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7" r:id="rId1"/>
  </p:sldMasterIdLst>
  <p:notesMasterIdLst>
    <p:notesMasterId r:id="rId92"/>
  </p:notesMasterIdLst>
  <p:sldIdLst>
    <p:sldId id="549" r:id="rId2"/>
    <p:sldId id="562" r:id="rId3"/>
    <p:sldId id="257" r:id="rId4"/>
    <p:sldId id="687" r:id="rId5"/>
    <p:sldId id="688" r:id="rId6"/>
    <p:sldId id="614" r:id="rId7"/>
    <p:sldId id="635" r:id="rId8"/>
    <p:sldId id="686" r:id="rId9"/>
    <p:sldId id="689" r:id="rId10"/>
    <p:sldId id="618" r:id="rId11"/>
    <p:sldId id="690" r:id="rId12"/>
    <p:sldId id="691" r:id="rId13"/>
    <p:sldId id="692" r:id="rId14"/>
    <p:sldId id="615" r:id="rId15"/>
    <p:sldId id="694" r:id="rId16"/>
    <p:sldId id="637" r:id="rId17"/>
    <p:sldId id="599" r:id="rId18"/>
    <p:sldId id="605" r:id="rId19"/>
    <p:sldId id="622" r:id="rId20"/>
    <p:sldId id="623" r:id="rId21"/>
    <p:sldId id="638" r:id="rId22"/>
    <p:sldId id="693" r:id="rId23"/>
    <p:sldId id="596" r:id="rId24"/>
    <p:sldId id="601" r:id="rId25"/>
    <p:sldId id="602" r:id="rId26"/>
    <p:sldId id="613" r:id="rId27"/>
    <p:sldId id="641" r:id="rId28"/>
    <p:sldId id="603" r:id="rId29"/>
    <p:sldId id="604" r:id="rId30"/>
    <p:sldId id="597" r:id="rId31"/>
    <p:sldId id="598" r:id="rId32"/>
    <p:sldId id="617" r:id="rId33"/>
    <p:sldId id="625" r:id="rId34"/>
    <p:sldId id="642" r:id="rId35"/>
    <p:sldId id="624" r:id="rId36"/>
    <p:sldId id="608" r:id="rId37"/>
    <p:sldId id="609" r:id="rId38"/>
    <p:sldId id="627" r:id="rId39"/>
    <p:sldId id="695" r:id="rId40"/>
    <p:sldId id="628" r:id="rId41"/>
    <p:sldId id="629" r:id="rId42"/>
    <p:sldId id="630" r:id="rId43"/>
    <p:sldId id="631" r:id="rId44"/>
    <p:sldId id="647" r:id="rId45"/>
    <p:sldId id="648" r:id="rId46"/>
    <p:sldId id="649" r:id="rId47"/>
    <p:sldId id="645" r:id="rId48"/>
    <p:sldId id="646" r:id="rId49"/>
    <p:sldId id="657" r:id="rId50"/>
    <p:sldId id="656" r:id="rId51"/>
    <p:sldId id="650" r:id="rId52"/>
    <p:sldId id="651" r:id="rId53"/>
    <p:sldId id="652" r:id="rId54"/>
    <p:sldId id="653" r:id="rId55"/>
    <p:sldId id="654" r:id="rId56"/>
    <p:sldId id="655" r:id="rId57"/>
    <p:sldId id="610" r:id="rId58"/>
    <p:sldId id="632" r:id="rId59"/>
    <p:sldId id="611" r:id="rId60"/>
    <p:sldId id="634" r:id="rId61"/>
    <p:sldId id="636" r:id="rId62"/>
    <p:sldId id="658" r:id="rId63"/>
    <p:sldId id="661" r:id="rId64"/>
    <p:sldId id="660" r:id="rId65"/>
    <p:sldId id="616" r:id="rId66"/>
    <p:sldId id="619" r:id="rId67"/>
    <p:sldId id="620" r:id="rId68"/>
    <p:sldId id="621" r:id="rId69"/>
    <p:sldId id="639" r:id="rId70"/>
    <p:sldId id="640" r:id="rId71"/>
    <p:sldId id="665" r:id="rId72"/>
    <p:sldId id="672" r:id="rId73"/>
    <p:sldId id="667" r:id="rId74"/>
    <p:sldId id="668" r:id="rId75"/>
    <p:sldId id="669" r:id="rId76"/>
    <p:sldId id="670" r:id="rId77"/>
    <p:sldId id="663" r:id="rId78"/>
    <p:sldId id="681" r:id="rId79"/>
    <p:sldId id="682" r:id="rId80"/>
    <p:sldId id="677" r:id="rId81"/>
    <p:sldId id="675" r:id="rId82"/>
    <p:sldId id="676" r:id="rId83"/>
    <p:sldId id="659" r:id="rId84"/>
    <p:sldId id="679" r:id="rId85"/>
    <p:sldId id="680" r:id="rId86"/>
    <p:sldId id="662" r:id="rId87"/>
    <p:sldId id="683" r:id="rId88"/>
    <p:sldId id="684" r:id="rId89"/>
    <p:sldId id="644" r:id="rId90"/>
    <p:sldId id="674"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77278A6-C832-4D7E-9476-FBD2FB18781E}">
          <p14:sldIdLst>
            <p14:sldId id="549"/>
            <p14:sldId id="562"/>
            <p14:sldId id="257"/>
            <p14:sldId id="687"/>
            <p14:sldId id="688"/>
            <p14:sldId id="614"/>
            <p14:sldId id="635"/>
            <p14:sldId id="686"/>
            <p14:sldId id="689"/>
            <p14:sldId id="618"/>
            <p14:sldId id="690"/>
            <p14:sldId id="691"/>
            <p14:sldId id="692"/>
            <p14:sldId id="615"/>
            <p14:sldId id="694"/>
            <p14:sldId id="637"/>
            <p14:sldId id="599"/>
            <p14:sldId id="605"/>
            <p14:sldId id="622"/>
            <p14:sldId id="623"/>
            <p14:sldId id="638"/>
            <p14:sldId id="693"/>
            <p14:sldId id="596"/>
            <p14:sldId id="601"/>
            <p14:sldId id="602"/>
            <p14:sldId id="613"/>
            <p14:sldId id="641"/>
            <p14:sldId id="603"/>
            <p14:sldId id="604"/>
            <p14:sldId id="597"/>
            <p14:sldId id="598"/>
            <p14:sldId id="617"/>
            <p14:sldId id="625"/>
            <p14:sldId id="642"/>
            <p14:sldId id="624"/>
            <p14:sldId id="608"/>
            <p14:sldId id="609"/>
            <p14:sldId id="627"/>
            <p14:sldId id="695"/>
            <p14:sldId id="628"/>
            <p14:sldId id="629"/>
            <p14:sldId id="630"/>
            <p14:sldId id="631"/>
            <p14:sldId id="647"/>
            <p14:sldId id="648"/>
            <p14:sldId id="649"/>
            <p14:sldId id="645"/>
            <p14:sldId id="646"/>
            <p14:sldId id="657"/>
            <p14:sldId id="656"/>
            <p14:sldId id="650"/>
            <p14:sldId id="651"/>
            <p14:sldId id="652"/>
            <p14:sldId id="653"/>
            <p14:sldId id="654"/>
            <p14:sldId id="655"/>
            <p14:sldId id="610"/>
            <p14:sldId id="632"/>
            <p14:sldId id="611"/>
            <p14:sldId id="634"/>
            <p14:sldId id="636"/>
            <p14:sldId id="658"/>
            <p14:sldId id="661"/>
            <p14:sldId id="660"/>
            <p14:sldId id="616"/>
            <p14:sldId id="619"/>
            <p14:sldId id="620"/>
            <p14:sldId id="621"/>
            <p14:sldId id="639"/>
            <p14:sldId id="640"/>
            <p14:sldId id="665"/>
            <p14:sldId id="672"/>
            <p14:sldId id="667"/>
            <p14:sldId id="668"/>
            <p14:sldId id="669"/>
            <p14:sldId id="670"/>
            <p14:sldId id="663"/>
            <p14:sldId id="681"/>
            <p14:sldId id="682"/>
            <p14:sldId id="677"/>
            <p14:sldId id="675"/>
            <p14:sldId id="676"/>
            <p14:sldId id="659"/>
            <p14:sldId id="679"/>
            <p14:sldId id="680"/>
            <p14:sldId id="662"/>
            <p14:sldId id="683"/>
            <p14:sldId id="684"/>
            <p14:sldId id="644"/>
            <p14:sldId id="674"/>
          </p14:sldIdLst>
        </p14:section>
        <p14:section name="Untitled Section" id="{97E25085-4C95-4214-81FD-9D494263C34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291" autoAdjust="0"/>
  </p:normalViewPr>
  <p:slideViewPr>
    <p:cSldViewPr snapToGrid="0">
      <p:cViewPr varScale="1">
        <p:scale>
          <a:sx n="69" d="100"/>
          <a:sy n="69" d="100"/>
        </p:scale>
        <p:origin x="-834" y="-96"/>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E6E4-2C10-4E78-BBB3-59E4E7CD67FB}" type="datetimeFigureOut">
              <a:rPr lang="en-IN" smtClean="0"/>
              <a:pPr/>
              <a:t>20-10-2023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49932-B26F-4B28-A7CB-0C5C5099CAE0}" type="slidenum">
              <a:rPr lang="en-IN" smtClean="0"/>
              <a:pPr/>
              <a:t>‹#›</a:t>
            </a:fld>
            <a:endParaRPr lang="en-IN"/>
          </a:p>
        </p:txBody>
      </p:sp>
    </p:spTree>
    <p:extLst>
      <p:ext uri="{BB962C8B-B14F-4D97-AF65-F5344CB8AC3E}">
        <p14:creationId xmlns:p14="http://schemas.microsoft.com/office/powerpoint/2010/main" xmlns="" val="110140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0A49932-B26F-4B28-A7CB-0C5C5099CAE0}" type="slidenum">
              <a:rPr lang="en-IN" smtClean="0"/>
              <a:pPr/>
              <a:t>1</a:t>
            </a:fld>
            <a:endParaRPr lang="en-IN"/>
          </a:p>
        </p:txBody>
      </p:sp>
    </p:spTree>
    <p:extLst>
      <p:ext uri="{BB962C8B-B14F-4D97-AF65-F5344CB8AC3E}">
        <p14:creationId xmlns:p14="http://schemas.microsoft.com/office/powerpoint/2010/main" xmlns="" val="43409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0A49932-B26F-4B28-A7CB-0C5C5099CAE0}" type="slidenum">
              <a:rPr lang="en-IN" smtClean="0"/>
              <a:pPr/>
              <a:t>2</a:t>
            </a:fld>
            <a:endParaRPr lang="en-IN"/>
          </a:p>
        </p:txBody>
      </p:sp>
    </p:spTree>
    <p:extLst>
      <p:ext uri="{BB962C8B-B14F-4D97-AF65-F5344CB8AC3E}">
        <p14:creationId xmlns:p14="http://schemas.microsoft.com/office/powerpoint/2010/main" xmlns="" val="155610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A49932-B26F-4B28-A7CB-0C5C5099CAE0}" type="slidenum">
              <a:rPr lang="en-IN" smtClean="0"/>
              <a:pPr/>
              <a:t>3</a:t>
            </a:fld>
            <a:endParaRPr lang="en-IN"/>
          </a:p>
        </p:txBody>
      </p:sp>
    </p:spTree>
    <p:extLst>
      <p:ext uri="{BB962C8B-B14F-4D97-AF65-F5344CB8AC3E}">
        <p14:creationId xmlns:p14="http://schemas.microsoft.com/office/powerpoint/2010/main" xmlns="" val="185931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A49932-B26F-4B28-A7CB-0C5C5099CAE0}" type="slidenum">
              <a:rPr lang="en-IN" smtClean="0"/>
              <a:pPr/>
              <a:t>30</a:t>
            </a:fld>
            <a:endParaRPr lang="en-IN"/>
          </a:p>
        </p:txBody>
      </p:sp>
    </p:spTree>
    <p:extLst>
      <p:ext uri="{BB962C8B-B14F-4D97-AF65-F5344CB8AC3E}">
        <p14:creationId xmlns:p14="http://schemas.microsoft.com/office/powerpoint/2010/main" xmlns="" val="40570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D3BEF-093A-48FE-B933-6B598B779A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A284CB76-8D95-4738-B6F9-4D5DD66C3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49DC408-13E9-4900-90E8-8E2B06C35DB1}"/>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5" name="Footer Placeholder 4">
            <a:extLst>
              <a:ext uri="{FF2B5EF4-FFF2-40B4-BE49-F238E27FC236}">
                <a16:creationId xmlns:a16="http://schemas.microsoft.com/office/drawing/2014/main" xmlns="" id="{D79B3085-359E-4258-BE35-35F47C95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0BBD04-DF8C-40F0-91A3-B24EA9CC4852}"/>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133613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E9818-9941-4C89-AD1B-EA26D3FFA6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A3E4F81B-4EF0-4DE0-880A-2DDC06107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0E4BF27-9BC7-4083-A6C2-98A6EFBA77D0}"/>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5" name="Footer Placeholder 4">
            <a:extLst>
              <a:ext uri="{FF2B5EF4-FFF2-40B4-BE49-F238E27FC236}">
                <a16:creationId xmlns:a16="http://schemas.microsoft.com/office/drawing/2014/main" xmlns="" id="{F65BC3BE-AE48-45A8-AC26-466A0529C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939588-0FCA-46F7-A8CB-06D0B7CD112C}"/>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358763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3E0AA6-6F07-4228-96CC-6268C3D02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43DCE23-2518-4F11-AB15-73732DD4C2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05B9C18-46DB-4074-A862-E6E69419CD5E}"/>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5" name="Footer Placeholder 4">
            <a:extLst>
              <a:ext uri="{FF2B5EF4-FFF2-40B4-BE49-F238E27FC236}">
                <a16:creationId xmlns:a16="http://schemas.microsoft.com/office/drawing/2014/main" xmlns="" id="{B7046211-F74B-41DB-B499-3F09C28F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93A48A-5185-40D1-9CD4-DD58B66948FE}"/>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367881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7" name="Straight Connector 6"/>
          <p:cNvCxnSpPr/>
          <p:nvPr userDrawn="1"/>
        </p:nvCxnSpPr>
        <p:spPr>
          <a:xfrm flipH="1">
            <a:off x="2057006" y="6492194"/>
            <a:ext cx="9540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12191999" cy="66675"/>
          </a:xfrm>
          <a:prstGeom prst="rect">
            <a:avLst/>
          </a:prstGeom>
          <a:solidFill>
            <a:srgbClr val="C43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6"/>
          <p:cNvSpPr>
            <a:spLocks noChangeAspect="1"/>
          </p:cNvSpPr>
          <p:nvPr userDrawn="1"/>
        </p:nvSpPr>
        <p:spPr bwMode="auto">
          <a:xfrm>
            <a:off x="0" y="190500"/>
            <a:ext cx="779272" cy="475488"/>
          </a:xfrm>
          <a:custGeom>
            <a:avLst/>
            <a:gdLst>
              <a:gd name="T0" fmla="*/ 381 w 708"/>
              <a:gd name="T1" fmla="*/ 0 h 432"/>
              <a:gd name="T2" fmla="*/ 0 w 708"/>
              <a:gd name="T3" fmla="*/ 0 h 432"/>
              <a:gd name="T4" fmla="*/ 0 w 708"/>
              <a:gd name="T5" fmla="*/ 379 h 432"/>
              <a:gd name="T6" fmla="*/ 0 w 708"/>
              <a:gd name="T7" fmla="*/ 432 h 432"/>
              <a:gd name="T8" fmla="*/ 708 w 708"/>
              <a:gd name="T9" fmla="*/ 432 h 432"/>
              <a:gd name="T10" fmla="*/ 381 w 708"/>
              <a:gd name="T11" fmla="*/ 0 h 432"/>
            </a:gdLst>
            <a:ahLst/>
            <a:cxnLst>
              <a:cxn ang="0">
                <a:pos x="T0" y="T1"/>
              </a:cxn>
              <a:cxn ang="0">
                <a:pos x="T2" y="T3"/>
              </a:cxn>
              <a:cxn ang="0">
                <a:pos x="T4" y="T5"/>
              </a:cxn>
              <a:cxn ang="0">
                <a:pos x="T6" y="T7"/>
              </a:cxn>
              <a:cxn ang="0">
                <a:pos x="T8" y="T9"/>
              </a:cxn>
              <a:cxn ang="0">
                <a:pos x="T10" y="T11"/>
              </a:cxn>
            </a:cxnLst>
            <a:rect l="0" t="0" r="r" b="b"/>
            <a:pathLst>
              <a:path w="708" h="432">
                <a:moveTo>
                  <a:pt x="381" y="0"/>
                </a:moveTo>
                <a:lnTo>
                  <a:pt x="0" y="0"/>
                </a:lnTo>
                <a:lnTo>
                  <a:pt x="0" y="379"/>
                </a:lnTo>
                <a:lnTo>
                  <a:pt x="0" y="432"/>
                </a:lnTo>
                <a:lnTo>
                  <a:pt x="708" y="432"/>
                </a:lnTo>
                <a:lnTo>
                  <a:pt x="381" y="0"/>
                </a:lnTo>
                <a:close/>
              </a:path>
            </a:pathLst>
          </a:custGeom>
          <a:solidFill>
            <a:srgbClr val="F18B17"/>
          </a:solidFill>
          <a:ln>
            <a:noFill/>
          </a:ln>
        </p:spPr>
        <p:txBody>
          <a:bodyPr vert="horz" wrap="square" lIns="91440" tIns="45720" rIns="91440" bIns="45720" numCol="1" anchor="t" anchorCtr="0" compatLnSpc="1">
            <a:prstTxWarp prst="textNoShape">
              <a:avLst/>
            </a:prstTxWarp>
          </a:bodyPr>
          <a:lstStyle/>
          <a:p>
            <a:endParaRPr lang="en-IN"/>
          </a:p>
        </p:txBody>
      </p:sp>
      <p:sp>
        <p:nvSpPr>
          <p:cNvPr id="10" name="Freeform 14"/>
          <p:cNvSpPr>
            <a:spLocks/>
          </p:cNvSpPr>
          <p:nvPr userDrawn="1"/>
        </p:nvSpPr>
        <p:spPr bwMode="auto">
          <a:xfrm>
            <a:off x="574360" y="190119"/>
            <a:ext cx="680080" cy="609981"/>
          </a:xfrm>
          <a:custGeom>
            <a:avLst/>
            <a:gdLst>
              <a:gd name="T0" fmla="*/ 158 w 553"/>
              <a:gd name="T1" fmla="*/ 0 h 496"/>
              <a:gd name="T2" fmla="*/ 0 w 553"/>
              <a:gd name="T3" fmla="*/ 0 h 496"/>
              <a:gd name="T4" fmla="*/ 395 w 553"/>
              <a:gd name="T5" fmla="*/ 496 h 496"/>
              <a:gd name="T6" fmla="*/ 553 w 553"/>
              <a:gd name="T7" fmla="*/ 496 h 496"/>
              <a:gd name="T8" fmla="*/ 158 w 553"/>
              <a:gd name="T9" fmla="*/ 0 h 496"/>
            </a:gdLst>
            <a:ahLst/>
            <a:cxnLst>
              <a:cxn ang="0">
                <a:pos x="T0" y="T1"/>
              </a:cxn>
              <a:cxn ang="0">
                <a:pos x="T2" y="T3"/>
              </a:cxn>
              <a:cxn ang="0">
                <a:pos x="T4" y="T5"/>
              </a:cxn>
              <a:cxn ang="0">
                <a:pos x="T6" y="T7"/>
              </a:cxn>
              <a:cxn ang="0">
                <a:pos x="T8" y="T9"/>
              </a:cxn>
            </a:cxnLst>
            <a:rect l="0" t="0" r="r" b="b"/>
            <a:pathLst>
              <a:path w="553" h="496">
                <a:moveTo>
                  <a:pt x="158" y="0"/>
                </a:moveTo>
                <a:lnTo>
                  <a:pt x="0" y="0"/>
                </a:lnTo>
                <a:lnTo>
                  <a:pt x="395" y="496"/>
                </a:lnTo>
                <a:lnTo>
                  <a:pt x="553" y="496"/>
                </a:lnTo>
                <a:lnTo>
                  <a:pt x="158" y="0"/>
                </a:lnTo>
                <a:close/>
              </a:path>
            </a:pathLst>
          </a:custGeom>
          <a:solidFill>
            <a:schemeClr val="bg1">
              <a:lumMod val="50000"/>
              <a:alpha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 name="Freeform 6"/>
          <p:cNvSpPr>
            <a:spLocks noChangeAspect="1"/>
          </p:cNvSpPr>
          <p:nvPr userDrawn="1"/>
        </p:nvSpPr>
        <p:spPr bwMode="auto">
          <a:xfrm>
            <a:off x="11597006" y="6482669"/>
            <a:ext cx="615126" cy="375331"/>
          </a:xfrm>
          <a:custGeom>
            <a:avLst/>
            <a:gdLst>
              <a:gd name="T0" fmla="*/ 381 w 708"/>
              <a:gd name="T1" fmla="*/ 0 h 432"/>
              <a:gd name="T2" fmla="*/ 0 w 708"/>
              <a:gd name="T3" fmla="*/ 0 h 432"/>
              <a:gd name="T4" fmla="*/ 0 w 708"/>
              <a:gd name="T5" fmla="*/ 379 h 432"/>
              <a:gd name="T6" fmla="*/ 0 w 708"/>
              <a:gd name="T7" fmla="*/ 432 h 432"/>
              <a:gd name="T8" fmla="*/ 708 w 708"/>
              <a:gd name="T9" fmla="*/ 432 h 432"/>
              <a:gd name="T10" fmla="*/ 381 w 708"/>
              <a:gd name="T11" fmla="*/ 0 h 432"/>
            </a:gdLst>
            <a:ahLst/>
            <a:cxnLst>
              <a:cxn ang="0">
                <a:pos x="T0" y="T1"/>
              </a:cxn>
              <a:cxn ang="0">
                <a:pos x="T2" y="T3"/>
              </a:cxn>
              <a:cxn ang="0">
                <a:pos x="T4" y="T5"/>
              </a:cxn>
              <a:cxn ang="0">
                <a:pos x="T6" y="T7"/>
              </a:cxn>
              <a:cxn ang="0">
                <a:pos x="T8" y="T9"/>
              </a:cxn>
              <a:cxn ang="0">
                <a:pos x="T10" y="T11"/>
              </a:cxn>
            </a:cxnLst>
            <a:rect l="0" t="0" r="r" b="b"/>
            <a:pathLst>
              <a:path w="708" h="432">
                <a:moveTo>
                  <a:pt x="381" y="0"/>
                </a:moveTo>
                <a:lnTo>
                  <a:pt x="0" y="0"/>
                </a:lnTo>
                <a:lnTo>
                  <a:pt x="0" y="379"/>
                </a:lnTo>
                <a:lnTo>
                  <a:pt x="0" y="432"/>
                </a:lnTo>
                <a:lnTo>
                  <a:pt x="708" y="432"/>
                </a:lnTo>
                <a:lnTo>
                  <a:pt x="381" y="0"/>
                </a:lnTo>
                <a:close/>
              </a:path>
            </a:pathLst>
          </a:custGeom>
          <a:solidFill>
            <a:srgbClr val="F18B17"/>
          </a:solidFill>
          <a:ln>
            <a:noFill/>
          </a:ln>
        </p:spPr>
        <p:txBody>
          <a:bodyPr vert="horz" wrap="square" lIns="91440" tIns="45720" rIns="91440" bIns="45720" numCol="1" anchor="t" anchorCtr="0" compatLnSpc="1">
            <a:prstTxWarp prst="textNoShape">
              <a:avLst/>
            </a:prstTxWarp>
          </a:bodyPr>
          <a:lstStyle/>
          <a:p>
            <a:endParaRPr lang="en-IN"/>
          </a:p>
        </p:txBody>
      </p:sp>
      <p:sp>
        <p:nvSpPr>
          <p:cNvPr id="12" name="Slide Number Placeholder 5"/>
          <p:cNvSpPr txBox="1">
            <a:spLocks/>
          </p:cNvSpPr>
          <p:nvPr userDrawn="1"/>
        </p:nvSpPr>
        <p:spPr>
          <a:xfrm>
            <a:off x="11621977" y="6530294"/>
            <a:ext cx="406399" cy="365125"/>
          </a:xfrm>
          <a:prstGeom prst="rect">
            <a:avLst/>
          </a:prstGeom>
        </p:spPr>
        <p:txBody>
          <a:bodyPr/>
          <a:lstStyle/>
          <a:p>
            <a:pPr marL="0" marR="0" lvl="0" indent="0" algn="ctr" defTabSz="914287" rtl="0" eaLnBrk="1" fontAlgn="auto" latinLnBrk="0" hangingPunct="1">
              <a:lnSpc>
                <a:spcPct val="100000"/>
              </a:lnSpc>
              <a:spcBef>
                <a:spcPts val="0"/>
              </a:spcBef>
              <a:spcAft>
                <a:spcPts val="0"/>
              </a:spcAft>
              <a:buClrTx/>
              <a:buSzTx/>
              <a:buFontTx/>
              <a:buNone/>
              <a:tabLst/>
              <a:defRPr/>
            </a:pPr>
            <a:fld id="{73712EF7-039F-497C-B2F5-5E3D3FD47D72}" type="slidenum">
              <a:rPr kumimoji="0" lang="en-US" sz="13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287" rtl="0" eaLnBrk="1" fontAlgn="auto" latinLnBrk="0" hangingPunct="1">
                <a:lnSpc>
                  <a:spcPct val="100000"/>
                </a:lnSpc>
                <a:spcBef>
                  <a:spcPts val="0"/>
                </a:spcBef>
                <a:spcAft>
                  <a:spcPts val="0"/>
                </a:spcAft>
                <a:buClrTx/>
                <a:buSzTx/>
                <a:buFontTx/>
                <a:buNone/>
                <a:tabLst/>
                <a:defRPr/>
              </a:pPr>
              <a:t>‹#›</a:t>
            </a:fld>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pic>
        <p:nvPicPr>
          <p:cNvPr id="14" name="Picture 13"/>
          <p:cNvPicPr>
            <a:picLocks noChangeAspect="1"/>
          </p:cNvPicPr>
          <p:nvPr userDrawn="1"/>
        </p:nvPicPr>
        <p:blipFill>
          <a:blip r:embed="rId2" cstate="print"/>
          <a:stretch>
            <a:fillRect/>
          </a:stretch>
        </p:blipFill>
        <p:spPr>
          <a:xfrm>
            <a:off x="186436" y="6096191"/>
            <a:ext cx="1802021" cy="589383"/>
          </a:xfrm>
          <a:prstGeom prst="rect">
            <a:avLst/>
          </a:prstGeom>
        </p:spPr>
      </p:pic>
    </p:spTree>
    <p:extLst>
      <p:ext uri="{BB962C8B-B14F-4D97-AF65-F5344CB8AC3E}">
        <p14:creationId xmlns:p14="http://schemas.microsoft.com/office/powerpoint/2010/main" xmlns="" val="33043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C630D43E-B594-4C4F-B186-7AB076EC1FA6}"/>
              </a:ext>
            </a:extLst>
          </p:cNvPr>
          <p:cNvCxnSpPr/>
          <p:nvPr userDrawn="1"/>
        </p:nvCxnSpPr>
        <p:spPr>
          <a:xfrm flipH="1">
            <a:off x="2057400" y="6492875"/>
            <a:ext cx="95392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92056844-2A13-4B3A-A89C-C5C3BE0E5ABF}"/>
              </a:ext>
            </a:extLst>
          </p:cNvPr>
          <p:cNvSpPr/>
          <p:nvPr userDrawn="1"/>
        </p:nvSpPr>
        <p:spPr>
          <a:xfrm>
            <a:off x="0" y="0"/>
            <a:ext cx="12192000" cy="66675"/>
          </a:xfrm>
          <a:prstGeom prst="rect">
            <a:avLst/>
          </a:prstGeom>
          <a:solidFill>
            <a:srgbClr val="C43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dirty="0"/>
          </a:p>
        </p:txBody>
      </p:sp>
      <p:sp>
        <p:nvSpPr>
          <p:cNvPr id="4" name="Freeform 6"/>
          <p:cNvSpPr>
            <a:spLocks noChangeAspect="1"/>
          </p:cNvSpPr>
          <p:nvPr userDrawn="1"/>
        </p:nvSpPr>
        <p:spPr bwMode="auto">
          <a:xfrm>
            <a:off x="0" y="190500"/>
            <a:ext cx="779463" cy="476250"/>
          </a:xfrm>
          <a:custGeom>
            <a:avLst/>
            <a:gdLst>
              <a:gd name="T0" fmla="*/ 2147483646 w 708"/>
              <a:gd name="T1" fmla="*/ 0 h 432"/>
              <a:gd name="T2" fmla="*/ 0 w 708"/>
              <a:gd name="T3" fmla="*/ 0 h 432"/>
              <a:gd name="T4" fmla="*/ 0 w 708"/>
              <a:gd name="T5" fmla="*/ 2147483646 h 432"/>
              <a:gd name="T6" fmla="*/ 0 w 708"/>
              <a:gd name="T7" fmla="*/ 2147483646 h 432"/>
              <a:gd name="T8" fmla="*/ 2147483646 w 708"/>
              <a:gd name="T9" fmla="*/ 2147483646 h 432"/>
              <a:gd name="T10" fmla="*/ 2147483646 w 708"/>
              <a:gd name="T11" fmla="*/ 0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8" h="432">
                <a:moveTo>
                  <a:pt x="381" y="0"/>
                </a:moveTo>
                <a:lnTo>
                  <a:pt x="0" y="0"/>
                </a:lnTo>
                <a:lnTo>
                  <a:pt x="0" y="379"/>
                </a:lnTo>
                <a:lnTo>
                  <a:pt x="0" y="432"/>
                </a:lnTo>
                <a:lnTo>
                  <a:pt x="708" y="432"/>
                </a:lnTo>
                <a:lnTo>
                  <a:pt x="381" y="0"/>
                </a:lnTo>
                <a:close/>
              </a:path>
            </a:pathLst>
          </a:custGeom>
          <a:solidFill>
            <a:srgbClr val="F18B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 name="Freeform 14">
            <a:extLst>
              <a:ext uri="{FF2B5EF4-FFF2-40B4-BE49-F238E27FC236}">
                <a16:creationId xmlns:a16="http://schemas.microsoft.com/office/drawing/2014/main" xmlns="" id="{6129FE8C-4026-42A6-AAE2-7C7F41064012}"/>
              </a:ext>
            </a:extLst>
          </p:cNvPr>
          <p:cNvSpPr>
            <a:spLocks/>
          </p:cNvSpPr>
          <p:nvPr userDrawn="1"/>
        </p:nvSpPr>
        <p:spPr bwMode="auto">
          <a:xfrm>
            <a:off x="574675" y="190500"/>
            <a:ext cx="679450" cy="609600"/>
          </a:xfrm>
          <a:custGeom>
            <a:avLst/>
            <a:gdLst>
              <a:gd name="T0" fmla="*/ 158 w 553"/>
              <a:gd name="T1" fmla="*/ 0 h 496"/>
              <a:gd name="T2" fmla="*/ 0 w 553"/>
              <a:gd name="T3" fmla="*/ 0 h 496"/>
              <a:gd name="T4" fmla="*/ 395 w 553"/>
              <a:gd name="T5" fmla="*/ 496 h 496"/>
              <a:gd name="T6" fmla="*/ 553 w 553"/>
              <a:gd name="T7" fmla="*/ 496 h 496"/>
              <a:gd name="T8" fmla="*/ 158 w 553"/>
              <a:gd name="T9" fmla="*/ 0 h 496"/>
            </a:gdLst>
            <a:ahLst/>
            <a:cxnLst>
              <a:cxn ang="0">
                <a:pos x="T0" y="T1"/>
              </a:cxn>
              <a:cxn ang="0">
                <a:pos x="T2" y="T3"/>
              </a:cxn>
              <a:cxn ang="0">
                <a:pos x="T4" y="T5"/>
              </a:cxn>
              <a:cxn ang="0">
                <a:pos x="T6" y="T7"/>
              </a:cxn>
              <a:cxn ang="0">
                <a:pos x="T8" y="T9"/>
              </a:cxn>
            </a:cxnLst>
            <a:rect l="0" t="0" r="r" b="b"/>
            <a:pathLst>
              <a:path w="553" h="496">
                <a:moveTo>
                  <a:pt x="158" y="0"/>
                </a:moveTo>
                <a:lnTo>
                  <a:pt x="0" y="0"/>
                </a:lnTo>
                <a:lnTo>
                  <a:pt x="395" y="496"/>
                </a:lnTo>
                <a:lnTo>
                  <a:pt x="553" y="496"/>
                </a:lnTo>
                <a:lnTo>
                  <a:pt x="158" y="0"/>
                </a:lnTo>
                <a:close/>
              </a:path>
            </a:pathLst>
          </a:custGeom>
          <a:solidFill>
            <a:schemeClr val="bg1">
              <a:lumMod val="50000"/>
              <a:alpha val="40000"/>
            </a:schemeClr>
          </a:solidFill>
          <a:ln>
            <a:noFill/>
          </a:ln>
        </p:spPr>
        <p:txBody>
          <a:bodyPr/>
          <a:lstStyle/>
          <a:p>
            <a:pPr eaLnBrk="1" fontAlgn="auto" hangingPunct="1">
              <a:spcBef>
                <a:spcPts val="0"/>
              </a:spcBef>
              <a:spcAft>
                <a:spcPts val="0"/>
              </a:spcAft>
              <a:defRPr/>
            </a:pPr>
            <a:endParaRPr lang="en-IN" dirty="0">
              <a:latin typeface="+mn-lt"/>
            </a:endParaRPr>
          </a:p>
        </p:txBody>
      </p:sp>
      <p:sp>
        <p:nvSpPr>
          <p:cNvPr id="6" name="Freeform 6"/>
          <p:cNvSpPr>
            <a:spLocks noChangeAspect="1"/>
          </p:cNvSpPr>
          <p:nvPr userDrawn="1"/>
        </p:nvSpPr>
        <p:spPr bwMode="auto">
          <a:xfrm>
            <a:off x="11596688" y="6483350"/>
            <a:ext cx="615950" cy="374650"/>
          </a:xfrm>
          <a:custGeom>
            <a:avLst/>
            <a:gdLst>
              <a:gd name="T0" fmla="*/ 2147483646 w 708"/>
              <a:gd name="T1" fmla="*/ 0 h 432"/>
              <a:gd name="T2" fmla="*/ 0 w 708"/>
              <a:gd name="T3" fmla="*/ 0 h 432"/>
              <a:gd name="T4" fmla="*/ 0 w 708"/>
              <a:gd name="T5" fmla="*/ 2147483646 h 432"/>
              <a:gd name="T6" fmla="*/ 0 w 708"/>
              <a:gd name="T7" fmla="*/ 2147483646 h 432"/>
              <a:gd name="T8" fmla="*/ 2147483646 w 708"/>
              <a:gd name="T9" fmla="*/ 2147483646 h 432"/>
              <a:gd name="T10" fmla="*/ 2147483646 w 708"/>
              <a:gd name="T11" fmla="*/ 0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8" h="432">
                <a:moveTo>
                  <a:pt x="381" y="0"/>
                </a:moveTo>
                <a:lnTo>
                  <a:pt x="0" y="0"/>
                </a:lnTo>
                <a:lnTo>
                  <a:pt x="0" y="379"/>
                </a:lnTo>
                <a:lnTo>
                  <a:pt x="0" y="432"/>
                </a:lnTo>
                <a:lnTo>
                  <a:pt x="708" y="432"/>
                </a:lnTo>
                <a:lnTo>
                  <a:pt x="381" y="0"/>
                </a:lnTo>
                <a:close/>
              </a:path>
            </a:pathLst>
          </a:custGeom>
          <a:solidFill>
            <a:srgbClr val="F18B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Slide Number Placeholder 5">
            <a:extLst>
              <a:ext uri="{FF2B5EF4-FFF2-40B4-BE49-F238E27FC236}">
                <a16:creationId xmlns:a16="http://schemas.microsoft.com/office/drawing/2014/main" xmlns="" id="{34DC1C43-9955-4818-A746-1B6E7F46114E}"/>
              </a:ext>
            </a:extLst>
          </p:cNvPr>
          <p:cNvSpPr txBox="1">
            <a:spLocks/>
          </p:cNvSpPr>
          <p:nvPr userDrawn="1"/>
        </p:nvSpPr>
        <p:spPr>
          <a:xfrm>
            <a:off x="11622088" y="6530975"/>
            <a:ext cx="406400" cy="365125"/>
          </a:xfrm>
          <a:prstGeom prst="rect">
            <a:avLst/>
          </a:prstGeom>
        </p:spPr>
        <p:txBody>
          <a:bodyPr/>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fld id="{9E723E7A-D6C9-43B1-9EAA-7B8D055CBC94}" type="slidenum">
              <a:rPr lang="en-US" altLang="en-US" sz="1300">
                <a:solidFill>
                  <a:schemeClr val="bg1"/>
                </a:solidFill>
                <a:latin typeface="Calibri" pitchFamily="34" charset="0"/>
              </a:rPr>
              <a:pPr algn="ctr" eaLnBrk="1" hangingPunct="1"/>
              <a:t>‹#›</a:t>
            </a:fld>
            <a:endParaRPr lang="en-US" altLang="en-US" sz="1300">
              <a:solidFill>
                <a:schemeClr val="bg1"/>
              </a:solidFill>
              <a:latin typeface="Calibri" pitchFamily="34" charset="0"/>
            </a:endParaRPr>
          </a:p>
        </p:txBody>
      </p:sp>
      <p:pic>
        <p:nvPicPr>
          <p:cNvPr id="8" name="Picture 12"/>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85738" y="6096000"/>
            <a:ext cx="1803400"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042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A3CFD-C5ED-4C87-8634-69FF6C77BAB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F784A07-1BDD-4921-9B8D-7C19244C1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19DF0FE-10FE-4D5C-A313-634F5F814266}"/>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5" name="Footer Placeholder 4">
            <a:extLst>
              <a:ext uri="{FF2B5EF4-FFF2-40B4-BE49-F238E27FC236}">
                <a16:creationId xmlns:a16="http://schemas.microsoft.com/office/drawing/2014/main" xmlns="" id="{32D1D6A1-7120-4467-B379-7E6C211DF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9CA527-BC96-41D9-BD74-3DCC6C89147A}"/>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246483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0AD92-2AA6-4E9B-A1DB-0FA500B1F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3782F68-B8D4-4B8F-9DE5-3232FF553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7EAF5E0-F804-4D56-A4C0-2AE4F7E0CA53}"/>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5" name="Footer Placeholder 4">
            <a:extLst>
              <a:ext uri="{FF2B5EF4-FFF2-40B4-BE49-F238E27FC236}">
                <a16:creationId xmlns:a16="http://schemas.microsoft.com/office/drawing/2014/main" xmlns="" id="{5A93C58D-F341-4BD2-96D6-900EBB1AD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FDEA81-C5AE-4E7C-BCCE-157794B693CE}"/>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43519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0AFD4-6F21-45C3-8576-B1A7C2BF75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C234B30-E7A6-435C-A150-0292AA498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628DD461-48A5-4C9C-A8B8-EB1EB4A8A4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47FC50F8-3E6F-494B-8E13-A17C303E58BF}"/>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6" name="Footer Placeholder 5">
            <a:extLst>
              <a:ext uri="{FF2B5EF4-FFF2-40B4-BE49-F238E27FC236}">
                <a16:creationId xmlns:a16="http://schemas.microsoft.com/office/drawing/2014/main" xmlns="" id="{FF5E95C2-C446-4C42-ACA8-5E6CEA22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8EF323-BA21-4C03-B034-CFB96805F6EC}"/>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297403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44004-B5AE-44FE-9A5C-54BFE14053A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37EA853-927D-4CF8-9753-7034A7F7D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668F5C1-599F-40AD-98AE-94430361CD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C80F6E58-DB59-4B8D-993E-5A0916A19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54D78E3-6CFB-4D84-9E75-3F77F9E96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283CF-D604-459A-8EDF-D77E7B8EDAE7}"/>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8" name="Footer Placeholder 7">
            <a:extLst>
              <a:ext uri="{FF2B5EF4-FFF2-40B4-BE49-F238E27FC236}">
                <a16:creationId xmlns:a16="http://schemas.microsoft.com/office/drawing/2014/main" xmlns="" id="{35BF4941-7172-4B46-A5E8-376D48BFFF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60553F4-A228-4878-B12F-9DDCC8C0D64E}"/>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360278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F641D0-788A-42F8-9A5F-3ED66B2241B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61B6F21F-EF2E-4CDA-A421-4B0DEE1C6C26}"/>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4" name="Footer Placeholder 3">
            <a:extLst>
              <a:ext uri="{FF2B5EF4-FFF2-40B4-BE49-F238E27FC236}">
                <a16:creationId xmlns:a16="http://schemas.microsoft.com/office/drawing/2014/main" xmlns="" id="{4B79DB87-10DE-4E7F-9D82-FC6F40479D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4A6D4B-E431-499F-822A-F4183253C9FA}"/>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231720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AA3CC1E-B088-4948-8271-D57A5BB08EDE}"/>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3" name="Footer Placeholder 2">
            <a:extLst>
              <a:ext uri="{FF2B5EF4-FFF2-40B4-BE49-F238E27FC236}">
                <a16:creationId xmlns:a16="http://schemas.microsoft.com/office/drawing/2014/main" xmlns="" id="{D586B729-4340-44CB-9683-0208EBC3B3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6BDB548-AEDE-4793-8B49-F079ABD94380}"/>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265012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94B74-F35B-4042-9BF9-11EF62CC5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707E3D-360A-49A4-803A-24CD94361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7A034D69-7BD9-429E-ADDD-FCCD4A0D9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20D1C8-8719-4051-9DB8-A94985A8A081}"/>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6" name="Footer Placeholder 5">
            <a:extLst>
              <a:ext uri="{FF2B5EF4-FFF2-40B4-BE49-F238E27FC236}">
                <a16:creationId xmlns:a16="http://schemas.microsoft.com/office/drawing/2014/main" xmlns="" id="{F5B2C318-6A8A-40A1-8D51-38CE8FDAC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222F11D-8BCB-4D1D-9E6A-1A27F44B1B50}"/>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392957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25031-887D-44EB-8456-1FD1506FE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A01224E-CBAB-435B-A0DC-002BC0E87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743E18B5-A028-4469-93A5-0DB5BE892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19513B-5278-40C0-B02D-7C2D2BF0D999}"/>
              </a:ext>
            </a:extLst>
          </p:cNvPr>
          <p:cNvSpPr>
            <a:spLocks noGrp="1"/>
          </p:cNvSpPr>
          <p:nvPr>
            <p:ph type="dt" sz="half" idx="10"/>
          </p:nvPr>
        </p:nvSpPr>
        <p:spPr/>
        <p:txBody>
          <a:bodyPr/>
          <a:lstStyle/>
          <a:p>
            <a:fld id="{0503E030-45F4-4BF3-A604-F963E4300390}" type="datetimeFigureOut">
              <a:rPr lang="en-US" smtClean="0"/>
              <a:pPr/>
              <a:t>10/20/2023</a:t>
            </a:fld>
            <a:endParaRPr lang="en-US"/>
          </a:p>
        </p:txBody>
      </p:sp>
      <p:sp>
        <p:nvSpPr>
          <p:cNvPr id="6" name="Footer Placeholder 5">
            <a:extLst>
              <a:ext uri="{FF2B5EF4-FFF2-40B4-BE49-F238E27FC236}">
                <a16:creationId xmlns:a16="http://schemas.microsoft.com/office/drawing/2014/main" xmlns="" id="{52FB4AC2-6724-49F6-9A3E-5A8D05849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7CC845-0AE9-49A2-B472-B8B215D776CC}"/>
              </a:ext>
            </a:extLst>
          </p:cNvPr>
          <p:cNvSpPr>
            <a:spLocks noGrp="1"/>
          </p:cNvSpPr>
          <p:nvPr>
            <p:ph type="sldNum" sz="quarter" idx="12"/>
          </p:nvPr>
        </p:nvSpPr>
        <p:spPr/>
        <p:txBody>
          <a:body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160713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139F3D-6154-4C48-B3BA-F3C8089A7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A6C070A-8121-4D8C-998D-7D9C9BC51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80C82B9-6E98-40BF-B90B-25613B695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3E030-45F4-4BF3-A604-F963E4300390}" type="datetimeFigureOut">
              <a:rPr lang="en-US" smtClean="0"/>
              <a:pPr/>
              <a:t>10/20/2023</a:t>
            </a:fld>
            <a:endParaRPr lang="en-US"/>
          </a:p>
        </p:txBody>
      </p:sp>
      <p:sp>
        <p:nvSpPr>
          <p:cNvPr id="5" name="Footer Placeholder 4">
            <a:extLst>
              <a:ext uri="{FF2B5EF4-FFF2-40B4-BE49-F238E27FC236}">
                <a16:creationId xmlns:a16="http://schemas.microsoft.com/office/drawing/2014/main" xmlns="" id="{EE94CA5A-4233-4748-B086-601312A74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FBEEEF7-4DF4-4C8A-A7C0-9BE2B4477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DBC8E-BCA1-40B6-9A00-F48178FC3A31}" type="slidenum">
              <a:rPr lang="en-US" smtClean="0"/>
              <a:pPr/>
              <a:t>‹#›</a:t>
            </a:fld>
            <a:endParaRPr lang="en-US"/>
          </a:p>
        </p:txBody>
      </p:sp>
    </p:spTree>
    <p:extLst>
      <p:ext uri="{BB962C8B-B14F-4D97-AF65-F5344CB8AC3E}">
        <p14:creationId xmlns:p14="http://schemas.microsoft.com/office/powerpoint/2010/main" xmlns="" val="29991670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www.studytonight.com/dbms/fourth-normal-form.php" TargetMode="External"/><Relationship Id="rId7" Type="http://schemas.openxmlformats.org/officeDocument/2006/relationships/hyperlink" Target="https://nptel.ac.in/courses/106/106/106106093/" TargetMode="External"/><Relationship Id="rId2" Type="http://schemas.openxmlformats.org/officeDocument/2006/relationships/hyperlink" Target="https://www.youtube.com/watch?v=OBiNTE14EEg" TargetMode="External"/><Relationship Id="rId1" Type="http://schemas.openxmlformats.org/officeDocument/2006/relationships/slideLayout" Target="../slideLayouts/slideLayout7.xml"/><Relationship Id="rId6" Type="http://schemas.openxmlformats.org/officeDocument/2006/relationships/hyperlink" Target="https://nptel.ac.in/courses/106/105/106105175/" TargetMode="External"/><Relationship Id="rId5" Type="http://schemas.openxmlformats.org/officeDocument/2006/relationships/hyperlink" Target="http://cs.tsu.edu/ghemri/CS346/ClassNotes/Normalization.pdf" TargetMode="External"/><Relationship Id="rId4" Type="http://schemas.openxmlformats.org/officeDocument/2006/relationships/hyperlink" Target="https://www.youtube.com/watch?v=YD8dhOmuVn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s://www.youtube.com/watch?v=rvJgArru8dI&amp;list=PLFW6lRTa1g813IyYHLRP_bWJEKQDeEcSP&amp;index=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xmlns="" id="{00FE6B45-E305-4A3E-AB6F-2C44365C7344}"/>
              </a:ext>
            </a:extLst>
          </p:cNvPr>
          <p:cNvSpPr txBox="1">
            <a:spLocks/>
          </p:cNvSpPr>
          <p:nvPr/>
        </p:nvSpPr>
        <p:spPr>
          <a:xfrm>
            <a:off x="464234" y="852015"/>
            <a:ext cx="11352627" cy="48634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IN" altLang="en-US" sz="3600" b="1" dirty="0">
              <a:latin typeface="Times New Roman" panose="02020603050405020304" pitchFamily="18" charset="0"/>
              <a:cs typeface="Times New Roman" panose="02020603050405020304" pitchFamily="18" charset="0"/>
            </a:endParaRP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IN" altLang="en-US" sz="3600" b="1" dirty="0">
              <a:latin typeface="Times New Roman" panose="02020603050405020304" pitchFamily="18" charset="0"/>
              <a:cs typeface="Times New Roman" panose="02020603050405020304" pitchFamily="18" charset="0"/>
            </a:endParaRP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IN" altLang="en-US" sz="3600" b="1" dirty="0">
              <a:latin typeface="Times New Roman" panose="02020603050405020304" pitchFamily="18" charset="0"/>
              <a:cs typeface="Times New Roman" panose="02020603050405020304" pitchFamily="18" charset="0"/>
            </a:endParaRP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3200" b="1" dirty="0">
                <a:latin typeface="Times New Roman" panose="02020603050405020304" pitchFamily="18" charset="0"/>
                <a:cs typeface="Times New Roman" panose="02020603050405020304" pitchFamily="18" charset="0"/>
              </a:rPr>
              <a:t>DATABASE MANAGEMENT SYSTEM</a:t>
            </a: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b="1" u="sng" dirty="0" smtClean="0">
                <a:latin typeface="Times New Roman" panose="02020603050405020304" pitchFamily="18" charset="0"/>
                <a:cs typeface="Times New Roman" panose="02020603050405020304" pitchFamily="18" charset="0"/>
              </a:rPr>
              <a:t>21CSL55</a:t>
            </a:r>
            <a:endParaRPr lang="en-IN" altLang="en-US" sz="2800" b="1" u="sng" dirty="0">
              <a:latin typeface="Times New Roman" panose="02020603050405020304" pitchFamily="18" charset="0"/>
              <a:cs typeface="Times New Roman" panose="02020603050405020304" pitchFamily="18" charset="0"/>
            </a:endParaRP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b="1" u="sng" dirty="0">
                <a:latin typeface="Times New Roman" panose="02020603050405020304" pitchFamily="18" charset="0"/>
                <a:cs typeface="Times New Roman" panose="02020603050405020304" pitchFamily="18" charset="0"/>
              </a:rPr>
              <a:t>Normalization: Database Design Theory</a:t>
            </a: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IN" altLang="en-US" sz="3600" b="1" dirty="0">
              <a:latin typeface="Times New Roman" panose="02020603050405020304" pitchFamily="18" charset="0"/>
              <a:cs typeface="Times New Roman" panose="02020603050405020304" pitchFamily="18" charset="0"/>
            </a:endParaRPr>
          </a:p>
          <a:p>
            <a:pPr algn="ct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4000" b="1" dirty="0">
                <a:highlight>
                  <a:srgbClr val="FFFF00"/>
                </a:highlight>
                <a:latin typeface="Times New Roman" panose="02020603050405020304" pitchFamily="18" charset="0"/>
                <a:cs typeface="Times New Roman" panose="02020603050405020304" pitchFamily="18" charset="0"/>
              </a:rPr>
              <a:t>Module: 4</a:t>
            </a:r>
            <a:endParaRPr lang="en-IN" altLang="en-US" sz="2000" b="1" dirty="0">
              <a:highlight>
                <a:srgbClr val="FFFF00"/>
              </a:highlight>
              <a:latin typeface="Times New Roman" panose="02020603050405020304" pitchFamily="18" charset="0"/>
              <a:cs typeface="Times New Roman" panose="02020603050405020304" pitchFamily="18" charset="0"/>
            </a:endParaRPr>
          </a:p>
          <a:p>
            <a:pPr algn="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400" b="1" dirty="0">
                <a:latin typeface="Times New Roman" panose="02020603050405020304" pitchFamily="18" charset="0"/>
                <a:cs typeface="Times New Roman" panose="02020603050405020304" pitchFamily="18" charset="0"/>
              </a:rPr>
              <a:t>Prepared by:</a:t>
            </a:r>
          </a:p>
          <a:p>
            <a:pPr algn="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400" b="1" dirty="0" err="1" smtClean="0">
                <a:latin typeface="Times New Roman" panose="02020603050405020304" pitchFamily="18" charset="0"/>
                <a:cs typeface="Times New Roman" panose="02020603050405020304" pitchFamily="18" charset="0"/>
              </a:rPr>
              <a:t>Ch.Manasa</a:t>
            </a:r>
            <a:r>
              <a:rPr lang="en-IN" altLang="en-US" sz="2400" b="1" dirty="0" smtClean="0">
                <a:latin typeface="Times New Roman" panose="02020603050405020304" pitchFamily="18" charset="0"/>
                <a:cs typeface="Times New Roman" panose="02020603050405020304" pitchFamily="18" charset="0"/>
              </a:rPr>
              <a:t>, </a:t>
            </a:r>
            <a:r>
              <a:rPr lang="en-IN" altLang="en-US" sz="2400" b="1" dirty="0">
                <a:latin typeface="Times New Roman" panose="02020603050405020304" pitchFamily="18" charset="0"/>
                <a:cs typeface="Times New Roman" panose="02020603050405020304" pitchFamily="18" charset="0"/>
              </a:rPr>
              <a:t>Dept of ISE, CMRIT</a:t>
            </a:r>
            <a:r>
              <a:rPr lang="en-US" altLang="en-US" sz="2400" b="1" dirty="0">
                <a:latin typeface="Times New Roman" panose="02020603050405020304" pitchFamily="18" charset="0"/>
                <a:cs typeface="Times New Roman" panose="02020603050405020304" pitchFamily="18" charset="0"/>
              </a:rPr>
              <a:t/>
            </a:r>
            <a:br>
              <a:rPr lang="en-US" altLang="en-US" sz="2400" b="1" dirty="0">
                <a:latin typeface="Times New Roman" panose="02020603050405020304" pitchFamily="18" charset="0"/>
                <a:cs typeface="Times New Roman" panose="02020603050405020304" pitchFamily="18" charset="0"/>
              </a:rPr>
            </a:br>
            <a:endParaRPr lang="en-US" altLang="en-US" sz="2400" dirty="0"/>
          </a:p>
        </p:txBody>
      </p:sp>
    </p:spTree>
    <p:extLst>
      <p:ext uri="{BB962C8B-B14F-4D97-AF65-F5344CB8AC3E}">
        <p14:creationId xmlns:p14="http://schemas.microsoft.com/office/powerpoint/2010/main" xmlns="" val="15978306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FECCC39-F6D0-492E-9B18-0562A31E5984}"/>
              </a:ext>
            </a:extLst>
          </p:cNvPr>
          <p:cNvSpPr txBox="1"/>
          <p:nvPr/>
        </p:nvSpPr>
        <p:spPr>
          <a:xfrm>
            <a:off x="1055077" y="164654"/>
            <a:ext cx="1561514" cy="436786"/>
          </a:xfrm>
          <a:prstGeom prst="rect">
            <a:avLst/>
          </a:prstGeom>
          <a:noFill/>
        </p:spPr>
        <p:txBody>
          <a:bodyPr wrap="square">
            <a:spAutoFit/>
          </a:bodyPr>
          <a:lstStyle/>
          <a:p>
            <a:pPr algn="just">
              <a:lnSpc>
                <a:spcPct val="107000"/>
              </a:lnSpc>
              <a:spcAft>
                <a:spcPts val="800"/>
              </a:spcAft>
            </a:pPr>
            <a:r>
              <a:rPr lang="en-US" sz="2200" dirty="0">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Guideline 2</a:t>
            </a:r>
            <a:endParaRPr lang="en-IN" sz="2200" dirty="0">
              <a:solidFill>
                <a:schemeClr val="accent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xmlns="" id="{AAA52FF7-9F9A-433C-94EB-DF895D19FDC3}"/>
              </a:ext>
            </a:extLst>
          </p:cNvPr>
          <p:cNvSpPr txBox="1"/>
          <p:nvPr/>
        </p:nvSpPr>
        <p:spPr>
          <a:xfrm>
            <a:off x="225082" y="793376"/>
            <a:ext cx="11662117" cy="6018571"/>
          </a:xfrm>
          <a:prstGeom prst="rect">
            <a:avLst/>
          </a:prstGeom>
          <a:noFill/>
        </p:spPr>
        <p:txBody>
          <a:bodyPr wrap="square">
            <a:spAutoFit/>
          </a:bodyPr>
          <a:lstStyle/>
          <a:p>
            <a:pPr indent="266700" algn="just">
              <a:lnSpc>
                <a:spcPct val="107000"/>
              </a:lnSpc>
              <a:spcAft>
                <a:spcPts val="800"/>
              </a:spcAft>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Design the base relation schemas so that no insertion, deletion, or modification anomalies are present in the relations. If any anomalies are present,4 note them clearly and make sure that the programs that update the database will operate correctly.</a:t>
            </a:r>
          </a:p>
          <a:p>
            <a:pPr indent="266700" algn="just">
              <a:lnSpc>
                <a:spcPct val="107000"/>
              </a:lnSpc>
              <a:spcAft>
                <a:spcPts val="800"/>
              </a:spcAft>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Design the database relation schema so that no insertion, deletion or modification anomalies are present in the relation.</a:t>
            </a:r>
          </a:p>
          <a:p>
            <a:pPr indent="266700" algn="just">
              <a:lnSpc>
                <a:spcPct val="107000"/>
              </a:lnSpc>
              <a:spcAft>
                <a:spcPts val="800"/>
              </a:spcAft>
            </a:pPr>
            <a:r>
              <a:rPr lang="en-US" sz="24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Null Values in Tuples</a:t>
            </a:r>
          </a:p>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attribute does not apply to this tuple. For example, </a:t>
            </a:r>
            <a:r>
              <a:rPr lang="en-US" sz="2400" dirty="0" err="1">
                <a:latin typeface="Times New Roman" panose="02020603050405020304" pitchFamily="18" charset="0"/>
                <a:cs typeface="Times New Roman" panose="02020603050405020304" pitchFamily="18" charset="0"/>
              </a:rPr>
              <a:t>Visa_status</a:t>
            </a:r>
            <a:r>
              <a:rPr lang="en-US" sz="2400" dirty="0">
                <a:latin typeface="Times New Roman" panose="02020603050405020304" pitchFamily="18" charset="0"/>
                <a:cs typeface="Times New Roman" panose="02020603050405020304" pitchFamily="18" charset="0"/>
              </a:rPr>
              <a:t> may not apply to U.S. students. </a:t>
            </a:r>
          </a:p>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attribute value for this tuple is unknown. For example, the </a:t>
            </a:r>
            <a:r>
              <a:rPr lang="en-US" sz="2400" dirty="0" err="1">
                <a:latin typeface="Times New Roman" panose="02020603050405020304" pitchFamily="18" charset="0"/>
                <a:cs typeface="Times New Roman" panose="02020603050405020304" pitchFamily="18" charset="0"/>
              </a:rPr>
              <a:t>Date_of_birth</a:t>
            </a:r>
            <a:r>
              <a:rPr lang="en-US" sz="2400" dirty="0">
                <a:latin typeface="Times New Roman" panose="02020603050405020304" pitchFamily="18" charset="0"/>
                <a:cs typeface="Times New Roman" panose="02020603050405020304" pitchFamily="18" charset="0"/>
              </a:rPr>
              <a:t> may be unknown for an employee. </a:t>
            </a:r>
          </a:p>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value is known but absent; that is, it has not been recorded yet. For example, the </a:t>
            </a:r>
            <a:r>
              <a:rPr lang="en-US" sz="2400" dirty="0" err="1">
                <a:latin typeface="Times New Roman" panose="02020603050405020304" pitchFamily="18" charset="0"/>
                <a:cs typeface="Times New Roman" panose="02020603050405020304" pitchFamily="18" charset="0"/>
              </a:rPr>
              <a:t>Home_Phone_Number</a:t>
            </a:r>
            <a:r>
              <a:rPr lang="en-US" sz="2400" dirty="0">
                <a:latin typeface="Times New Roman" panose="02020603050405020304" pitchFamily="18" charset="0"/>
                <a:cs typeface="Times New Roman" panose="02020603050405020304" pitchFamily="18" charset="0"/>
              </a:rPr>
              <a:t> for an employee may exist, but may not be available and recorded yet.</a:t>
            </a:r>
            <a:endParaRPr lang="en-US" sz="24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indent="266700" algn="just">
              <a:lnSpc>
                <a:spcPct val="107000"/>
              </a:lnSpc>
              <a:spcAft>
                <a:spcPts val="800"/>
              </a:spcAft>
            </a:pPr>
            <a:endParaRPr lang="en-US" sz="22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32950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6724D7-D6FD-40AB-A3F5-DCC708A948DD}"/>
              </a:ext>
            </a:extLst>
          </p:cNvPr>
          <p:cNvSpPr txBox="1"/>
          <p:nvPr/>
        </p:nvSpPr>
        <p:spPr>
          <a:xfrm>
            <a:off x="220980" y="2901934"/>
            <a:ext cx="1756118" cy="436786"/>
          </a:xfrm>
          <a:prstGeom prst="rect">
            <a:avLst/>
          </a:prstGeom>
          <a:noFill/>
        </p:spPr>
        <p:txBody>
          <a:bodyPr wrap="square">
            <a:spAutoFit/>
          </a:bodyPr>
          <a:lstStyle/>
          <a:p>
            <a:pPr algn="just">
              <a:lnSpc>
                <a:spcPct val="107000"/>
              </a:lnSpc>
              <a:spcAft>
                <a:spcPts val="800"/>
              </a:spcAft>
            </a:pPr>
            <a:r>
              <a:rPr lang="en-US" sz="2200" dirty="0">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Guideline 3</a:t>
            </a:r>
            <a:endParaRPr lang="en-IN" sz="2200" dirty="0">
              <a:solidFill>
                <a:schemeClr val="accent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xmlns="" id="{28766FBE-7B78-4E2D-B334-3A19A54B09C7}"/>
              </a:ext>
            </a:extLst>
          </p:cNvPr>
          <p:cNvSpPr txBox="1"/>
          <p:nvPr/>
        </p:nvSpPr>
        <p:spPr>
          <a:xfrm>
            <a:off x="220980" y="3737673"/>
            <a:ext cx="11750040" cy="1251240"/>
          </a:xfrm>
          <a:prstGeom prst="rect">
            <a:avLst/>
          </a:prstGeom>
          <a:noFill/>
        </p:spPr>
        <p:txBody>
          <a:bodyPr wrap="square">
            <a:spAutoFit/>
          </a:bodyPr>
          <a:lstStyle/>
          <a:p>
            <a:pPr indent="266700" algn="just">
              <a:lnSpc>
                <a:spcPct val="107000"/>
              </a:lnSpc>
              <a:spcAft>
                <a:spcPts val="8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As far as possible, avoid placing attributes in a base relation whose values may frequently be NULL. If NULLs are unavoidable, make sure that they apply in exceptional cases only and do not apply to a majority of tuples in the relation.</a:t>
            </a:r>
          </a:p>
        </p:txBody>
      </p:sp>
      <p:sp>
        <p:nvSpPr>
          <p:cNvPr id="7" name="TextBox 6">
            <a:extLst>
              <a:ext uri="{FF2B5EF4-FFF2-40B4-BE49-F238E27FC236}">
                <a16:creationId xmlns:a16="http://schemas.microsoft.com/office/drawing/2014/main" xmlns="" id="{EF4B90EE-622F-435F-B08E-1A62ED9F2EB2}"/>
              </a:ext>
            </a:extLst>
          </p:cNvPr>
          <p:cNvSpPr txBox="1"/>
          <p:nvPr/>
        </p:nvSpPr>
        <p:spPr>
          <a:xfrm>
            <a:off x="794825" y="645904"/>
            <a:ext cx="6147580" cy="1456424"/>
          </a:xfrm>
          <a:prstGeom prst="rect">
            <a:avLst/>
          </a:prstGeom>
          <a:noFill/>
        </p:spPr>
        <p:txBody>
          <a:bodyPr wrap="square">
            <a:spAutoFit/>
          </a:bodyPr>
          <a:lstStyle/>
          <a:p>
            <a:pPr marL="266700" indent="266700" algn="just">
              <a:lnSpc>
                <a:spcPct val="107000"/>
              </a:lnSpc>
              <a:spcAft>
                <a:spcPts val="800"/>
              </a:spcAft>
            </a:pPr>
            <a:r>
              <a:rPr lang="en-US"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NULL value in tuples</a:t>
            </a:r>
            <a:endParaRPr lang="en-IN"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533400" indent="266700" algn="just">
              <a:lnSpc>
                <a:spcPct val="107000"/>
              </a:lnSpc>
              <a:spcAft>
                <a:spcPts val="800"/>
              </a:spcAft>
            </a:pPr>
            <a:r>
              <a:rPr lang="en-US"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Join operation</a:t>
            </a:r>
            <a:endParaRPr lang="en-IN"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533400" indent="266700" algn="just">
              <a:lnSpc>
                <a:spcPct val="107000"/>
              </a:lnSpc>
              <a:spcAft>
                <a:spcPts val="800"/>
              </a:spcAft>
            </a:pPr>
            <a:r>
              <a:rPr lang="en-US"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Aggregate function</a:t>
            </a:r>
            <a:endParaRPr lang="en-IN"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xmlns="" id="{C8DA03CA-83C8-42B5-A3AF-B17CC894FA0F}"/>
              </a:ext>
            </a:extLst>
          </p:cNvPr>
          <p:cNvSpPr txBox="1"/>
          <p:nvPr/>
        </p:nvSpPr>
        <p:spPr>
          <a:xfrm>
            <a:off x="7301132" y="4988913"/>
            <a:ext cx="4051498" cy="1154803"/>
          </a:xfrm>
          <a:prstGeom prst="rect">
            <a:avLst/>
          </a:prstGeom>
          <a:solidFill>
            <a:schemeClr val="accent1"/>
          </a:solidFill>
        </p:spPr>
        <p:txBody>
          <a:bodyPr wrap="square">
            <a:spAutoFit/>
          </a:bodyPr>
          <a:lstStyle/>
          <a:p>
            <a:pPr indent="266700" algn="just">
              <a:lnSpc>
                <a:spcPct val="107000"/>
              </a:lnSpc>
              <a:spcAft>
                <a:spcPts val="800"/>
              </a:spcAft>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Avoid placing attributes in the base relation whose values may frequently be NULL.</a:t>
            </a:r>
            <a:endParaRPr lang="en-IN" sz="22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8053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7C806C-22D5-46A0-8432-E9D60160DA5E}"/>
              </a:ext>
            </a:extLst>
          </p:cNvPr>
          <p:cNvSpPr txBox="1"/>
          <p:nvPr/>
        </p:nvSpPr>
        <p:spPr>
          <a:xfrm>
            <a:off x="460717" y="455414"/>
            <a:ext cx="6098344" cy="461665"/>
          </a:xfrm>
          <a:prstGeom prst="rect">
            <a:avLst/>
          </a:prstGeom>
          <a:noFill/>
        </p:spPr>
        <p:txBody>
          <a:bodyPr wrap="square">
            <a:spAutoFit/>
          </a:bodyPr>
          <a:lstStyle/>
          <a:p>
            <a:r>
              <a:rPr lang="en-IN" sz="2400" dirty="0">
                <a:solidFill>
                  <a:srgbClr val="FF0000"/>
                </a:solidFill>
                <a:latin typeface="Times New Roman" panose="02020603050405020304" pitchFamily="18" charset="0"/>
                <a:cs typeface="Times New Roman" panose="02020603050405020304" pitchFamily="18" charset="0"/>
              </a:rPr>
              <a:t>Generation of Spurious Tuples</a:t>
            </a:r>
          </a:p>
        </p:txBody>
      </p:sp>
      <p:sp>
        <p:nvSpPr>
          <p:cNvPr id="5" name="TextBox 4">
            <a:extLst>
              <a:ext uri="{FF2B5EF4-FFF2-40B4-BE49-F238E27FC236}">
                <a16:creationId xmlns:a16="http://schemas.microsoft.com/office/drawing/2014/main" xmlns="" id="{7FC7F4F9-A118-454E-9CC9-74BFDA7F8C8F}"/>
              </a:ext>
            </a:extLst>
          </p:cNvPr>
          <p:cNvSpPr txBox="1"/>
          <p:nvPr/>
        </p:nvSpPr>
        <p:spPr>
          <a:xfrm>
            <a:off x="460717" y="3931921"/>
            <a:ext cx="10849709" cy="1938992"/>
          </a:xfrm>
          <a:prstGeom prst="rect">
            <a:avLst/>
          </a:prstGeom>
          <a:noFill/>
        </p:spPr>
        <p:txBody>
          <a:bodyPr wrap="square">
            <a:spAutoFit/>
          </a:bodyPr>
          <a:lstStyle/>
          <a:p>
            <a:pPr algn="just"/>
            <a:r>
              <a:rPr lang="en-US" sz="2400" dirty="0">
                <a:solidFill>
                  <a:schemeClr val="accent1"/>
                </a:solidFill>
                <a:latin typeface="Times New Roman" panose="02020603050405020304" pitchFamily="18" charset="0"/>
                <a:cs typeface="Times New Roman" panose="02020603050405020304" pitchFamily="18" charset="0"/>
              </a:rPr>
              <a:t>Guideline 4.</a:t>
            </a:r>
            <a:r>
              <a:rPr lang="en-US" sz="2400" dirty="0">
                <a:latin typeface="Times New Roman" panose="02020603050405020304" pitchFamily="18" charset="0"/>
                <a:cs typeface="Times New Roman" panose="02020603050405020304" pitchFamily="18" charset="0"/>
              </a:rPr>
              <a:t> Design relation schemas so that they can be joined with equality conditions on attributes that are appropriately related (primary key, foreign key) pairs in a way that guarantees that no spurious tuples are generated. Avoid relations that contain matching attributes that are not (foreign key, primary key) combinations because joining on such attributes may produce spurious tuples.</a:t>
            </a:r>
            <a:endParaRPr lang="en-I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9D8E402-17F6-4A67-A518-2B00DA666A9D}"/>
              </a:ext>
            </a:extLst>
          </p:cNvPr>
          <p:cNvSpPr txBox="1"/>
          <p:nvPr/>
        </p:nvSpPr>
        <p:spPr>
          <a:xfrm>
            <a:off x="770206" y="1270338"/>
            <a:ext cx="10750648" cy="2308324"/>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Suppose that we used EMP_PROJ1 and EMP_LOCS as the base relations instead of EMP_PROJ. This produces a particularly bad schema design because we cannot recover the information that was originally in EMP_PROJ from EMP_PROJ1 and EMP_LOCS. If we attempt a NATURAL JOIN operation on EMP_PROJ1 and EMP_LOCS, the result produces many more tuples than the original set of tuples in EMP_PROJ.</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3460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2456FD-850B-494C-A940-16E678B0C4A9}"/>
              </a:ext>
            </a:extLst>
          </p:cNvPr>
          <p:cNvPicPr>
            <a:picLocks noChangeAspect="1"/>
          </p:cNvPicPr>
          <p:nvPr/>
        </p:nvPicPr>
        <p:blipFill>
          <a:blip r:embed="rId2"/>
          <a:stretch>
            <a:fillRect/>
          </a:stretch>
        </p:blipFill>
        <p:spPr>
          <a:xfrm>
            <a:off x="1505243" y="126609"/>
            <a:ext cx="8968203" cy="6731391"/>
          </a:xfrm>
          <a:prstGeom prst="rect">
            <a:avLst/>
          </a:prstGeom>
        </p:spPr>
      </p:pic>
    </p:spTree>
    <p:extLst>
      <p:ext uri="{BB962C8B-B14F-4D97-AF65-F5344CB8AC3E}">
        <p14:creationId xmlns:p14="http://schemas.microsoft.com/office/powerpoint/2010/main" xmlns="" val="286809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824147-51D4-454E-8BD6-15829E5F3CD7}"/>
              </a:ext>
            </a:extLst>
          </p:cNvPr>
          <p:cNvSpPr txBox="1"/>
          <p:nvPr/>
        </p:nvSpPr>
        <p:spPr>
          <a:xfrm>
            <a:off x="1294228" y="223296"/>
            <a:ext cx="6105378" cy="461665"/>
          </a:xfrm>
          <a:prstGeom prst="rect">
            <a:avLst/>
          </a:prstGeom>
          <a:noFill/>
        </p:spPr>
        <p:txBody>
          <a:bodyPr wrap="square">
            <a:spAutoFit/>
          </a:bodyPr>
          <a:lstStyle/>
          <a:p>
            <a:r>
              <a:rPr lang="en-IN" sz="2400" b="1" i="0" u="none" strike="noStrike" baseline="0" dirty="0">
                <a:latin typeface="Times New Roman" panose="02020603050405020304" pitchFamily="18" charset="0"/>
                <a:cs typeface="Times New Roman" panose="02020603050405020304" pitchFamily="18" charset="0"/>
              </a:rPr>
              <a:t>Definition of Functional Dependency</a:t>
            </a:r>
            <a:endParaRPr lang="en-I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CA1EF510-00F1-40F8-BE8D-BEFBA34D05FD}"/>
              </a:ext>
            </a:extLst>
          </p:cNvPr>
          <p:cNvSpPr txBox="1"/>
          <p:nvPr/>
        </p:nvSpPr>
        <p:spPr>
          <a:xfrm>
            <a:off x="807720" y="1135735"/>
            <a:ext cx="10576560" cy="2462213"/>
          </a:xfrm>
          <a:prstGeom prst="rect">
            <a:avLst/>
          </a:prstGeom>
          <a:noFill/>
        </p:spPr>
        <p:txBody>
          <a:bodyPr wrap="square">
            <a:spAutoFit/>
          </a:bodyPr>
          <a:lstStyle/>
          <a:p>
            <a:pPr marL="342900" indent="-342900">
              <a:buFont typeface="Arial" panose="020B0604020202020204" pitchFamily="34" charset="0"/>
              <a:buChar char="•"/>
            </a:pPr>
            <a:r>
              <a:rPr lang="en-US" altLang="en-US" sz="2200" dirty="0">
                <a:latin typeface="Times New Roman" panose="02020603050405020304" pitchFamily="18" charset="0"/>
                <a:ea typeface="Arial Unicode MS" pitchFamily="34" charset="-128"/>
                <a:cs typeface="Times New Roman" panose="02020603050405020304" pitchFamily="18" charset="0"/>
              </a:rPr>
              <a:t>If one set of attributes in a table determines another set of attributes in the table, then the second set of attributes is said to be functionally dependent on the first set of attributes.</a:t>
            </a:r>
          </a:p>
          <a:p>
            <a:pPr marL="342900" indent="-342900">
              <a:buFont typeface="Arial" panose="020B0604020202020204" pitchFamily="34" charset="0"/>
              <a:buChar char="•"/>
            </a:pPr>
            <a:r>
              <a:rPr lang="en-US" altLang="en-US" sz="2200" dirty="0">
                <a:latin typeface="Times New Roman" panose="02020603050405020304" pitchFamily="18" charset="0"/>
                <a:ea typeface="Arial Unicode MS" pitchFamily="34" charset="-128"/>
                <a:cs typeface="Times New Roman" panose="02020603050405020304" pitchFamily="18" charset="0"/>
              </a:rPr>
              <a:t>Functional dependencies (FDs) are used to specify formal measures  of the "goodness" of relational designs </a:t>
            </a:r>
          </a:p>
          <a:p>
            <a:pPr marL="342900" indent="-342900">
              <a:buFont typeface="Arial" panose="020B0604020202020204" pitchFamily="34" charset="0"/>
              <a:buChar char="•"/>
            </a:pPr>
            <a:r>
              <a:rPr lang="en-US" altLang="en-US" sz="2200" dirty="0">
                <a:latin typeface="Times New Roman" panose="02020603050405020304" pitchFamily="18" charset="0"/>
                <a:ea typeface="Arial Unicode MS" pitchFamily="34" charset="-128"/>
                <a:cs typeface="Times New Roman" panose="02020603050405020304" pitchFamily="18" charset="0"/>
              </a:rPr>
              <a:t>FDs and keys are used to define normal forms for relations </a:t>
            </a:r>
          </a:p>
          <a:p>
            <a:pPr marL="342900" indent="-342900">
              <a:buFont typeface="Arial" panose="020B0604020202020204" pitchFamily="34" charset="0"/>
              <a:buChar char="•"/>
            </a:pPr>
            <a:r>
              <a:rPr lang="en-US" altLang="en-US" sz="2200" dirty="0">
                <a:latin typeface="Times New Roman" panose="02020603050405020304" pitchFamily="18" charset="0"/>
                <a:ea typeface="Arial Unicode MS" pitchFamily="34" charset="-128"/>
                <a:cs typeface="Times New Roman" panose="02020603050405020304" pitchFamily="18" charset="0"/>
              </a:rPr>
              <a:t>FDs are constraints that are derived from the meaning  and interrelationships  of the data attributes </a:t>
            </a:r>
          </a:p>
        </p:txBody>
      </p:sp>
    </p:spTree>
    <p:extLst>
      <p:ext uri="{BB962C8B-B14F-4D97-AF65-F5344CB8AC3E}">
        <p14:creationId xmlns:p14="http://schemas.microsoft.com/office/powerpoint/2010/main" xmlns="" val="157954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47FE9E-19D0-483D-B9DE-638D712187E5}"/>
              </a:ext>
            </a:extLst>
          </p:cNvPr>
          <p:cNvSpPr txBox="1"/>
          <p:nvPr/>
        </p:nvSpPr>
        <p:spPr>
          <a:xfrm>
            <a:off x="365758" y="1000372"/>
            <a:ext cx="11338562" cy="4616648"/>
          </a:xfrm>
          <a:prstGeom prst="rect">
            <a:avLst/>
          </a:prstGeom>
          <a:noFill/>
        </p:spPr>
        <p:txBody>
          <a:bodyPr wrap="square">
            <a:spAutoFit/>
          </a:bodyPr>
          <a:lstStyle/>
          <a:p>
            <a:pPr marL="342900" indent="-34290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A functional dependency FD denoted by X </a:t>
            </a:r>
            <a:r>
              <a:rPr lang="en-IN"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Y , between two sets of attributes X and Y that are subsets of R = {A1,A2</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 An} specifies a </a:t>
            </a:r>
            <a:r>
              <a:rPr lang="en-US" sz="2200" b="0" i="1" u="none" strike="noStrike" baseline="0" dirty="0">
                <a:latin typeface="Times New Roman" panose="02020603050405020304" pitchFamily="18" charset="0"/>
                <a:cs typeface="Times New Roman" panose="02020603050405020304" pitchFamily="18" charset="0"/>
              </a:rPr>
              <a:t>constraint</a:t>
            </a:r>
            <a:r>
              <a:rPr lang="en-US" sz="2200" b="0" i="0" u="none" strike="noStrike" baseline="0" dirty="0">
                <a:latin typeface="Times New Roman" panose="02020603050405020304" pitchFamily="18" charset="0"/>
                <a:cs typeface="Times New Roman" panose="02020603050405020304" pitchFamily="18" charset="0"/>
              </a:rPr>
              <a:t> on the possible tuples that can form a relation state ‘r’  of R.  The constraint is that, for any two tuples t1 and t2 in r that have t1[X] = t2[X], we Must also have t1[Y ] = t2[Y ].   </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X </a:t>
            </a:r>
            <a:r>
              <a:rPr lang="en-IN"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Y : X functionally determines Y or Y is functionally dependent on X</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X functionally determines Y in a relation schema R if and only if , whenever two tuples of r(R) agree on their X-values, they must necessarily agree on their Y -values.</a:t>
            </a:r>
          </a:p>
          <a:p>
            <a:pPr marL="342900" indent="-342900" algn="l">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algn="l"/>
            <a:r>
              <a:rPr lang="en-US" sz="2200" dirty="0">
                <a:latin typeface="Times New Roman" panose="02020603050405020304" pitchFamily="18" charset="0"/>
                <a:cs typeface="Times New Roman" panose="02020603050405020304" pitchFamily="18" charset="0"/>
              </a:rPr>
              <a:t>	- If X is a candidate key of R, this implies that X </a:t>
            </a:r>
            <a:r>
              <a:rPr lang="en-IN"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Y for any subset of attributes Y of R.</a:t>
            </a:r>
          </a:p>
          <a:p>
            <a:pPr algn="l"/>
            <a:r>
              <a:rPr lang="en-US" sz="2200" dirty="0">
                <a:latin typeface="Times New Roman" panose="02020603050405020304" pitchFamily="18" charset="0"/>
                <a:cs typeface="Times New Roman" panose="02020603050405020304" pitchFamily="18" charset="0"/>
              </a:rPr>
              <a:t>	- If X </a:t>
            </a:r>
            <a:r>
              <a:rPr lang="en-IN"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Y in R, this does not say whether or not Y </a:t>
            </a:r>
            <a:r>
              <a:rPr lang="en-IN"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X in R.</a:t>
            </a:r>
          </a:p>
          <a:p>
            <a:pPr algn="l"/>
            <a:endParaRPr lang="en-US" sz="2200" dirty="0">
              <a:latin typeface="Times New Roman" panose="02020603050405020304" pitchFamily="18" charset="0"/>
              <a:cs typeface="Times New Roman" panose="02020603050405020304" pitchFamily="18" charset="0"/>
            </a:endParaRPr>
          </a:p>
          <a:p>
            <a:pPr algn="l"/>
            <a:r>
              <a:rPr lang="en-US" sz="2200" dirty="0">
                <a:latin typeface="Times New Roman" panose="02020603050405020304" pitchFamily="18" charset="0"/>
                <a:cs typeface="Times New Roman" panose="02020603050405020304" pitchFamily="18" charset="0"/>
              </a:rPr>
              <a:t>A functional dependency is a constraint that any relation extensions r(R) must satisfy the functional dependency constraint at all times.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624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AA1D58-FA27-46B5-AD2B-F098FF58EE15}"/>
              </a:ext>
            </a:extLst>
          </p:cNvPr>
          <p:cNvSpPr txBox="1"/>
          <p:nvPr/>
        </p:nvSpPr>
        <p:spPr>
          <a:xfrm>
            <a:off x="196946" y="661574"/>
            <a:ext cx="10860259" cy="2123658"/>
          </a:xfrm>
          <a:prstGeom prst="rect">
            <a:avLst/>
          </a:prstGeom>
          <a:noFill/>
        </p:spPr>
        <p:txBody>
          <a:bodyPr wrap="square">
            <a:spAutoFit/>
          </a:bodyPr>
          <a:lstStyle/>
          <a:p>
            <a:pPr marL="342900" indent="-342900" fontAlgn="auto">
              <a:spcAft>
                <a:spcPts val="0"/>
              </a:spcAft>
              <a:buFont typeface="Arial" panose="020B0604020202020204" pitchFamily="34" charset="0"/>
              <a:buChar char="•"/>
              <a:defRPr/>
            </a:pPr>
            <a:r>
              <a:rPr lang="en-US" sz="2200" dirty="0">
                <a:latin typeface="Times New Roman" panose="02020603050405020304" pitchFamily="18" charset="0"/>
                <a:cs typeface="Times New Roman" panose="02020603050405020304" pitchFamily="18" charset="0"/>
              </a:rPr>
              <a:t>A set of attributes X </a:t>
            </a:r>
            <a:r>
              <a:rPr lang="en-US" sz="2200" i="1" dirty="0">
                <a:latin typeface="Times New Roman" panose="02020603050405020304" pitchFamily="18" charset="0"/>
                <a:cs typeface="Times New Roman" panose="02020603050405020304" pitchFamily="18" charset="0"/>
              </a:rPr>
              <a:t>functionally determines</a:t>
            </a:r>
            <a:r>
              <a:rPr lang="en-US" sz="2200" dirty="0">
                <a:latin typeface="Times New Roman" panose="02020603050405020304" pitchFamily="18" charset="0"/>
                <a:cs typeface="Times New Roman" panose="02020603050405020304" pitchFamily="18" charset="0"/>
              </a:rPr>
              <a:t>  a set of attributes Y if the value of X determines a unique value for Y </a:t>
            </a:r>
          </a:p>
          <a:p>
            <a:pPr marL="342900" indent="-342900" fontAlgn="auto">
              <a:spcAft>
                <a:spcPts val="0"/>
              </a:spcAft>
              <a:buFont typeface="Arial" panose="020B0604020202020204" pitchFamily="34" charset="0"/>
              <a:buChar char="•"/>
              <a:defRPr/>
            </a:pPr>
            <a:r>
              <a:rPr lang="en-US" sz="2200" dirty="0">
                <a:latin typeface="Times New Roman" panose="02020603050405020304" pitchFamily="18" charset="0"/>
                <a:cs typeface="Times New Roman" panose="02020603050405020304" pitchFamily="18" charset="0"/>
              </a:rPr>
              <a:t>X </a:t>
            </a:r>
            <a:r>
              <a:rPr lang="en-US" sz="2200" dirty="0">
                <a:latin typeface="Times New Roman" panose="02020603050405020304" pitchFamily="18" charset="0"/>
                <a:cs typeface="Times New Roman" panose="02020603050405020304" pitchFamily="18" charset="0"/>
                <a:sym typeface="Wingdings" charset="0"/>
              </a:rPr>
              <a:t></a:t>
            </a:r>
            <a:r>
              <a:rPr lang="en-US" sz="2200" dirty="0">
                <a:latin typeface="Times New Roman" panose="02020603050405020304" pitchFamily="18" charset="0"/>
                <a:cs typeface="Times New Roman" panose="02020603050405020304" pitchFamily="18" charset="0"/>
              </a:rPr>
              <a:t>Y holds if whenever two tuples have the same value for X, they </a:t>
            </a:r>
            <a:r>
              <a:rPr lang="en-US" sz="2200" i="1" dirty="0">
                <a:latin typeface="Times New Roman" panose="02020603050405020304" pitchFamily="18" charset="0"/>
                <a:cs typeface="Times New Roman" panose="02020603050405020304" pitchFamily="18" charset="0"/>
              </a:rPr>
              <a:t>must have</a:t>
            </a:r>
            <a:r>
              <a:rPr lang="en-US" sz="2200" dirty="0">
                <a:latin typeface="Times New Roman" panose="02020603050405020304" pitchFamily="18" charset="0"/>
                <a:cs typeface="Times New Roman" panose="02020603050405020304" pitchFamily="18" charset="0"/>
              </a:rPr>
              <a:t>  the same value for Y </a:t>
            </a:r>
            <a:r>
              <a:rPr lang="en-US" sz="2200" i="1" dirty="0">
                <a:latin typeface="Times New Roman" panose="02020603050405020304" pitchFamily="18" charset="0"/>
                <a:cs typeface="Times New Roman" panose="02020603050405020304" pitchFamily="18" charset="0"/>
              </a:rPr>
              <a:t>If</a:t>
            </a:r>
            <a:r>
              <a:rPr lang="en-US" sz="2200" dirty="0">
                <a:latin typeface="Times New Roman" panose="02020603050405020304" pitchFamily="18" charset="0"/>
                <a:cs typeface="Times New Roman" panose="02020603050405020304" pitchFamily="18" charset="0"/>
              </a:rPr>
              <a:t>  t1[X]=t2[X], </a:t>
            </a:r>
            <a:r>
              <a:rPr lang="en-US" sz="2200" i="1" dirty="0">
                <a:latin typeface="Times New Roman" panose="02020603050405020304" pitchFamily="18" charset="0"/>
                <a:cs typeface="Times New Roman" panose="02020603050405020304" pitchFamily="18" charset="0"/>
              </a:rPr>
              <a:t>then</a:t>
            </a:r>
            <a:r>
              <a:rPr lang="en-US" sz="2200" dirty="0">
                <a:latin typeface="Times New Roman" panose="02020603050405020304" pitchFamily="18" charset="0"/>
                <a:cs typeface="Times New Roman" panose="02020603050405020304" pitchFamily="18" charset="0"/>
              </a:rPr>
              <a:t>  t1[Y]=t2[Y] in any relation instance r(R)</a:t>
            </a:r>
          </a:p>
          <a:p>
            <a:pPr marL="342900" indent="-342900" fontAlgn="auto">
              <a:spcAft>
                <a:spcPts val="0"/>
              </a:spcAft>
              <a:buFont typeface="Arial" panose="020B0604020202020204" pitchFamily="34" charset="0"/>
              <a:buChar char="•"/>
              <a:defRPr/>
            </a:pPr>
            <a:r>
              <a:rPr lang="en-US" sz="2200" dirty="0">
                <a:latin typeface="Times New Roman" panose="02020603050405020304" pitchFamily="18" charset="0"/>
                <a:cs typeface="Times New Roman" panose="02020603050405020304" pitchFamily="18" charset="0"/>
              </a:rPr>
              <a:t>X </a:t>
            </a:r>
            <a:r>
              <a:rPr lang="en-US" sz="2200" dirty="0">
                <a:latin typeface="Times New Roman" panose="02020603050405020304" pitchFamily="18" charset="0"/>
                <a:cs typeface="Times New Roman" panose="02020603050405020304" pitchFamily="18" charset="0"/>
                <a:sym typeface="Wingdings" charset="0"/>
              </a:rPr>
              <a:t></a:t>
            </a:r>
            <a:r>
              <a:rPr lang="en-US" sz="2200" dirty="0">
                <a:latin typeface="Times New Roman" panose="02020603050405020304" pitchFamily="18" charset="0"/>
                <a:cs typeface="Times New Roman" panose="02020603050405020304" pitchFamily="18" charset="0"/>
              </a:rPr>
              <a:t> Y in R specifies a </a:t>
            </a:r>
            <a:r>
              <a:rPr lang="en-US" sz="2200" i="1" dirty="0">
                <a:latin typeface="Times New Roman" panose="02020603050405020304" pitchFamily="18" charset="0"/>
                <a:cs typeface="Times New Roman" panose="02020603050405020304" pitchFamily="18" charset="0"/>
              </a:rPr>
              <a:t>constraint</a:t>
            </a:r>
            <a:r>
              <a:rPr lang="en-US" sz="2200" dirty="0">
                <a:latin typeface="Times New Roman" panose="02020603050405020304" pitchFamily="18" charset="0"/>
                <a:cs typeface="Times New Roman" panose="02020603050405020304" pitchFamily="18" charset="0"/>
              </a:rPr>
              <a:t> on all relation instances r(R)</a:t>
            </a:r>
          </a:p>
          <a:p>
            <a:pPr marL="342900" indent="-342900" fontAlgn="auto">
              <a:spcAft>
                <a:spcPts val="0"/>
              </a:spcAft>
              <a:buFont typeface="Arial" panose="020B0604020202020204" pitchFamily="34" charset="0"/>
              <a:buChar char="•"/>
              <a:defRPr/>
            </a:pPr>
            <a:r>
              <a:rPr lang="en-US" sz="2200" dirty="0">
                <a:latin typeface="Times New Roman" panose="02020603050405020304" pitchFamily="18" charset="0"/>
                <a:cs typeface="Times New Roman" panose="02020603050405020304" pitchFamily="18" charset="0"/>
              </a:rPr>
              <a:t>FDs are derived from the real-world constraints on the attributes</a:t>
            </a:r>
          </a:p>
        </p:txBody>
      </p:sp>
      <p:sp>
        <p:nvSpPr>
          <p:cNvPr id="5" name="TextBox 4">
            <a:extLst>
              <a:ext uri="{FF2B5EF4-FFF2-40B4-BE49-F238E27FC236}">
                <a16:creationId xmlns:a16="http://schemas.microsoft.com/office/drawing/2014/main" xmlns="" id="{880DB3AF-878F-4B07-B666-1A7E1C35A505}"/>
              </a:ext>
            </a:extLst>
          </p:cNvPr>
          <p:cNvSpPr txBox="1"/>
          <p:nvPr/>
        </p:nvSpPr>
        <p:spPr>
          <a:xfrm>
            <a:off x="98474" y="2811581"/>
            <a:ext cx="4234375" cy="430887"/>
          </a:xfrm>
          <a:prstGeom prst="rect">
            <a:avLst/>
          </a:prstGeom>
          <a:noFill/>
        </p:spPr>
        <p:txBody>
          <a:bodyPr wrap="square">
            <a:spAutoFit/>
          </a:bodyPr>
          <a:lstStyle/>
          <a:p>
            <a:r>
              <a:rPr lang="en-US" altLang="en-US" sz="2200" b="1" dirty="0">
                <a:latin typeface="Times New Roman" panose="02020603050405020304" pitchFamily="18" charset="0"/>
                <a:cs typeface="Times New Roman" panose="02020603050405020304" pitchFamily="18" charset="0"/>
              </a:rPr>
              <a:t>Examples of FD constraints </a:t>
            </a:r>
            <a:endParaRPr lang="en-IN" sz="2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73EBADC-60AB-44CD-9633-8B1D9AA85AFE}"/>
              </a:ext>
            </a:extLst>
          </p:cNvPr>
          <p:cNvSpPr txBox="1"/>
          <p:nvPr/>
        </p:nvSpPr>
        <p:spPr>
          <a:xfrm>
            <a:off x="407963" y="3350410"/>
            <a:ext cx="11605846" cy="2225225"/>
          </a:xfrm>
          <a:prstGeom prst="rect">
            <a:avLst/>
          </a:prstGeom>
          <a:noFill/>
        </p:spPr>
        <p:txBody>
          <a:bodyPr wrap="square">
            <a:spAutoFit/>
          </a:bodyPr>
          <a:lstStyle/>
          <a:p>
            <a:pPr marL="342900" indent="-342900">
              <a:lnSpc>
                <a:spcPct val="90000"/>
              </a:lnSpc>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Social Security Number determines employee name</a:t>
            </a:r>
          </a:p>
          <a:p>
            <a:pPr lvl="1">
              <a:lnSpc>
                <a:spcPct val="90000"/>
              </a:lnSpc>
              <a:buFont typeface="Wingdings" panose="05000000000000000000" pitchFamily="2" charset="2"/>
              <a:buNone/>
            </a:pPr>
            <a:r>
              <a:rPr lang="en-US" altLang="en-US" sz="2200" dirty="0">
                <a:latin typeface="Times New Roman" panose="02020603050405020304" pitchFamily="18" charset="0"/>
                <a:cs typeface="Times New Roman" panose="02020603050405020304" pitchFamily="18" charset="0"/>
              </a:rPr>
              <a:t>SSN </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a:latin typeface="Times New Roman" panose="02020603050405020304" pitchFamily="18" charset="0"/>
                <a:cs typeface="Times New Roman" panose="02020603050405020304" pitchFamily="18" charset="0"/>
              </a:rPr>
              <a:t> ENAME</a:t>
            </a:r>
          </a:p>
          <a:p>
            <a:pPr marL="342900" indent="-342900">
              <a:lnSpc>
                <a:spcPct val="90000"/>
              </a:lnSpc>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Project Number determines project name and location</a:t>
            </a:r>
          </a:p>
          <a:p>
            <a:pPr lvl="1">
              <a:lnSpc>
                <a:spcPct val="90000"/>
              </a:lnSpc>
              <a:buFont typeface="Wingdings" panose="05000000000000000000" pitchFamily="2" charset="2"/>
              <a:buNone/>
            </a:pPr>
            <a:r>
              <a:rPr lang="en-US" altLang="en-US" sz="2200" dirty="0">
                <a:latin typeface="Times New Roman" panose="02020603050405020304" pitchFamily="18" charset="0"/>
                <a:cs typeface="Times New Roman" panose="02020603050405020304" pitchFamily="18" charset="0"/>
              </a:rPr>
              <a:t>PNUMBER </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a:latin typeface="Times New Roman" panose="02020603050405020304" pitchFamily="18" charset="0"/>
                <a:cs typeface="Times New Roman" panose="02020603050405020304" pitchFamily="18" charset="0"/>
              </a:rPr>
              <a:t> {PNAME, PLOCATION}</a:t>
            </a:r>
          </a:p>
          <a:p>
            <a:pPr marL="342900" indent="-342900">
              <a:lnSpc>
                <a:spcPct val="90000"/>
              </a:lnSpc>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Employee SSN and project number determines the hours per week that the employee works on the project</a:t>
            </a:r>
          </a:p>
          <a:p>
            <a:pPr lvl="1">
              <a:lnSpc>
                <a:spcPct val="90000"/>
              </a:lnSpc>
              <a:buFont typeface="Wingdings" panose="05000000000000000000" pitchFamily="2" charset="2"/>
              <a:buNone/>
            </a:pPr>
            <a:r>
              <a:rPr lang="en-US" altLang="en-US" sz="2200" dirty="0">
                <a:latin typeface="Times New Roman" panose="02020603050405020304" pitchFamily="18" charset="0"/>
                <a:cs typeface="Times New Roman" panose="02020603050405020304" pitchFamily="18" charset="0"/>
              </a:rPr>
              <a:t>{SSN, PNUMBER} </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a:latin typeface="Times New Roman" panose="02020603050405020304" pitchFamily="18" charset="0"/>
                <a:cs typeface="Times New Roman" panose="02020603050405020304" pitchFamily="18" charset="0"/>
              </a:rPr>
              <a:t> HOURS</a:t>
            </a:r>
          </a:p>
        </p:txBody>
      </p:sp>
    </p:spTree>
    <p:extLst>
      <p:ext uri="{BB962C8B-B14F-4D97-AF65-F5344CB8AC3E}">
        <p14:creationId xmlns:p14="http://schemas.microsoft.com/office/powerpoint/2010/main" xmlns="" val="345944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6EF8893-1C0D-47E3-A017-46144FFD41E6}"/>
              </a:ext>
            </a:extLst>
          </p:cNvPr>
          <p:cNvGraphicFramePr>
            <a:graphicFrameLocks noGrp="1"/>
          </p:cNvGraphicFramePr>
          <p:nvPr/>
        </p:nvGraphicFramePr>
        <p:xfrm>
          <a:off x="1266093" y="886265"/>
          <a:ext cx="10311617" cy="2542735"/>
        </p:xfrm>
        <a:graphic>
          <a:graphicData uri="http://schemas.openxmlformats.org/drawingml/2006/table">
            <a:tbl>
              <a:tblPr firstRow="1" firstCol="1" bandRow="1"/>
              <a:tblGrid>
                <a:gridCol w="913549">
                  <a:extLst>
                    <a:ext uri="{9D8B030D-6E8A-4147-A177-3AD203B41FA5}">
                      <a16:colId xmlns:a16="http://schemas.microsoft.com/office/drawing/2014/main" xmlns="" val="4052261985"/>
                    </a:ext>
                  </a:extLst>
                </a:gridCol>
                <a:gridCol w="1179750">
                  <a:extLst>
                    <a:ext uri="{9D8B030D-6E8A-4147-A177-3AD203B41FA5}">
                      <a16:colId xmlns:a16="http://schemas.microsoft.com/office/drawing/2014/main" xmlns="" val="3191385896"/>
                    </a:ext>
                  </a:extLst>
                </a:gridCol>
                <a:gridCol w="1343100">
                  <a:extLst>
                    <a:ext uri="{9D8B030D-6E8A-4147-A177-3AD203B41FA5}">
                      <a16:colId xmlns:a16="http://schemas.microsoft.com/office/drawing/2014/main" xmlns="" val="937517916"/>
                    </a:ext>
                  </a:extLst>
                </a:gridCol>
                <a:gridCol w="1145870">
                  <a:extLst>
                    <a:ext uri="{9D8B030D-6E8A-4147-A177-3AD203B41FA5}">
                      <a16:colId xmlns:a16="http://schemas.microsoft.com/office/drawing/2014/main" xmlns="" val="743467300"/>
                    </a:ext>
                  </a:extLst>
                </a:gridCol>
                <a:gridCol w="1145870">
                  <a:extLst>
                    <a:ext uri="{9D8B030D-6E8A-4147-A177-3AD203B41FA5}">
                      <a16:colId xmlns:a16="http://schemas.microsoft.com/office/drawing/2014/main" xmlns="" val="4204367974"/>
                    </a:ext>
                  </a:extLst>
                </a:gridCol>
                <a:gridCol w="1145870">
                  <a:extLst>
                    <a:ext uri="{9D8B030D-6E8A-4147-A177-3AD203B41FA5}">
                      <a16:colId xmlns:a16="http://schemas.microsoft.com/office/drawing/2014/main" xmlns="" val="918029280"/>
                    </a:ext>
                  </a:extLst>
                </a:gridCol>
                <a:gridCol w="1145870">
                  <a:extLst>
                    <a:ext uri="{9D8B030D-6E8A-4147-A177-3AD203B41FA5}">
                      <a16:colId xmlns:a16="http://schemas.microsoft.com/office/drawing/2014/main" xmlns="" val="875976480"/>
                    </a:ext>
                  </a:extLst>
                </a:gridCol>
                <a:gridCol w="1242669">
                  <a:extLst>
                    <a:ext uri="{9D8B030D-6E8A-4147-A177-3AD203B41FA5}">
                      <a16:colId xmlns:a16="http://schemas.microsoft.com/office/drawing/2014/main" xmlns="" val="4260380161"/>
                    </a:ext>
                  </a:extLst>
                </a:gridCol>
                <a:gridCol w="1049069">
                  <a:extLst>
                    <a:ext uri="{9D8B030D-6E8A-4147-A177-3AD203B41FA5}">
                      <a16:colId xmlns:a16="http://schemas.microsoft.com/office/drawing/2014/main" xmlns="" val="214330343"/>
                    </a:ext>
                  </a:extLst>
                </a:gridCol>
              </a:tblGrid>
              <a:tr h="416291">
                <a:tc>
                  <a:txBody>
                    <a:bodyPr/>
                    <a:lstStyle/>
                    <a:p>
                      <a:pPr algn="just">
                        <a:lnSpc>
                          <a:spcPct val="107000"/>
                        </a:lnSpc>
                        <a:spcAft>
                          <a:spcPts val="800"/>
                        </a:spcAft>
                      </a:pPr>
                      <a:r>
                        <a:rPr lang="en-US" sz="2000"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S_id</a:t>
                      </a:r>
                      <a:endParaRPr lang="en-IN" sz="20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S_name</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C_addr</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Major</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C_id</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C_title</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I_name</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I_loc</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Grade</a:t>
                      </a:r>
                      <a:endParaRPr lang="en-IN" sz="20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24571"/>
                  </a:ext>
                </a:extLst>
              </a:tr>
              <a:tr h="461280">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111</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Anil</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208West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IS</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IS11</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DBMS</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9261994"/>
                  </a:ext>
                </a:extLst>
              </a:tr>
              <a:tr h="416291">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11</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Anil</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208West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SAD</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204West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18733"/>
                  </a:ext>
                </a:extLst>
              </a:tr>
              <a:tr h="416291">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IS11</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DBMS</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4127380"/>
                  </a:ext>
                </a:extLst>
              </a:tr>
              <a:tr h="416291">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COA</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0926957"/>
                  </a:ext>
                </a:extLst>
              </a:tr>
              <a:tr h="416291">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IT33</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HK</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209South</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2646907"/>
                  </a:ext>
                </a:extLst>
              </a:tr>
            </a:tbl>
          </a:graphicData>
        </a:graphic>
      </p:graphicFrame>
      <p:sp>
        <p:nvSpPr>
          <p:cNvPr id="4" name="TextBox 3">
            <a:extLst>
              <a:ext uri="{FF2B5EF4-FFF2-40B4-BE49-F238E27FC236}">
                <a16:creationId xmlns:a16="http://schemas.microsoft.com/office/drawing/2014/main" xmlns="" id="{E27FFA9E-C196-46F3-B949-0321081B94FA}"/>
              </a:ext>
            </a:extLst>
          </p:cNvPr>
          <p:cNvSpPr txBox="1"/>
          <p:nvPr/>
        </p:nvSpPr>
        <p:spPr>
          <a:xfrm>
            <a:off x="35168" y="3519982"/>
            <a:ext cx="11542542" cy="2195473"/>
          </a:xfrm>
          <a:prstGeom prst="rect">
            <a:avLst/>
          </a:prstGeom>
          <a:noFill/>
        </p:spPr>
        <p:txBody>
          <a:bodyPr wrap="square">
            <a:spAutoFit/>
          </a:bodyPr>
          <a:lstStyle/>
          <a:p>
            <a:pPr algn="just">
              <a:lnSpc>
                <a:spcPct val="107000"/>
              </a:lnSpc>
              <a:spcAft>
                <a:spcPts val="800"/>
              </a:spcAft>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From the above table, the key is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S_id,C_id</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 it is a composite key. A composite key is a key formed from more than one attribute.</a:t>
            </a:r>
          </a:p>
          <a:p>
            <a:pPr algn="just">
              <a:lnSpc>
                <a:spcPct val="107000"/>
              </a:lnSpc>
              <a:spcAft>
                <a:spcPts val="800"/>
              </a:spcAft>
            </a:pPr>
            <a:endParaRPr lang="en-US" sz="22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In the above table, the following functional dependencies are occurred. </a:t>
            </a:r>
          </a:p>
          <a:p>
            <a:pPr algn="just">
              <a:lnSpc>
                <a:spcPct val="107000"/>
              </a:lnSpc>
              <a:spcAft>
                <a:spcPts val="800"/>
              </a:spcAft>
            </a:pPr>
            <a:endParaRPr lang="en-IN" sz="2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xmlns="" id="{AA5F25BC-27A1-46AE-9114-75846C18E1A7}"/>
              </a:ext>
            </a:extLst>
          </p:cNvPr>
          <p:cNvSpPr txBox="1"/>
          <p:nvPr/>
        </p:nvSpPr>
        <p:spPr>
          <a:xfrm>
            <a:off x="8049065" y="4001571"/>
            <a:ext cx="3854549" cy="2127057"/>
          </a:xfrm>
          <a:prstGeom prst="rect">
            <a:avLst/>
          </a:prstGeom>
          <a:noFill/>
        </p:spPr>
        <p:txBody>
          <a:bodyPr wrap="square">
            <a:spAutoFit/>
          </a:bodyPr>
          <a:lstStyle/>
          <a:p>
            <a:pPr lvl="0" algn="just">
              <a:lnSpc>
                <a:spcPct val="107000"/>
              </a:lnSpc>
              <a:spcAft>
                <a:spcPts val="800"/>
              </a:spcAft>
            </a:pPr>
            <a:r>
              <a:rPr lang="en-US" sz="20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Dependencies</a:t>
            </a:r>
            <a:endParaRPr lang="en-US" sz="2000" u="sng"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spcAft>
                <a:spcPts val="800"/>
              </a:spcAft>
              <a:buFont typeface="+mj-lt"/>
              <a:buAutoNum type="arabicParenR"/>
            </a:pP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S_id</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S_name</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C_addr</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Major</a:t>
            </a:r>
            <a:endParaRPr lang="en-IN"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spcAft>
                <a:spcPts val="800"/>
              </a:spcAft>
              <a:buFont typeface="+mj-lt"/>
              <a:buAutoNum type="arabicParenR"/>
            </a:pP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C_id</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C_title</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I_name</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I_loc</a:t>
            </a:r>
            <a:endParaRPr lang="en-IN"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spcAft>
                <a:spcPts val="800"/>
              </a:spcAft>
              <a:buFont typeface="+mj-lt"/>
              <a:buAutoNum type="arabicParenR"/>
            </a:pP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S_id,C_id</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Grade</a:t>
            </a:r>
            <a:endParaRPr lang="en-IN"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spcAft>
                <a:spcPts val="800"/>
              </a:spcAft>
              <a:buFont typeface="+mj-lt"/>
              <a:buAutoNum type="arabicParenR"/>
            </a:pP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I_name</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a:t>
            </a:r>
            <a:r>
              <a:rPr lang="en-US"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I_loc</a:t>
            </a:r>
            <a:endParaRPr lang="en-IN"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xmlns="" id="{E32ECAF5-A323-4B57-BEBA-BABF325EECF6}"/>
              </a:ext>
            </a:extLst>
          </p:cNvPr>
          <p:cNvSpPr txBox="1"/>
          <p:nvPr/>
        </p:nvSpPr>
        <p:spPr>
          <a:xfrm>
            <a:off x="1069145" y="181093"/>
            <a:ext cx="5387926" cy="400110"/>
          </a:xfrm>
          <a:prstGeom prst="rect">
            <a:avLst/>
          </a:prstGeom>
          <a:noFill/>
        </p:spPr>
        <p:txBody>
          <a:bodyPr wrap="square">
            <a:spAutoFit/>
          </a:bodyPr>
          <a:lstStyle/>
          <a:p>
            <a:r>
              <a:rPr lang="en-US" altLang="en-US" sz="2000" b="1" dirty="0">
                <a:latin typeface="Times New Roman" panose="02020603050405020304" pitchFamily="18" charset="0"/>
                <a:cs typeface="Times New Roman" panose="02020603050405020304" pitchFamily="18" charset="0"/>
              </a:rPr>
              <a:t>Example  - Functional Dependencies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023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C50B0FB-1836-4DD1-8048-0807487836F2}"/>
              </a:ext>
            </a:extLst>
          </p:cNvPr>
          <p:cNvSpPr txBox="1"/>
          <p:nvPr/>
        </p:nvSpPr>
        <p:spPr>
          <a:xfrm>
            <a:off x="1083212" y="195161"/>
            <a:ext cx="3770142" cy="430887"/>
          </a:xfrm>
          <a:prstGeom prst="rect">
            <a:avLst/>
          </a:prstGeom>
          <a:noFill/>
        </p:spPr>
        <p:txBody>
          <a:bodyPr wrap="square">
            <a:spAutoFit/>
          </a:bodyPr>
          <a:lstStyle/>
          <a:p>
            <a:r>
              <a:rPr lang="en-US" altLang="en-US" sz="2200" b="1" dirty="0">
                <a:latin typeface="Times New Roman" panose="02020603050405020304" pitchFamily="18" charset="0"/>
                <a:cs typeface="Times New Roman" panose="02020603050405020304" pitchFamily="18" charset="0"/>
              </a:rPr>
              <a:t>Functional Dependencies</a:t>
            </a:r>
            <a:endParaRPr lang="en-IN" sz="2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67C8799-A26A-4FDA-A539-E75FFF394677}"/>
              </a:ext>
            </a:extLst>
          </p:cNvPr>
          <p:cNvSpPr txBox="1"/>
          <p:nvPr/>
        </p:nvSpPr>
        <p:spPr>
          <a:xfrm>
            <a:off x="478301" y="778469"/>
            <a:ext cx="11282290" cy="313932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n-US" altLang="en-US" sz="2200" dirty="0">
                <a:latin typeface="Times New Roman" panose="02020603050405020304" pitchFamily="18" charset="0"/>
                <a:ea typeface="Arial Unicode MS" pitchFamily="34" charset="-128"/>
                <a:cs typeface="Times New Roman" panose="02020603050405020304" pitchFamily="18" charset="0"/>
              </a:rPr>
              <a:t>If one set of attributes in a table determines another set of attributes in the table, then the second set of attributes is said to be functionally dependent on the first set of attributes.</a:t>
            </a:r>
          </a:p>
          <a:p>
            <a:endParaRPr lang="en-US" altLang="en-US" sz="2200" dirty="0">
              <a:latin typeface="Times New Roman" panose="02020603050405020304" pitchFamily="18" charset="0"/>
              <a:ea typeface="Arial Unicode MS" pitchFamily="34" charset="-128"/>
              <a:cs typeface="Times New Roman" panose="02020603050405020304" pitchFamily="18" charset="0"/>
            </a:endParaRPr>
          </a:p>
          <a:p>
            <a:endParaRPr lang="en-US" altLang="en-US" sz="2200" dirty="0">
              <a:latin typeface="Times New Roman" panose="02020603050405020304" pitchFamily="18" charset="0"/>
              <a:ea typeface="Arial Unicode MS" pitchFamily="34" charset="-128"/>
              <a:cs typeface="Times New Roman" panose="02020603050405020304" pitchFamily="18" charset="0"/>
            </a:endParaRPr>
          </a:p>
          <a:p>
            <a:r>
              <a:rPr lang="en-US" altLang="en-US" sz="2200" dirty="0">
                <a:latin typeface="Times New Roman" panose="02020603050405020304" pitchFamily="18" charset="0"/>
                <a:ea typeface="Arial Unicode MS" pitchFamily="34" charset="-128"/>
                <a:cs typeface="Times New Roman" panose="02020603050405020304" pitchFamily="18" charset="0"/>
              </a:rPr>
              <a:t>Table Scheme: 			{ISBN, Title, Price}</a:t>
            </a:r>
          </a:p>
          <a:p>
            <a:r>
              <a:rPr lang="en-US" altLang="en-US" sz="2200" dirty="0">
                <a:latin typeface="Times New Roman" panose="02020603050405020304" pitchFamily="18" charset="0"/>
                <a:ea typeface="Arial Unicode MS" pitchFamily="34" charset="-128"/>
                <a:cs typeface="Times New Roman" panose="02020603050405020304" pitchFamily="18" charset="0"/>
              </a:rPr>
              <a:t>Functional Dependencies: 		{ISBN}         {Title}</a:t>
            </a:r>
          </a:p>
          <a:p>
            <a:r>
              <a:rPr lang="en-US" altLang="en-US" sz="2200" dirty="0">
                <a:latin typeface="Times New Roman" panose="02020603050405020304" pitchFamily="18" charset="0"/>
                <a:ea typeface="Arial Unicode MS" pitchFamily="34" charset="-128"/>
                <a:cs typeface="Times New Roman" panose="02020603050405020304" pitchFamily="18" charset="0"/>
              </a:rPr>
              <a:t>  				             {ISBN}         {Price}</a:t>
            </a:r>
          </a:p>
          <a:p>
            <a:r>
              <a:rPr lang="en-US" altLang="en-US" sz="2200" dirty="0">
                <a:latin typeface="Times New Roman" panose="02020603050405020304" pitchFamily="18" charset="0"/>
                <a:ea typeface="Arial Unicode MS" pitchFamily="34" charset="-128"/>
                <a:cs typeface="Times New Roman" panose="02020603050405020304" pitchFamily="18" charset="0"/>
              </a:rPr>
              <a:t>                                                                  {Title}-&gt; price                                                                   </a:t>
            </a:r>
          </a:p>
          <a:p>
            <a:endParaRPr lang="en-US" altLang="en-US" sz="2200" dirty="0">
              <a:latin typeface="Times New Roman" panose="02020603050405020304" pitchFamily="18" charset="0"/>
              <a:ea typeface="Arial Unicode MS" pitchFamily="34" charset="-128"/>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xmlns="" id="{87AE7F4F-AAA9-42B0-8DED-D7AEE6FCAFA4}"/>
              </a:ext>
            </a:extLst>
          </p:cNvPr>
          <p:cNvCxnSpPr/>
          <p:nvPr/>
        </p:nvCxnSpPr>
        <p:spPr>
          <a:xfrm>
            <a:off x="6096000" y="2672861"/>
            <a:ext cx="393896" cy="0"/>
          </a:xfrm>
          <a:prstGeom prst="straightConnector1">
            <a:avLst/>
          </a:prstGeom>
          <a:ln>
            <a:headEnd w="lg" len="lg"/>
            <a:tailEnd type="triangle" w="lg" len="med"/>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3504E841-75E9-4154-A391-3CE283E5ADA7}"/>
              </a:ext>
            </a:extLst>
          </p:cNvPr>
          <p:cNvCxnSpPr/>
          <p:nvPr/>
        </p:nvCxnSpPr>
        <p:spPr>
          <a:xfrm>
            <a:off x="6096000" y="3036277"/>
            <a:ext cx="393896" cy="0"/>
          </a:xfrm>
          <a:prstGeom prst="straightConnector1">
            <a:avLst/>
          </a:prstGeom>
          <a:ln>
            <a:headEnd w="lg" len="lg"/>
            <a:tailEnd type="triangle" w="lg" len="med"/>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xmlns="" id="{7A5295CB-18E4-4830-B9F1-AEE51C1BEA66}"/>
              </a:ext>
            </a:extLst>
          </p:cNvPr>
          <p:cNvPicPr>
            <a:picLocks noChangeAspect="1"/>
          </p:cNvPicPr>
          <p:nvPr/>
        </p:nvPicPr>
        <p:blipFill>
          <a:blip r:embed="rId2"/>
          <a:stretch>
            <a:fillRect/>
          </a:stretch>
        </p:blipFill>
        <p:spPr>
          <a:xfrm>
            <a:off x="8280608" y="4256344"/>
            <a:ext cx="3433091" cy="2533385"/>
          </a:xfrm>
          <a:prstGeom prst="rect">
            <a:avLst/>
          </a:prstGeom>
        </p:spPr>
      </p:pic>
    </p:spTree>
    <p:extLst>
      <p:ext uri="{BB962C8B-B14F-4D97-AF65-F5344CB8AC3E}">
        <p14:creationId xmlns:p14="http://schemas.microsoft.com/office/powerpoint/2010/main" xmlns="" val="36352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9">
            <a:extLst>
              <a:ext uri="{FF2B5EF4-FFF2-40B4-BE49-F238E27FC236}">
                <a16:creationId xmlns:a16="http://schemas.microsoft.com/office/drawing/2014/main" xmlns="" id="{39C3A986-9987-4699-B2D3-65F0FA41D65E}"/>
              </a:ext>
            </a:extLst>
          </p:cNvPr>
          <p:cNvSpPr>
            <a:spLocks noChangeArrowheads="1"/>
          </p:cNvSpPr>
          <p:nvPr/>
        </p:nvSpPr>
        <p:spPr bwMode="auto">
          <a:xfrm>
            <a:off x="6388746" y="519184"/>
            <a:ext cx="5622388"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609600" indent="-609600">
              <a:spcBef>
                <a:spcPct val="0"/>
              </a:spcBef>
              <a:defRPr sz="2400">
                <a:solidFill>
                  <a:schemeClr val="tx1"/>
                </a:solidFill>
                <a:latin typeface="Times New Roman" panose="02020603050405020304" pitchFamily="18" charset="0"/>
              </a:defRPr>
            </a:lvl1pPr>
            <a:lvl2pPr marL="1100138" indent="-533400">
              <a:spcBef>
                <a:spcPct val="0"/>
              </a:spcBef>
              <a:defRPr sz="2400">
                <a:solidFill>
                  <a:schemeClr val="tx1"/>
                </a:solidFill>
                <a:latin typeface="Times New Roman" panose="02020603050405020304" pitchFamily="18" charset="0"/>
              </a:defRPr>
            </a:lvl2pPr>
            <a:lvl3pPr marL="1366838" indent="-457200">
              <a:spcBef>
                <a:spcPct val="0"/>
              </a:spcBef>
              <a:defRPr sz="2400">
                <a:solidFill>
                  <a:schemeClr val="tx1"/>
                </a:solidFill>
                <a:latin typeface="Times New Roman" panose="02020603050405020304" pitchFamily="18" charset="0"/>
              </a:defRPr>
            </a:lvl3pPr>
            <a:lvl4pPr marL="1633538" indent="-381000">
              <a:spcBef>
                <a:spcPct val="0"/>
              </a:spcBef>
              <a:defRPr sz="2400">
                <a:solidFill>
                  <a:schemeClr val="tx1"/>
                </a:solidFill>
                <a:latin typeface="Times New Roman" panose="02020603050405020304" pitchFamily="18" charset="0"/>
              </a:defRPr>
            </a:lvl4pPr>
            <a:lvl5pPr marL="1919288" indent="-381000">
              <a:spcBef>
                <a:spcPct val="0"/>
              </a:spcBef>
              <a:defRPr sz="2400">
                <a:solidFill>
                  <a:schemeClr val="tx1"/>
                </a:solidFill>
                <a:latin typeface="Times New Roman" panose="02020603050405020304" pitchFamily="18" charset="0"/>
              </a:defRPr>
            </a:lvl5pPr>
            <a:lvl6pPr marL="2376488" indent="-381000" fontAlgn="base">
              <a:spcBef>
                <a:spcPct val="0"/>
              </a:spcBef>
              <a:spcAft>
                <a:spcPct val="0"/>
              </a:spcAft>
              <a:defRPr sz="2400">
                <a:solidFill>
                  <a:schemeClr val="tx1"/>
                </a:solidFill>
                <a:latin typeface="Times New Roman" panose="02020603050405020304" pitchFamily="18" charset="0"/>
              </a:defRPr>
            </a:lvl6pPr>
            <a:lvl7pPr marL="2833688" indent="-381000" fontAlgn="base">
              <a:spcBef>
                <a:spcPct val="0"/>
              </a:spcBef>
              <a:spcAft>
                <a:spcPct val="0"/>
              </a:spcAft>
              <a:defRPr sz="2400">
                <a:solidFill>
                  <a:schemeClr val="tx1"/>
                </a:solidFill>
                <a:latin typeface="Times New Roman" panose="02020603050405020304" pitchFamily="18" charset="0"/>
              </a:defRPr>
            </a:lvl7pPr>
            <a:lvl8pPr marL="3290888" indent="-381000" fontAlgn="base">
              <a:spcBef>
                <a:spcPct val="0"/>
              </a:spcBef>
              <a:spcAft>
                <a:spcPct val="0"/>
              </a:spcAft>
              <a:defRPr sz="2400">
                <a:solidFill>
                  <a:schemeClr val="tx1"/>
                </a:solidFill>
                <a:latin typeface="Times New Roman" panose="02020603050405020304" pitchFamily="18" charset="0"/>
              </a:defRPr>
            </a:lvl8pPr>
            <a:lvl9pPr marL="3748088" indent="-381000"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pPr>
            <a:r>
              <a:rPr lang="en-US" altLang="en-US" sz="2000" dirty="0">
                <a:cs typeface="Times New Roman" panose="02020603050405020304" pitchFamily="18" charset="0"/>
              </a:rPr>
              <a:t>Table Scheme: {</a:t>
            </a:r>
            <a:r>
              <a:rPr lang="en-US" altLang="en-US" sz="2000" dirty="0" err="1">
                <a:cs typeface="Times New Roman" panose="02020603050405020304" pitchFamily="18" charset="0"/>
              </a:rPr>
              <a:t>PubID</a:t>
            </a:r>
            <a:r>
              <a:rPr lang="en-US" altLang="en-US" sz="2000" dirty="0">
                <a:cs typeface="Times New Roman" panose="02020603050405020304" pitchFamily="18" charset="0"/>
              </a:rPr>
              <a:t>, </a:t>
            </a:r>
            <a:r>
              <a:rPr lang="en-US" altLang="en-US" sz="2000" dirty="0" err="1">
                <a:cs typeface="Times New Roman" panose="02020603050405020304" pitchFamily="18" charset="0"/>
              </a:rPr>
              <a:t>PubName</a:t>
            </a:r>
            <a:r>
              <a:rPr lang="en-US" altLang="en-US" sz="2000" dirty="0">
                <a:cs typeface="Times New Roman" panose="02020603050405020304" pitchFamily="18" charset="0"/>
              </a:rPr>
              <a:t>, </a:t>
            </a:r>
            <a:r>
              <a:rPr lang="en-US" altLang="en-US" sz="2000" dirty="0" err="1">
                <a:cs typeface="Times New Roman" panose="02020603050405020304" pitchFamily="18" charset="0"/>
              </a:rPr>
              <a:t>PubPhone</a:t>
            </a:r>
            <a:r>
              <a:rPr lang="en-US" altLang="en-US" sz="2000" dirty="0">
                <a:cs typeface="Times New Roman" panose="02020603050405020304" pitchFamily="18" charset="0"/>
              </a:rPr>
              <a:t>}</a:t>
            </a:r>
          </a:p>
          <a:p>
            <a:pPr algn="just">
              <a:spcBef>
                <a:spcPct val="20000"/>
              </a:spcBef>
            </a:pPr>
            <a:r>
              <a:rPr lang="en-US" altLang="en-US" sz="2000" dirty="0">
                <a:cs typeface="Times New Roman" panose="02020603050405020304" pitchFamily="18" charset="0"/>
              </a:rPr>
              <a:t>Functional Dependencies: {</a:t>
            </a:r>
            <a:r>
              <a:rPr lang="en-US" altLang="en-US" sz="2000" dirty="0" err="1">
                <a:cs typeface="Times New Roman" panose="02020603050405020304" pitchFamily="18" charset="0"/>
              </a:rPr>
              <a:t>PubId</a:t>
            </a:r>
            <a:r>
              <a:rPr lang="en-US" altLang="en-US" sz="2000" dirty="0">
                <a:cs typeface="Times New Roman" panose="02020603050405020304" pitchFamily="18" charset="0"/>
              </a:rPr>
              <a:t>}  </a:t>
            </a: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PubPhone</a:t>
            </a:r>
            <a:r>
              <a:rPr lang="en-US" altLang="en-US" sz="2000" dirty="0">
                <a:cs typeface="Times New Roman" panose="02020603050405020304" pitchFamily="18" charset="0"/>
                <a:sym typeface="Wingdings" panose="05000000000000000000" pitchFamily="2" charset="2"/>
              </a:rPr>
              <a:t>}</a:t>
            </a:r>
          </a:p>
          <a:p>
            <a:pPr algn="just">
              <a:spcBef>
                <a:spcPct val="20000"/>
              </a:spcBef>
            </a:pP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PubId</a:t>
            </a:r>
            <a:r>
              <a:rPr lang="en-US" altLang="en-US" sz="2000" dirty="0">
                <a:cs typeface="Times New Roman" panose="02020603050405020304" pitchFamily="18" charset="0"/>
                <a:sym typeface="Wingdings" panose="05000000000000000000" pitchFamily="2" charset="2"/>
              </a:rPr>
              <a:t>}  {</a:t>
            </a:r>
            <a:r>
              <a:rPr lang="en-US" altLang="en-US" sz="2000" dirty="0" err="1">
                <a:cs typeface="Times New Roman" panose="02020603050405020304" pitchFamily="18" charset="0"/>
                <a:sym typeface="Wingdings" panose="05000000000000000000" pitchFamily="2" charset="2"/>
              </a:rPr>
              <a:t>PubName</a:t>
            </a:r>
            <a:r>
              <a:rPr lang="en-US" altLang="en-US" sz="2000" dirty="0">
                <a:cs typeface="Times New Roman" panose="02020603050405020304" pitchFamily="18" charset="0"/>
                <a:sym typeface="Wingdings" panose="05000000000000000000" pitchFamily="2" charset="2"/>
              </a:rPr>
              <a:t>}</a:t>
            </a:r>
          </a:p>
          <a:p>
            <a:pPr algn="just">
              <a:spcBef>
                <a:spcPct val="20000"/>
              </a:spcBef>
            </a:pP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PubName</a:t>
            </a: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PubPhone</a:t>
            </a:r>
            <a:r>
              <a:rPr lang="en-US" altLang="en-US" sz="2000" dirty="0">
                <a:cs typeface="Times New Roman" panose="02020603050405020304" pitchFamily="18" charset="0"/>
                <a:sym typeface="Wingdings" panose="05000000000000000000" pitchFamily="2" charset="2"/>
              </a:rPr>
              <a:t>}  {</a:t>
            </a:r>
            <a:r>
              <a:rPr lang="en-US" altLang="en-US" sz="2000" dirty="0" err="1">
                <a:cs typeface="Times New Roman" panose="02020603050405020304" pitchFamily="18" charset="0"/>
                <a:sym typeface="Wingdings" panose="05000000000000000000" pitchFamily="2" charset="2"/>
              </a:rPr>
              <a:t>PubID</a:t>
            </a:r>
            <a:r>
              <a:rPr lang="en-US" altLang="en-US" sz="2000" dirty="0">
                <a:cs typeface="Times New Roman" panose="02020603050405020304" pitchFamily="18" charset="0"/>
                <a:sym typeface="Wingdings" panose="05000000000000000000" pitchFamily="2" charset="2"/>
              </a:rPr>
              <a:t>}</a:t>
            </a:r>
            <a:endParaRPr lang="en-US" altLang="en-US" sz="2000" dirty="0">
              <a:cs typeface="Times New Roman" panose="02020603050405020304" pitchFamily="18" charset="0"/>
            </a:endParaRPr>
          </a:p>
        </p:txBody>
      </p:sp>
      <p:sp>
        <p:nvSpPr>
          <p:cNvPr id="5" name="Rectangle 123">
            <a:extLst>
              <a:ext uri="{FF2B5EF4-FFF2-40B4-BE49-F238E27FC236}">
                <a16:creationId xmlns:a16="http://schemas.microsoft.com/office/drawing/2014/main" xmlns="" id="{87B4521E-7337-49CA-BB0D-7EB935EBF56F}"/>
              </a:ext>
            </a:extLst>
          </p:cNvPr>
          <p:cNvSpPr>
            <a:spLocks noChangeArrowheads="1"/>
          </p:cNvSpPr>
          <p:nvPr/>
        </p:nvSpPr>
        <p:spPr bwMode="auto">
          <a:xfrm>
            <a:off x="6836460" y="2846187"/>
            <a:ext cx="531061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609600" indent="-609600">
              <a:spcBef>
                <a:spcPct val="0"/>
              </a:spcBef>
              <a:defRPr sz="2400">
                <a:solidFill>
                  <a:schemeClr val="tx1"/>
                </a:solidFill>
                <a:latin typeface="Times New Roman" panose="02020603050405020304" pitchFamily="18" charset="0"/>
              </a:defRPr>
            </a:lvl1pPr>
            <a:lvl2pPr marL="1100138" indent="-533400">
              <a:spcBef>
                <a:spcPct val="0"/>
              </a:spcBef>
              <a:defRPr sz="2400">
                <a:solidFill>
                  <a:schemeClr val="tx1"/>
                </a:solidFill>
                <a:latin typeface="Times New Roman" panose="02020603050405020304" pitchFamily="18" charset="0"/>
              </a:defRPr>
            </a:lvl2pPr>
            <a:lvl3pPr marL="1366838" indent="-457200">
              <a:spcBef>
                <a:spcPct val="0"/>
              </a:spcBef>
              <a:defRPr sz="2400">
                <a:solidFill>
                  <a:schemeClr val="tx1"/>
                </a:solidFill>
                <a:latin typeface="Times New Roman" panose="02020603050405020304" pitchFamily="18" charset="0"/>
              </a:defRPr>
            </a:lvl3pPr>
            <a:lvl4pPr marL="1633538" indent="-381000">
              <a:spcBef>
                <a:spcPct val="0"/>
              </a:spcBef>
              <a:defRPr sz="2400">
                <a:solidFill>
                  <a:schemeClr val="tx1"/>
                </a:solidFill>
                <a:latin typeface="Times New Roman" panose="02020603050405020304" pitchFamily="18" charset="0"/>
              </a:defRPr>
            </a:lvl4pPr>
            <a:lvl5pPr marL="1919288" indent="-381000">
              <a:spcBef>
                <a:spcPct val="0"/>
              </a:spcBef>
              <a:defRPr sz="2400">
                <a:solidFill>
                  <a:schemeClr val="tx1"/>
                </a:solidFill>
                <a:latin typeface="Times New Roman" panose="02020603050405020304" pitchFamily="18" charset="0"/>
              </a:defRPr>
            </a:lvl5pPr>
            <a:lvl6pPr marL="2376488" indent="-381000" fontAlgn="base">
              <a:spcBef>
                <a:spcPct val="0"/>
              </a:spcBef>
              <a:spcAft>
                <a:spcPct val="0"/>
              </a:spcAft>
              <a:defRPr sz="2400">
                <a:solidFill>
                  <a:schemeClr val="tx1"/>
                </a:solidFill>
                <a:latin typeface="Times New Roman" panose="02020603050405020304" pitchFamily="18" charset="0"/>
              </a:defRPr>
            </a:lvl6pPr>
            <a:lvl7pPr marL="2833688" indent="-381000" fontAlgn="base">
              <a:spcBef>
                <a:spcPct val="0"/>
              </a:spcBef>
              <a:spcAft>
                <a:spcPct val="0"/>
              </a:spcAft>
              <a:defRPr sz="2400">
                <a:solidFill>
                  <a:schemeClr val="tx1"/>
                </a:solidFill>
                <a:latin typeface="Times New Roman" panose="02020603050405020304" pitchFamily="18" charset="0"/>
              </a:defRPr>
            </a:lvl7pPr>
            <a:lvl8pPr marL="3290888" indent="-381000" fontAlgn="base">
              <a:spcBef>
                <a:spcPct val="0"/>
              </a:spcBef>
              <a:spcAft>
                <a:spcPct val="0"/>
              </a:spcAft>
              <a:defRPr sz="2400">
                <a:solidFill>
                  <a:schemeClr val="tx1"/>
                </a:solidFill>
                <a:latin typeface="Times New Roman" panose="02020603050405020304" pitchFamily="18" charset="0"/>
              </a:defRPr>
            </a:lvl8pPr>
            <a:lvl9pPr marL="3748088" indent="-381000"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pPr>
            <a:r>
              <a:rPr lang="en-US" altLang="en-US" sz="2000" dirty="0">
                <a:cs typeface="Times New Roman" panose="02020603050405020304" pitchFamily="18" charset="0"/>
              </a:rPr>
              <a:t>Table Scheme: {</a:t>
            </a:r>
            <a:r>
              <a:rPr lang="en-US" altLang="en-US" sz="2000" dirty="0" err="1">
                <a:cs typeface="Times New Roman" panose="02020603050405020304" pitchFamily="18" charset="0"/>
              </a:rPr>
              <a:t>AuID</a:t>
            </a:r>
            <a:r>
              <a:rPr lang="en-US" altLang="en-US" sz="2000" dirty="0">
                <a:cs typeface="Times New Roman" panose="02020603050405020304" pitchFamily="18" charset="0"/>
              </a:rPr>
              <a:t>, </a:t>
            </a:r>
            <a:r>
              <a:rPr lang="en-US" altLang="en-US" sz="2000" dirty="0" err="1">
                <a:cs typeface="Times New Roman" panose="02020603050405020304" pitchFamily="18" charset="0"/>
              </a:rPr>
              <a:t>AuName</a:t>
            </a:r>
            <a:r>
              <a:rPr lang="en-US" altLang="en-US" sz="2000" dirty="0">
                <a:cs typeface="Times New Roman" panose="02020603050405020304" pitchFamily="18" charset="0"/>
              </a:rPr>
              <a:t>, </a:t>
            </a:r>
            <a:r>
              <a:rPr lang="en-US" altLang="en-US" sz="2000" dirty="0" err="1">
                <a:cs typeface="Times New Roman" panose="02020603050405020304" pitchFamily="18" charset="0"/>
              </a:rPr>
              <a:t>AuPhone</a:t>
            </a:r>
            <a:r>
              <a:rPr lang="en-US" altLang="en-US" sz="2000" dirty="0">
                <a:cs typeface="Times New Roman" panose="02020603050405020304" pitchFamily="18" charset="0"/>
              </a:rPr>
              <a:t>}</a:t>
            </a:r>
          </a:p>
          <a:p>
            <a:pPr algn="just">
              <a:spcBef>
                <a:spcPct val="20000"/>
              </a:spcBef>
            </a:pPr>
            <a:r>
              <a:rPr lang="en-US" altLang="en-US" sz="2000" dirty="0">
                <a:cs typeface="Times New Roman" panose="02020603050405020304" pitchFamily="18" charset="0"/>
              </a:rPr>
              <a:t>Functional Dependencies: {</a:t>
            </a:r>
            <a:r>
              <a:rPr lang="en-US" altLang="en-US" sz="2000" dirty="0" err="1">
                <a:cs typeface="Times New Roman" panose="02020603050405020304" pitchFamily="18" charset="0"/>
              </a:rPr>
              <a:t>AuId</a:t>
            </a:r>
            <a:r>
              <a:rPr lang="en-US" altLang="en-US" sz="2000" dirty="0">
                <a:cs typeface="Times New Roman" panose="02020603050405020304" pitchFamily="18" charset="0"/>
              </a:rPr>
              <a:t>} </a:t>
            </a: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AuPhone</a:t>
            </a:r>
            <a:r>
              <a:rPr lang="en-US" altLang="en-US" sz="2000" dirty="0">
                <a:cs typeface="Times New Roman" panose="02020603050405020304" pitchFamily="18" charset="0"/>
                <a:sym typeface="Wingdings" panose="05000000000000000000" pitchFamily="2" charset="2"/>
              </a:rPr>
              <a:t>}</a:t>
            </a:r>
          </a:p>
          <a:p>
            <a:pPr algn="just">
              <a:spcBef>
                <a:spcPct val="20000"/>
              </a:spcBef>
            </a:pP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AuId</a:t>
            </a:r>
            <a:r>
              <a:rPr lang="en-US" altLang="en-US" sz="2000" dirty="0">
                <a:cs typeface="Times New Roman" panose="02020603050405020304" pitchFamily="18" charset="0"/>
                <a:sym typeface="Wingdings" panose="05000000000000000000" pitchFamily="2" charset="2"/>
              </a:rPr>
              <a:t>}  {</a:t>
            </a:r>
            <a:r>
              <a:rPr lang="en-US" altLang="en-US" sz="2000" dirty="0" err="1">
                <a:cs typeface="Times New Roman" panose="02020603050405020304" pitchFamily="18" charset="0"/>
                <a:sym typeface="Wingdings" panose="05000000000000000000" pitchFamily="2" charset="2"/>
              </a:rPr>
              <a:t>AuName</a:t>
            </a:r>
            <a:r>
              <a:rPr lang="en-US" altLang="en-US" sz="2000" dirty="0">
                <a:cs typeface="Times New Roman" panose="02020603050405020304" pitchFamily="18" charset="0"/>
                <a:sym typeface="Wingdings" panose="05000000000000000000" pitchFamily="2" charset="2"/>
              </a:rPr>
              <a:t>}</a:t>
            </a:r>
          </a:p>
          <a:p>
            <a:pPr algn="just">
              <a:spcBef>
                <a:spcPct val="20000"/>
              </a:spcBef>
            </a:pP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AuName</a:t>
            </a:r>
            <a:r>
              <a:rPr lang="en-US" altLang="en-US" sz="2000" dirty="0">
                <a:cs typeface="Times New Roman" panose="02020603050405020304" pitchFamily="18" charset="0"/>
                <a:sym typeface="Wingdings" panose="05000000000000000000" pitchFamily="2" charset="2"/>
              </a:rPr>
              <a:t>, </a:t>
            </a:r>
            <a:r>
              <a:rPr lang="en-US" altLang="en-US" sz="2000" dirty="0" err="1">
                <a:cs typeface="Times New Roman" panose="02020603050405020304" pitchFamily="18" charset="0"/>
                <a:sym typeface="Wingdings" panose="05000000000000000000" pitchFamily="2" charset="2"/>
              </a:rPr>
              <a:t>AuPhone</a:t>
            </a:r>
            <a:r>
              <a:rPr lang="en-US" altLang="en-US" sz="2000" dirty="0">
                <a:cs typeface="Times New Roman" panose="02020603050405020304" pitchFamily="18" charset="0"/>
                <a:sym typeface="Wingdings" panose="05000000000000000000" pitchFamily="2" charset="2"/>
              </a:rPr>
              <a:t>}  {</a:t>
            </a:r>
            <a:r>
              <a:rPr lang="en-US" altLang="en-US" sz="2000" dirty="0" err="1">
                <a:cs typeface="Times New Roman" panose="02020603050405020304" pitchFamily="18" charset="0"/>
                <a:sym typeface="Wingdings" panose="05000000000000000000" pitchFamily="2" charset="2"/>
              </a:rPr>
              <a:t>AuID</a:t>
            </a:r>
            <a:r>
              <a:rPr lang="en-US" altLang="en-US" sz="2000" dirty="0">
                <a:cs typeface="Times New Roman" panose="02020603050405020304" pitchFamily="18" charset="0"/>
                <a:sym typeface="Wingdings" panose="05000000000000000000" pitchFamily="2" charset="2"/>
              </a:rPr>
              <a:t>}</a:t>
            </a:r>
            <a:endParaRPr lang="en-US" altLang="en-US" sz="2000" dirty="0">
              <a:cs typeface="Times New Roman" panose="02020603050405020304" pitchFamily="18" charset="0"/>
            </a:endParaRPr>
          </a:p>
        </p:txBody>
      </p:sp>
      <p:sp>
        <p:nvSpPr>
          <p:cNvPr id="6" name="Rectangle 2">
            <a:extLst>
              <a:ext uri="{FF2B5EF4-FFF2-40B4-BE49-F238E27FC236}">
                <a16:creationId xmlns:a16="http://schemas.microsoft.com/office/drawing/2014/main" xmlns="" id="{23E9BA2C-2424-42D8-8496-E7690CE10C6E}"/>
              </a:ext>
            </a:extLst>
          </p:cNvPr>
          <p:cNvSpPr txBox="1">
            <a:spLocks noChangeArrowheads="1"/>
          </p:cNvSpPr>
          <p:nvPr/>
        </p:nvSpPr>
        <p:spPr>
          <a:xfrm>
            <a:off x="909818" y="159370"/>
            <a:ext cx="1833489" cy="320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2</a:t>
            </a:r>
          </a:p>
        </p:txBody>
      </p:sp>
      <p:sp>
        <p:nvSpPr>
          <p:cNvPr id="8" name="TextBox 7">
            <a:extLst>
              <a:ext uri="{FF2B5EF4-FFF2-40B4-BE49-F238E27FC236}">
                <a16:creationId xmlns:a16="http://schemas.microsoft.com/office/drawing/2014/main" xmlns="" id="{1D2A2403-492F-4233-831E-7D4F3BE61170}"/>
              </a:ext>
            </a:extLst>
          </p:cNvPr>
          <p:cNvSpPr txBox="1"/>
          <p:nvPr/>
        </p:nvSpPr>
        <p:spPr>
          <a:xfrm>
            <a:off x="909818" y="3282804"/>
            <a:ext cx="1491176" cy="400110"/>
          </a:xfrm>
          <a:prstGeom prst="rect">
            <a:avLst/>
          </a:prstGeom>
          <a:noFill/>
        </p:spPr>
        <p:txBody>
          <a:bodyPr wrap="square">
            <a:spAutoFit/>
          </a:bodyPr>
          <a:lstStyle/>
          <a:p>
            <a:pPr algn="just">
              <a:spcBef>
                <a:spcPct val="20000"/>
              </a:spcBef>
            </a:pPr>
            <a:r>
              <a:rPr lang="en-US" altLang="en-US" sz="2000" b="1" dirty="0">
                <a:solidFill>
                  <a:srgbClr val="CC0000"/>
                </a:solidFill>
                <a:latin typeface="Times New Roman" panose="02020603050405020304" pitchFamily="18" charset="0"/>
                <a:cs typeface="Times New Roman" panose="02020603050405020304" pitchFamily="18" charset="0"/>
              </a:rPr>
              <a:t>Example 3</a:t>
            </a:r>
          </a:p>
        </p:txBody>
      </p:sp>
      <p:grpSp>
        <p:nvGrpSpPr>
          <p:cNvPr id="81" name="Group 80">
            <a:extLst>
              <a:ext uri="{FF2B5EF4-FFF2-40B4-BE49-F238E27FC236}">
                <a16:creationId xmlns:a16="http://schemas.microsoft.com/office/drawing/2014/main" xmlns="" id="{D68A992B-2900-42FF-AFA0-64062E0FE0CE}"/>
              </a:ext>
            </a:extLst>
          </p:cNvPr>
          <p:cNvGrpSpPr/>
          <p:nvPr/>
        </p:nvGrpSpPr>
        <p:grpSpPr>
          <a:xfrm>
            <a:off x="2470771" y="3792057"/>
            <a:ext cx="5092505" cy="2493498"/>
            <a:chOff x="1491176" y="3429000"/>
            <a:chExt cx="2668588" cy="2438400"/>
          </a:xfrm>
        </p:grpSpPr>
        <p:grpSp>
          <p:nvGrpSpPr>
            <p:cNvPr id="9" name="Group 50">
              <a:extLst>
                <a:ext uri="{FF2B5EF4-FFF2-40B4-BE49-F238E27FC236}">
                  <a16:creationId xmlns:a16="http://schemas.microsoft.com/office/drawing/2014/main" xmlns="" id="{F706F400-1DBA-4A76-9DAC-82143B98F4A7}"/>
                </a:ext>
              </a:extLst>
            </p:cNvPr>
            <p:cNvGrpSpPr>
              <a:grpSpLocks/>
            </p:cNvGrpSpPr>
            <p:nvPr/>
          </p:nvGrpSpPr>
          <p:grpSpPr bwMode="auto">
            <a:xfrm>
              <a:off x="1492764" y="3429000"/>
              <a:ext cx="663575" cy="304800"/>
              <a:chOff x="0" y="2880"/>
              <a:chExt cx="627" cy="480"/>
            </a:xfrm>
          </p:grpSpPr>
          <p:sp>
            <p:nvSpPr>
              <p:cNvPr id="10" name="Rectangle 51">
                <a:extLst>
                  <a:ext uri="{FF2B5EF4-FFF2-40B4-BE49-F238E27FC236}">
                    <a16:creationId xmlns:a16="http://schemas.microsoft.com/office/drawing/2014/main" xmlns="" id="{2E6F48E5-6AB7-4D8F-994B-88D7E85E51B6}"/>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1" dirty="0" err="1">
                    <a:solidFill>
                      <a:schemeClr val="tx1"/>
                    </a:solidFill>
                    <a:latin typeface="Times New Roman" panose="02020603050405020304" pitchFamily="18" charset="0"/>
                    <a:cs typeface="Times New Roman" panose="02020603050405020304" pitchFamily="18" charset="0"/>
                  </a:rPr>
                  <a:t>AuID</a:t>
                </a:r>
                <a:endParaRPr lang="en-US" altLang="en-US" sz="20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2000" b="1" dirty="0">
                  <a:solidFill>
                    <a:schemeClr val="tx1"/>
                  </a:solidFill>
                  <a:latin typeface="Times New Roman" panose="02020603050405020304" pitchFamily="18" charset="0"/>
                  <a:cs typeface="Times New Roman" panose="02020603050405020304" pitchFamily="18" charset="0"/>
                </a:endParaRPr>
              </a:p>
            </p:txBody>
          </p:sp>
          <p:sp>
            <p:nvSpPr>
              <p:cNvPr id="11" name="Rectangle 52">
                <a:extLst>
                  <a:ext uri="{FF2B5EF4-FFF2-40B4-BE49-F238E27FC236}">
                    <a16:creationId xmlns:a16="http://schemas.microsoft.com/office/drawing/2014/main" xmlns="" id="{AA96870C-482F-4AD9-98DD-17581F1DE4B4}"/>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2" name="Group 53">
              <a:extLst>
                <a:ext uri="{FF2B5EF4-FFF2-40B4-BE49-F238E27FC236}">
                  <a16:creationId xmlns:a16="http://schemas.microsoft.com/office/drawing/2014/main" xmlns="" id="{69B9FFC9-D141-4096-8292-CDB8A7DBF7E5}"/>
                </a:ext>
              </a:extLst>
            </p:cNvPr>
            <p:cNvGrpSpPr>
              <a:grpSpLocks/>
            </p:cNvGrpSpPr>
            <p:nvPr/>
          </p:nvGrpSpPr>
          <p:grpSpPr bwMode="auto">
            <a:xfrm>
              <a:off x="2157926" y="3429000"/>
              <a:ext cx="911225" cy="304800"/>
              <a:chOff x="1549" y="2880"/>
              <a:chExt cx="548" cy="480"/>
            </a:xfrm>
          </p:grpSpPr>
          <p:sp>
            <p:nvSpPr>
              <p:cNvPr id="13" name="Rectangle 54">
                <a:extLst>
                  <a:ext uri="{FF2B5EF4-FFF2-40B4-BE49-F238E27FC236}">
                    <a16:creationId xmlns:a16="http://schemas.microsoft.com/office/drawing/2014/main" xmlns="" id="{F7C8FC45-F775-4108-8334-DBE2229D57D3}"/>
                  </a:ext>
                </a:extLst>
              </p:cNvPr>
              <p:cNvSpPr>
                <a:spLocks noChangeArrowheads="1"/>
              </p:cNvSpPr>
              <p:nvPr/>
            </p:nvSpPr>
            <p:spPr bwMode="auto">
              <a:xfrm>
                <a:off x="1578" y="288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1" dirty="0" err="1">
                    <a:solidFill>
                      <a:schemeClr val="tx1"/>
                    </a:solidFill>
                    <a:latin typeface="Times New Roman" panose="02020603050405020304" pitchFamily="18" charset="0"/>
                    <a:cs typeface="Times New Roman" panose="02020603050405020304" pitchFamily="18" charset="0"/>
                  </a:rPr>
                  <a:t>AuName</a:t>
                </a:r>
                <a:endParaRPr lang="en-US" altLang="en-US" sz="20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14" name="Rectangle 55">
                <a:extLst>
                  <a:ext uri="{FF2B5EF4-FFF2-40B4-BE49-F238E27FC236}">
                    <a16:creationId xmlns:a16="http://schemas.microsoft.com/office/drawing/2014/main" xmlns="" id="{ECC6A3B3-4B08-4168-9F17-5C02AA2972F0}"/>
                  </a:ext>
                </a:extLst>
              </p:cNvPr>
              <p:cNvSpPr>
                <a:spLocks noChangeArrowheads="1"/>
              </p:cNvSpPr>
              <p:nvPr/>
            </p:nvSpPr>
            <p:spPr bwMode="auto">
              <a:xfrm>
                <a:off x="1549" y="288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b="1" dirty="0">
                  <a:latin typeface="Times New Roman" panose="02020603050405020304" pitchFamily="18" charset="0"/>
                  <a:cs typeface="Times New Roman" panose="02020603050405020304" pitchFamily="18" charset="0"/>
                </a:endParaRPr>
              </a:p>
            </p:txBody>
          </p:sp>
        </p:grpSp>
        <p:grpSp>
          <p:nvGrpSpPr>
            <p:cNvPr id="15" name="Group 56">
              <a:extLst>
                <a:ext uri="{FF2B5EF4-FFF2-40B4-BE49-F238E27FC236}">
                  <a16:creationId xmlns:a16="http://schemas.microsoft.com/office/drawing/2014/main" xmlns="" id="{F37CA6C4-661E-4EFC-8571-BFDA43EC0AE5}"/>
                </a:ext>
              </a:extLst>
            </p:cNvPr>
            <p:cNvGrpSpPr>
              <a:grpSpLocks/>
            </p:cNvGrpSpPr>
            <p:nvPr/>
          </p:nvGrpSpPr>
          <p:grpSpPr bwMode="auto">
            <a:xfrm>
              <a:off x="3072326" y="3429000"/>
              <a:ext cx="1087438" cy="304800"/>
              <a:chOff x="2097" y="2880"/>
              <a:chExt cx="598" cy="480"/>
            </a:xfrm>
          </p:grpSpPr>
          <p:sp>
            <p:nvSpPr>
              <p:cNvPr id="16" name="Rectangle 57">
                <a:extLst>
                  <a:ext uri="{FF2B5EF4-FFF2-40B4-BE49-F238E27FC236}">
                    <a16:creationId xmlns:a16="http://schemas.microsoft.com/office/drawing/2014/main" xmlns="" id="{1142AA0E-A014-4DC1-A619-3782C408F645}"/>
                  </a:ext>
                </a:extLst>
              </p:cNvPr>
              <p:cNvSpPr>
                <a:spLocks noChangeArrowheads="1"/>
              </p:cNvSpPr>
              <p:nvPr/>
            </p:nvSpPr>
            <p:spPr bwMode="auto">
              <a:xfrm>
                <a:off x="212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1" dirty="0" err="1">
                    <a:solidFill>
                      <a:schemeClr val="tx1"/>
                    </a:solidFill>
                    <a:latin typeface="Times New Roman" panose="02020603050405020304" pitchFamily="18" charset="0"/>
                    <a:cs typeface="Times New Roman" panose="02020603050405020304" pitchFamily="18" charset="0"/>
                  </a:rPr>
                  <a:t>AuPhone</a:t>
                </a:r>
                <a:endParaRPr lang="en-US" altLang="en-US" sz="20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17" name="Rectangle 58">
                <a:extLst>
                  <a:ext uri="{FF2B5EF4-FFF2-40B4-BE49-F238E27FC236}">
                    <a16:creationId xmlns:a16="http://schemas.microsoft.com/office/drawing/2014/main" xmlns="" id="{0A329288-BFA5-4FE8-8FF3-483C69EB509F}"/>
                  </a:ext>
                </a:extLst>
              </p:cNvPr>
              <p:cNvSpPr>
                <a:spLocks noChangeArrowheads="1"/>
              </p:cNvSpPr>
              <p:nvPr/>
            </p:nvSpPr>
            <p:spPr bwMode="auto">
              <a:xfrm>
                <a:off x="209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8" name="Group 59">
              <a:extLst>
                <a:ext uri="{FF2B5EF4-FFF2-40B4-BE49-F238E27FC236}">
                  <a16:creationId xmlns:a16="http://schemas.microsoft.com/office/drawing/2014/main" xmlns="" id="{E2AC053F-9D6E-474D-B507-243480199950}"/>
                </a:ext>
              </a:extLst>
            </p:cNvPr>
            <p:cNvGrpSpPr>
              <a:grpSpLocks/>
            </p:cNvGrpSpPr>
            <p:nvPr/>
          </p:nvGrpSpPr>
          <p:grpSpPr bwMode="auto">
            <a:xfrm>
              <a:off x="1492764" y="5257800"/>
              <a:ext cx="663575" cy="304800"/>
              <a:chOff x="0" y="2400"/>
              <a:chExt cx="627" cy="480"/>
            </a:xfrm>
          </p:grpSpPr>
          <p:sp>
            <p:nvSpPr>
              <p:cNvPr id="19" name="Rectangle 60">
                <a:extLst>
                  <a:ext uri="{FF2B5EF4-FFF2-40B4-BE49-F238E27FC236}">
                    <a16:creationId xmlns:a16="http://schemas.microsoft.com/office/drawing/2014/main" xmlns="" id="{D77F0F79-5760-47BF-8926-E4422CB198A1}"/>
                  </a:ext>
                </a:extLst>
              </p:cNvPr>
              <p:cNvSpPr>
                <a:spLocks noChangeArrowheads="1"/>
              </p:cNvSpPr>
              <p:nvPr/>
            </p:nvSpPr>
            <p:spPr bwMode="auto">
              <a:xfrm>
                <a:off x="29" y="240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6</a:t>
                </a:r>
              </a:p>
            </p:txBody>
          </p:sp>
          <p:sp>
            <p:nvSpPr>
              <p:cNvPr id="20" name="Rectangle 61">
                <a:extLst>
                  <a:ext uri="{FF2B5EF4-FFF2-40B4-BE49-F238E27FC236}">
                    <a16:creationId xmlns:a16="http://schemas.microsoft.com/office/drawing/2014/main" xmlns="" id="{E0CD20B6-3662-4FEB-9FE1-5ED5D7C533ED}"/>
                  </a:ext>
                </a:extLst>
              </p:cNvPr>
              <p:cNvSpPr>
                <a:spLocks noChangeArrowheads="1"/>
              </p:cNvSpPr>
              <p:nvPr/>
            </p:nvSpPr>
            <p:spPr bwMode="auto">
              <a:xfrm>
                <a:off x="0" y="240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21" name="Group 62">
              <a:extLst>
                <a:ext uri="{FF2B5EF4-FFF2-40B4-BE49-F238E27FC236}">
                  <a16:creationId xmlns:a16="http://schemas.microsoft.com/office/drawing/2014/main" xmlns="" id="{C1A5AD3D-24D1-43EB-B94B-A910B8D9B27D}"/>
                </a:ext>
              </a:extLst>
            </p:cNvPr>
            <p:cNvGrpSpPr>
              <a:grpSpLocks/>
            </p:cNvGrpSpPr>
            <p:nvPr/>
          </p:nvGrpSpPr>
          <p:grpSpPr bwMode="auto">
            <a:xfrm>
              <a:off x="2159514" y="5257800"/>
              <a:ext cx="911225" cy="304800"/>
              <a:chOff x="1549" y="2400"/>
              <a:chExt cx="548" cy="480"/>
            </a:xfrm>
          </p:grpSpPr>
          <p:sp>
            <p:nvSpPr>
              <p:cNvPr id="22" name="Rectangle 63">
                <a:extLst>
                  <a:ext uri="{FF2B5EF4-FFF2-40B4-BE49-F238E27FC236}">
                    <a16:creationId xmlns:a16="http://schemas.microsoft.com/office/drawing/2014/main" xmlns="" id="{6B2EBA57-6104-4BD7-83D7-DCD18A1FD0FB}"/>
                  </a:ext>
                </a:extLst>
              </p:cNvPr>
              <p:cNvSpPr>
                <a:spLocks noChangeArrowheads="1"/>
              </p:cNvSpPr>
              <p:nvPr/>
            </p:nvSpPr>
            <p:spPr bwMode="auto">
              <a:xfrm>
                <a:off x="1578" y="240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Joyce</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3" name="Rectangle 64">
                <a:extLst>
                  <a:ext uri="{FF2B5EF4-FFF2-40B4-BE49-F238E27FC236}">
                    <a16:creationId xmlns:a16="http://schemas.microsoft.com/office/drawing/2014/main" xmlns="" id="{541E063A-0711-487E-BABF-88C793248226}"/>
                  </a:ext>
                </a:extLst>
              </p:cNvPr>
              <p:cNvSpPr>
                <a:spLocks noChangeArrowheads="1"/>
              </p:cNvSpPr>
              <p:nvPr/>
            </p:nvSpPr>
            <p:spPr bwMode="auto">
              <a:xfrm>
                <a:off x="1549" y="240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24" name="Group 65">
              <a:extLst>
                <a:ext uri="{FF2B5EF4-FFF2-40B4-BE49-F238E27FC236}">
                  <a16:creationId xmlns:a16="http://schemas.microsoft.com/office/drawing/2014/main" xmlns="" id="{029D0E93-362A-4E74-978B-6CC66495ACE5}"/>
                </a:ext>
              </a:extLst>
            </p:cNvPr>
            <p:cNvGrpSpPr>
              <a:grpSpLocks/>
            </p:cNvGrpSpPr>
            <p:nvPr/>
          </p:nvGrpSpPr>
          <p:grpSpPr bwMode="auto">
            <a:xfrm>
              <a:off x="3070739" y="5257800"/>
              <a:ext cx="1087437" cy="304800"/>
              <a:chOff x="2097" y="2400"/>
              <a:chExt cx="598" cy="480"/>
            </a:xfrm>
          </p:grpSpPr>
          <p:sp>
            <p:nvSpPr>
              <p:cNvPr id="25" name="Rectangle 66">
                <a:extLst>
                  <a:ext uri="{FF2B5EF4-FFF2-40B4-BE49-F238E27FC236}">
                    <a16:creationId xmlns:a16="http://schemas.microsoft.com/office/drawing/2014/main" xmlns="" id="{CCB86127-2314-40BC-BDBB-855F2B2F125F}"/>
                  </a:ext>
                </a:extLst>
              </p:cNvPr>
              <p:cNvSpPr>
                <a:spLocks noChangeArrowheads="1"/>
              </p:cNvSpPr>
              <p:nvPr/>
            </p:nvSpPr>
            <p:spPr bwMode="auto">
              <a:xfrm>
                <a:off x="2126" y="240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666-666-6666</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6" name="Rectangle 67">
                <a:extLst>
                  <a:ext uri="{FF2B5EF4-FFF2-40B4-BE49-F238E27FC236}">
                    <a16:creationId xmlns:a16="http://schemas.microsoft.com/office/drawing/2014/main" xmlns="" id="{AEBABF90-1E38-4893-90EC-CC4FB773801A}"/>
                  </a:ext>
                </a:extLst>
              </p:cNvPr>
              <p:cNvSpPr>
                <a:spLocks noChangeArrowheads="1"/>
              </p:cNvSpPr>
              <p:nvPr/>
            </p:nvSpPr>
            <p:spPr bwMode="auto">
              <a:xfrm>
                <a:off x="2097" y="240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27" name="Group 68">
              <a:extLst>
                <a:ext uri="{FF2B5EF4-FFF2-40B4-BE49-F238E27FC236}">
                  <a16:creationId xmlns:a16="http://schemas.microsoft.com/office/drawing/2014/main" xmlns="" id="{3FB77D45-80C3-4C0E-9D41-53A4165D8EF5}"/>
                </a:ext>
              </a:extLst>
            </p:cNvPr>
            <p:cNvGrpSpPr>
              <a:grpSpLocks/>
            </p:cNvGrpSpPr>
            <p:nvPr/>
          </p:nvGrpSpPr>
          <p:grpSpPr bwMode="auto">
            <a:xfrm>
              <a:off x="1492764" y="5562600"/>
              <a:ext cx="663575" cy="304800"/>
              <a:chOff x="0" y="2880"/>
              <a:chExt cx="627" cy="480"/>
            </a:xfrm>
          </p:grpSpPr>
          <p:sp>
            <p:nvSpPr>
              <p:cNvPr id="28" name="Rectangle 69">
                <a:extLst>
                  <a:ext uri="{FF2B5EF4-FFF2-40B4-BE49-F238E27FC236}">
                    <a16:creationId xmlns:a16="http://schemas.microsoft.com/office/drawing/2014/main" xmlns="" id="{DAACF41E-A9E4-4614-97F1-1AF7A5598522}"/>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7</a:t>
                </a:r>
              </a:p>
            </p:txBody>
          </p:sp>
          <p:sp>
            <p:nvSpPr>
              <p:cNvPr id="29" name="Rectangle 70">
                <a:extLst>
                  <a:ext uri="{FF2B5EF4-FFF2-40B4-BE49-F238E27FC236}">
                    <a16:creationId xmlns:a16="http://schemas.microsoft.com/office/drawing/2014/main" xmlns="" id="{302C26E1-1E36-4AD4-94C7-DBFEC2F2DD83}"/>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30" name="Group 71">
              <a:extLst>
                <a:ext uri="{FF2B5EF4-FFF2-40B4-BE49-F238E27FC236}">
                  <a16:creationId xmlns:a16="http://schemas.microsoft.com/office/drawing/2014/main" xmlns="" id="{60E5C7AE-3658-48EE-9AC6-FAF998ED3868}"/>
                </a:ext>
              </a:extLst>
            </p:cNvPr>
            <p:cNvGrpSpPr>
              <a:grpSpLocks/>
            </p:cNvGrpSpPr>
            <p:nvPr/>
          </p:nvGrpSpPr>
          <p:grpSpPr bwMode="auto">
            <a:xfrm>
              <a:off x="2159514" y="5562600"/>
              <a:ext cx="911225" cy="304800"/>
              <a:chOff x="1549" y="2880"/>
              <a:chExt cx="548" cy="480"/>
            </a:xfrm>
          </p:grpSpPr>
          <p:sp>
            <p:nvSpPr>
              <p:cNvPr id="31" name="Rectangle 72">
                <a:extLst>
                  <a:ext uri="{FF2B5EF4-FFF2-40B4-BE49-F238E27FC236}">
                    <a16:creationId xmlns:a16="http://schemas.microsoft.com/office/drawing/2014/main" xmlns="" id="{17FAC1DC-C2C5-4DB6-B5B4-C54C338438E1}"/>
                  </a:ext>
                </a:extLst>
              </p:cNvPr>
              <p:cNvSpPr>
                <a:spLocks noChangeArrowheads="1"/>
              </p:cNvSpPr>
              <p:nvPr/>
            </p:nvSpPr>
            <p:spPr bwMode="auto">
              <a:xfrm>
                <a:off x="1578" y="288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Roman</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2" name="Rectangle 73">
                <a:extLst>
                  <a:ext uri="{FF2B5EF4-FFF2-40B4-BE49-F238E27FC236}">
                    <a16:creationId xmlns:a16="http://schemas.microsoft.com/office/drawing/2014/main" xmlns="" id="{9192A55E-515D-46CB-8E59-12E2DBFFCFAC}"/>
                  </a:ext>
                </a:extLst>
              </p:cNvPr>
              <p:cNvSpPr>
                <a:spLocks noChangeArrowheads="1"/>
              </p:cNvSpPr>
              <p:nvPr/>
            </p:nvSpPr>
            <p:spPr bwMode="auto">
              <a:xfrm>
                <a:off x="1549" y="288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33" name="Group 74">
              <a:extLst>
                <a:ext uri="{FF2B5EF4-FFF2-40B4-BE49-F238E27FC236}">
                  <a16:creationId xmlns:a16="http://schemas.microsoft.com/office/drawing/2014/main" xmlns="" id="{E36EA098-8190-47DF-BC58-8E23DE685A43}"/>
                </a:ext>
              </a:extLst>
            </p:cNvPr>
            <p:cNvGrpSpPr>
              <a:grpSpLocks/>
            </p:cNvGrpSpPr>
            <p:nvPr/>
          </p:nvGrpSpPr>
          <p:grpSpPr bwMode="auto">
            <a:xfrm>
              <a:off x="3070739" y="5562600"/>
              <a:ext cx="1087437" cy="304800"/>
              <a:chOff x="2097" y="2880"/>
              <a:chExt cx="598" cy="480"/>
            </a:xfrm>
          </p:grpSpPr>
          <p:sp>
            <p:nvSpPr>
              <p:cNvPr id="34" name="Rectangle 75">
                <a:extLst>
                  <a:ext uri="{FF2B5EF4-FFF2-40B4-BE49-F238E27FC236}">
                    <a16:creationId xmlns:a16="http://schemas.microsoft.com/office/drawing/2014/main" xmlns="" id="{D452C369-5DDA-4A9D-BAC1-42D90599B139}"/>
                  </a:ext>
                </a:extLst>
              </p:cNvPr>
              <p:cNvSpPr>
                <a:spLocks noChangeArrowheads="1"/>
              </p:cNvSpPr>
              <p:nvPr/>
            </p:nvSpPr>
            <p:spPr bwMode="auto">
              <a:xfrm>
                <a:off x="212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444-444-4444</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5" name="Rectangle 76">
                <a:extLst>
                  <a:ext uri="{FF2B5EF4-FFF2-40B4-BE49-F238E27FC236}">
                    <a16:creationId xmlns:a16="http://schemas.microsoft.com/office/drawing/2014/main" xmlns="" id="{3367131B-22D0-4BDC-B833-84470BFF0776}"/>
                  </a:ext>
                </a:extLst>
              </p:cNvPr>
              <p:cNvSpPr>
                <a:spLocks noChangeArrowheads="1"/>
              </p:cNvSpPr>
              <p:nvPr/>
            </p:nvSpPr>
            <p:spPr bwMode="auto">
              <a:xfrm>
                <a:off x="209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36" name="Group 77">
              <a:extLst>
                <a:ext uri="{FF2B5EF4-FFF2-40B4-BE49-F238E27FC236}">
                  <a16:creationId xmlns:a16="http://schemas.microsoft.com/office/drawing/2014/main" xmlns="" id="{4E49807D-7F5D-40D6-9128-703704C6C99A}"/>
                </a:ext>
              </a:extLst>
            </p:cNvPr>
            <p:cNvGrpSpPr>
              <a:grpSpLocks/>
            </p:cNvGrpSpPr>
            <p:nvPr/>
          </p:nvGrpSpPr>
          <p:grpSpPr bwMode="auto">
            <a:xfrm>
              <a:off x="1492764" y="4953000"/>
              <a:ext cx="663575" cy="304800"/>
              <a:chOff x="0" y="1440"/>
              <a:chExt cx="627" cy="480"/>
            </a:xfrm>
          </p:grpSpPr>
          <p:sp>
            <p:nvSpPr>
              <p:cNvPr id="37" name="Rectangle 78">
                <a:extLst>
                  <a:ext uri="{FF2B5EF4-FFF2-40B4-BE49-F238E27FC236}">
                    <a16:creationId xmlns:a16="http://schemas.microsoft.com/office/drawing/2014/main" xmlns="" id="{DB0E5426-BE3B-47B9-9AAA-171A16F70F95}"/>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5</a:t>
                </a:r>
              </a:p>
            </p:txBody>
          </p:sp>
          <p:sp>
            <p:nvSpPr>
              <p:cNvPr id="38" name="Rectangle 79">
                <a:extLst>
                  <a:ext uri="{FF2B5EF4-FFF2-40B4-BE49-F238E27FC236}">
                    <a16:creationId xmlns:a16="http://schemas.microsoft.com/office/drawing/2014/main" xmlns="" id="{5731199E-C769-42AD-B4F1-ECDA0F95A6B9}"/>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39" name="Group 80">
              <a:extLst>
                <a:ext uri="{FF2B5EF4-FFF2-40B4-BE49-F238E27FC236}">
                  <a16:creationId xmlns:a16="http://schemas.microsoft.com/office/drawing/2014/main" xmlns="" id="{28C35233-F1A0-4DBB-BB09-A39D4098E5BE}"/>
                </a:ext>
              </a:extLst>
            </p:cNvPr>
            <p:cNvGrpSpPr>
              <a:grpSpLocks/>
            </p:cNvGrpSpPr>
            <p:nvPr/>
          </p:nvGrpSpPr>
          <p:grpSpPr bwMode="auto">
            <a:xfrm>
              <a:off x="2159514" y="4953000"/>
              <a:ext cx="911225" cy="304800"/>
              <a:chOff x="1549" y="1440"/>
              <a:chExt cx="548" cy="480"/>
            </a:xfrm>
          </p:grpSpPr>
          <p:sp>
            <p:nvSpPr>
              <p:cNvPr id="40" name="Rectangle 81">
                <a:extLst>
                  <a:ext uri="{FF2B5EF4-FFF2-40B4-BE49-F238E27FC236}">
                    <a16:creationId xmlns:a16="http://schemas.microsoft.com/office/drawing/2014/main" xmlns="" id="{37C8CE0B-A70D-4799-8930-0FB7E123E8BE}"/>
                  </a:ext>
                </a:extLst>
              </p:cNvPr>
              <p:cNvSpPr>
                <a:spLocks noChangeArrowheads="1"/>
              </p:cNvSpPr>
              <p:nvPr/>
            </p:nvSpPr>
            <p:spPr bwMode="auto">
              <a:xfrm>
                <a:off x="1578" y="144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Smith</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1" name="Rectangle 82">
                <a:extLst>
                  <a:ext uri="{FF2B5EF4-FFF2-40B4-BE49-F238E27FC236}">
                    <a16:creationId xmlns:a16="http://schemas.microsoft.com/office/drawing/2014/main" xmlns="" id="{E8F4233A-29E8-4581-BDC8-BF24105857F5}"/>
                  </a:ext>
                </a:extLst>
              </p:cNvPr>
              <p:cNvSpPr>
                <a:spLocks noChangeArrowheads="1"/>
              </p:cNvSpPr>
              <p:nvPr/>
            </p:nvSpPr>
            <p:spPr bwMode="auto">
              <a:xfrm>
                <a:off x="1549" y="144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42" name="Group 83">
              <a:extLst>
                <a:ext uri="{FF2B5EF4-FFF2-40B4-BE49-F238E27FC236}">
                  <a16:creationId xmlns:a16="http://schemas.microsoft.com/office/drawing/2014/main" xmlns="" id="{FFDB5418-B1DA-44B2-98AF-8B65280429F7}"/>
                </a:ext>
              </a:extLst>
            </p:cNvPr>
            <p:cNvGrpSpPr>
              <a:grpSpLocks/>
            </p:cNvGrpSpPr>
            <p:nvPr/>
          </p:nvGrpSpPr>
          <p:grpSpPr bwMode="auto">
            <a:xfrm>
              <a:off x="3070739" y="4953000"/>
              <a:ext cx="1087437" cy="304800"/>
              <a:chOff x="2097" y="1440"/>
              <a:chExt cx="598" cy="480"/>
            </a:xfrm>
          </p:grpSpPr>
          <p:sp>
            <p:nvSpPr>
              <p:cNvPr id="43" name="Rectangle 84">
                <a:extLst>
                  <a:ext uri="{FF2B5EF4-FFF2-40B4-BE49-F238E27FC236}">
                    <a16:creationId xmlns:a16="http://schemas.microsoft.com/office/drawing/2014/main" xmlns="" id="{0A4BF408-912F-49C5-9E1D-D1C5D935CABE}"/>
                  </a:ext>
                </a:extLst>
              </p:cNvPr>
              <p:cNvSpPr>
                <a:spLocks noChangeArrowheads="1"/>
              </p:cNvSpPr>
              <p:nvPr/>
            </p:nvSpPr>
            <p:spPr bwMode="auto">
              <a:xfrm>
                <a:off x="212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654-223-3455</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4" name="Rectangle 85">
                <a:extLst>
                  <a:ext uri="{FF2B5EF4-FFF2-40B4-BE49-F238E27FC236}">
                    <a16:creationId xmlns:a16="http://schemas.microsoft.com/office/drawing/2014/main" xmlns="" id="{6C5BD7AE-0439-4C69-A792-A9B4249AE727}"/>
                  </a:ext>
                </a:extLst>
              </p:cNvPr>
              <p:cNvSpPr>
                <a:spLocks noChangeArrowheads="1"/>
              </p:cNvSpPr>
              <p:nvPr/>
            </p:nvSpPr>
            <p:spPr bwMode="auto">
              <a:xfrm>
                <a:off x="209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45" name="Group 86">
              <a:extLst>
                <a:ext uri="{FF2B5EF4-FFF2-40B4-BE49-F238E27FC236}">
                  <a16:creationId xmlns:a16="http://schemas.microsoft.com/office/drawing/2014/main" xmlns="" id="{8C3A0ED9-9177-4CEA-9D9B-E1D7B1227511}"/>
                </a:ext>
              </a:extLst>
            </p:cNvPr>
            <p:cNvGrpSpPr>
              <a:grpSpLocks/>
            </p:cNvGrpSpPr>
            <p:nvPr/>
          </p:nvGrpSpPr>
          <p:grpSpPr bwMode="auto">
            <a:xfrm>
              <a:off x="1491176" y="4648200"/>
              <a:ext cx="663575" cy="304800"/>
              <a:chOff x="0" y="1440"/>
              <a:chExt cx="627" cy="480"/>
            </a:xfrm>
          </p:grpSpPr>
          <p:sp>
            <p:nvSpPr>
              <p:cNvPr id="46" name="Rectangle 87">
                <a:extLst>
                  <a:ext uri="{FF2B5EF4-FFF2-40B4-BE49-F238E27FC236}">
                    <a16:creationId xmlns:a16="http://schemas.microsoft.com/office/drawing/2014/main" xmlns="" id="{5DF16FC4-C3E7-4756-AB42-10B203BE0860}"/>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4</a:t>
                </a:r>
              </a:p>
            </p:txBody>
          </p:sp>
          <p:sp>
            <p:nvSpPr>
              <p:cNvPr id="47" name="Rectangle 88">
                <a:extLst>
                  <a:ext uri="{FF2B5EF4-FFF2-40B4-BE49-F238E27FC236}">
                    <a16:creationId xmlns:a16="http://schemas.microsoft.com/office/drawing/2014/main" xmlns="" id="{4449E2F0-4424-4F08-8970-ED3A4DD4DC7F}"/>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48" name="Group 89">
              <a:extLst>
                <a:ext uri="{FF2B5EF4-FFF2-40B4-BE49-F238E27FC236}">
                  <a16:creationId xmlns:a16="http://schemas.microsoft.com/office/drawing/2014/main" xmlns="" id="{5E1CC160-FCF3-443B-9565-EC535926817D}"/>
                </a:ext>
              </a:extLst>
            </p:cNvPr>
            <p:cNvGrpSpPr>
              <a:grpSpLocks/>
            </p:cNvGrpSpPr>
            <p:nvPr/>
          </p:nvGrpSpPr>
          <p:grpSpPr bwMode="auto">
            <a:xfrm>
              <a:off x="2157926" y="4648200"/>
              <a:ext cx="911225" cy="304800"/>
              <a:chOff x="1549" y="1440"/>
              <a:chExt cx="548" cy="480"/>
            </a:xfrm>
          </p:grpSpPr>
          <p:sp>
            <p:nvSpPr>
              <p:cNvPr id="49" name="Rectangle 90">
                <a:extLst>
                  <a:ext uri="{FF2B5EF4-FFF2-40B4-BE49-F238E27FC236}">
                    <a16:creationId xmlns:a16="http://schemas.microsoft.com/office/drawing/2014/main" xmlns="" id="{6A1EB1B7-3CB0-46DD-9AD0-30C30C18007C}"/>
                  </a:ext>
                </a:extLst>
              </p:cNvPr>
              <p:cNvSpPr>
                <a:spLocks noChangeArrowheads="1"/>
              </p:cNvSpPr>
              <p:nvPr/>
            </p:nvSpPr>
            <p:spPr bwMode="auto">
              <a:xfrm>
                <a:off x="1578" y="144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Jones</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0" name="Rectangle 91">
                <a:extLst>
                  <a:ext uri="{FF2B5EF4-FFF2-40B4-BE49-F238E27FC236}">
                    <a16:creationId xmlns:a16="http://schemas.microsoft.com/office/drawing/2014/main" xmlns="" id="{D4EC907F-C299-45C9-94AF-77FE0092E121}"/>
                  </a:ext>
                </a:extLst>
              </p:cNvPr>
              <p:cNvSpPr>
                <a:spLocks noChangeArrowheads="1"/>
              </p:cNvSpPr>
              <p:nvPr/>
            </p:nvSpPr>
            <p:spPr bwMode="auto">
              <a:xfrm>
                <a:off x="1549" y="144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51" name="Group 92">
              <a:extLst>
                <a:ext uri="{FF2B5EF4-FFF2-40B4-BE49-F238E27FC236}">
                  <a16:creationId xmlns:a16="http://schemas.microsoft.com/office/drawing/2014/main" xmlns="" id="{685DAC51-AC61-460A-8AC3-C9FD724007B6}"/>
                </a:ext>
              </a:extLst>
            </p:cNvPr>
            <p:cNvGrpSpPr>
              <a:grpSpLocks/>
            </p:cNvGrpSpPr>
            <p:nvPr/>
          </p:nvGrpSpPr>
          <p:grpSpPr bwMode="auto">
            <a:xfrm>
              <a:off x="3069151" y="4648200"/>
              <a:ext cx="1087438" cy="304800"/>
              <a:chOff x="2097" y="1440"/>
              <a:chExt cx="598" cy="480"/>
            </a:xfrm>
          </p:grpSpPr>
          <p:sp>
            <p:nvSpPr>
              <p:cNvPr id="52" name="Rectangle 93">
                <a:extLst>
                  <a:ext uri="{FF2B5EF4-FFF2-40B4-BE49-F238E27FC236}">
                    <a16:creationId xmlns:a16="http://schemas.microsoft.com/office/drawing/2014/main" xmlns="" id="{1C8E0741-9589-4F44-B0F9-A9B3525CF6D0}"/>
                  </a:ext>
                </a:extLst>
              </p:cNvPr>
              <p:cNvSpPr>
                <a:spLocks noChangeArrowheads="1"/>
              </p:cNvSpPr>
              <p:nvPr/>
            </p:nvSpPr>
            <p:spPr bwMode="auto">
              <a:xfrm>
                <a:off x="212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123-333-3333</a:t>
                </a:r>
              </a:p>
            </p:txBody>
          </p:sp>
          <p:sp>
            <p:nvSpPr>
              <p:cNvPr id="53" name="Rectangle 94">
                <a:extLst>
                  <a:ext uri="{FF2B5EF4-FFF2-40B4-BE49-F238E27FC236}">
                    <a16:creationId xmlns:a16="http://schemas.microsoft.com/office/drawing/2014/main" xmlns="" id="{CC0498BA-EFD9-435F-8A6F-F3C96F175B0B}"/>
                  </a:ext>
                </a:extLst>
              </p:cNvPr>
              <p:cNvSpPr>
                <a:spLocks noChangeArrowheads="1"/>
              </p:cNvSpPr>
              <p:nvPr/>
            </p:nvSpPr>
            <p:spPr bwMode="auto">
              <a:xfrm>
                <a:off x="209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54" name="Group 95">
              <a:extLst>
                <a:ext uri="{FF2B5EF4-FFF2-40B4-BE49-F238E27FC236}">
                  <a16:creationId xmlns:a16="http://schemas.microsoft.com/office/drawing/2014/main" xmlns="" id="{F2F9921A-D6D3-4853-A5EA-CC7B33129D7F}"/>
                </a:ext>
              </a:extLst>
            </p:cNvPr>
            <p:cNvGrpSpPr>
              <a:grpSpLocks/>
            </p:cNvGrpSpPr>
            <p:nvPr/>
          </p:nvGrpSpPr>
          <p:grpSpPr bwMode="auto">
            <a:xfrm>
              <a:off x="1492764" y="4343400"/>
              <a:ext cx="663575" cy="304800"/>
              <a:chOff x="0" y="0"/>
              <a:chExt cx="627" cy="480"/>
            </a:xfrm>
          </p:grpSpPr>
          <p:sp>
            <p:nvSpPr>
              <p:cNvPr id="55" name="Rectangle 96">
                <a:extLst>
                  <a:ext uri="{FF2B5EF4-FFF2-40B4-BE49-F238E27FC236}">
                    <a16:creationId xmlns:a16="http://schemas.microsoft.com/office/drawing/2014/main" xmlns="" id="{893B36A2-3A56-4746-98D9-C16B8433848B}"/>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3</a:t>
                </a:r>
              </a:p>
            </p:txBody>
          </p:sp>
          <p:sp>
            <p:nvSpPr>
              <p:cNvPr id="56" name="Rectangle 97">
                <a:extLst>
                  <a:ext uri="{FF2B5EF4-FFF2-40B4-BE49-F238E27FC236}">
                    <a16:creationId xmlns:a16="http://schemas.microsoft.com/office/drawing/2014/main" xmlns="" id="{5FE99C26-092E-41F3-AA09-048AD4C94B72}"/>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57" name="Group 98">
              <a:extLst>
                <a:ext uri="{FF2B5EF4-FFF2-40B4-BE49-F238E27FC236}">
                  <a16:creationId xmlns:a16="http://schemas.microsoft.com/office/drawing/2014/main" xmlns="" id="{22C36BB8-AFC0-4A69-940C-9EA0B0B7131C}"/>
                </a:ext>
              </a:extLst>
            </p:cNvPr>
            <p:cNvGrpSpPr>
              <a:grpSpLocks/>
            </p:cNvGrpSpPr>
            <p:nvPr/>
          </p:nvGrpSpPr>
          <p:grpSpPr bwMode="auto">
            <a:xfrm>
              <a:off x="2159514" y="4343400"/>
              <a:ext cx="911225" cy="304800"/>
              <a:chOff x="1549" y="0"/>
              <a:chExt cx="548" cy="480"/>
            </a:xfrm>
          </p:grpSpPr>
          <p:sp>
            <p:nvSpPr>
              <p:cNvPr id="58" name="Rectangle 99">
                <a:extLst>
                  <a:ext uri="{FF2B5EF4-FFF2-40B4-BE49-F238E27FC236}">
                    <a16:creationId xmlns:a16="http://schemas.microsoft.com/office/drawing/2014/main" xmlns="" id="{1CC3A199-AABB-4FF3-AD74-43C2B809C398}"/>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Grumpy</a:t>
                </a:r>
              </a:p>
            </p:txBody>
          </p:sp>
          <p:sp>
            <p:nvSpPr>
              <p:cNvPr id="59" name="Rectangle 100">
                <a:extLst>
                  <a:ext uri="{FF2B5EF4-FFF2-40B4-BE49-F238E27FC236}">
                    <a16:creationId xmlns:a16="http://schemas.microsoft.com/office/drawing/2014/main" xmlns="" id="{EE50FFEE-1FFA-40E5-B384-F1AA28E1C9B9}"/>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60" name="Group 101">
              <a:extLst>
                <a:ext uri="{FF2B5EF4-FFF2-40B4-BE49-F238E27FC236}">
                  <a16:creationId xmlns:a16="http://schemas.microsoft.com/office/drawing/2014/main" xmlns="" id="{5661D0A3-8792-426A-B1E2-2939B43F7F38}"/>
                </a:ext>
              </a:extLst>
            </p:cNvPr>
            <p:cNvGrpSpPr>
              <a:grpSpLocks/>
            </p:cNvGrpSpPr>
            <p:nvPr/>
          </p:nvGrpSpPr>
          <p:grpSpPr bwMode="auto">
            <a:xfrm>
              <a:off x="3070739" y="4343400"/>
              <a:ext cx="1087437" cy="304800"/>
              <a:chOff x="2097" y="0"/>
              <a:chExt cx="598" cy="480"/>
            </a:xfrm>
          </p:grpSpPr>
          <p:sp>
            <p:nvSpPr>
              <p:cNvPr id="61" name="Rectangle 102">
                <a:extLst>
                  <a:ext uri="{FF2B5EF4-FFF2-40B4-BE49-F238E27FC236}">
                    <a16:creationId xmlns:a16="http://schemas.microsoft.com/office/drawing/2014/main" xmlns="" id="{7BC2D949-D05A-4DB8-9633-5CD4BC81C08D}"/>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665-235-6532</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2" name="Rectangle 103">
                <a:extLst>
                  <a:ext uri="{FF2B5EF4-FFF2-40B4-BE49-F238E27FC236}">
                    <a16:creationId xmlns:a16="http://schemas.microsoft.com/office/drawing/2014/main" xmlns="" id="{70CF6A37-9C87-4BCA-B225-D6577C07B922}"/>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63" name="Group 104">
              <a:extLst>
                <a:ext uri="{FF2B5EF4-FFF2-40B4-BE49-F238E27FC236}">
                  <a16:creationId xmlns:a16="http://schemas.microsoft.com/office/drawing/2014/main" xmlns="" id="{EEBF93EB-88DA-464F-9CAD-341D8AC48501}"/>
                </a:ext>
              </a:extLst>
            </p:cNvPr>
            <p:cNvGrpSpPr>
              <a:grpSpLocks/>
            </p:cNvGrpSpPr>
            <p:nvPr/>
          </p:nvGrpSpPr>
          <p:grpSpPr bwMode="auto">
            <a:xfrm>
              <a:off x="1492764" y="4038600"/>
              <a:ext cx="663575" cy="304800"/>
              <a:chOff x="0" y="0"/>
              <a:chExt cx="627" cy="480"/>
            </a:xfrm>
          </p:grpSpPr>
          <p:sp>
            <p:nvSpPr>
              <p:cNvPr id="64" name="Rectangle 105">
                <a:extLst>
                  <a:ext uri="{FF2B5EF4-FFF2-40B4-BE49-F238E27FC236}">
                    <a16:creationId xmlns:a16="http://schemas.microsoft.com/office/drawing/2014/main" xmlns="" id="{04B8F404-E00A-45D2-A351-C18A2694158C}"/>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2</a:t>
                </a:r>
              </a:p>
            </p:txBody>
          </p:sp>
          <p:sp>
            <p:nvSpPr>
              <p:cNvPr id="65" name="Rectangle 106">
                <a:extLst>
                  <a:ext uri="{FF2B5EF4-FFF2-40B4-BE49-F238E27FC236}">
                    <a16:creationId xmlns:a16="http://schemas.microsoft.com/office/drawing/2014/main" xmlns="" id="{BDA02520-2D44-4182-A604-3285E2974D02}"/>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66" name="Group 107">
              <a:extLst>
                <a:ext uri="{FF2B5EF4-FFF2-40B4-BE49-F238E27FC236}">
                  <a16:creationId xmlns:a16="http://schemas.microsoft.com/office/drawing/2014/main" xmlns="" id="{17CB7F8E-13F9-41D1-BA1C-9C7310FEC7C4}"/>
                </a:ext>
              </a:extLst>
            </p:cNvPr>
            <p:cNvGrpSpPr>
              <a:grpSpLocks/>
            </p:cNvGrpSpPr>
            <p:nvPr/>
          </p:nvGrpSpPr>
          <p:grpSpPr bwMode="auto">
            <a:xfrm>
              <a:off x="2159514" y="4038600"/>
              <a:ext cx="911225" cy="304800"/>
              <a:chOff x="1549" y="0"/>
              <a:chExt cx="548" cy="480"/>
            </a:xfrm>
          </p:grpSpPr>
          <p:sp>
            <p:nvSpPr>
              <p:cNvPr id="67" name="Rectangle 108">
                <a:extLst>
                  <a:ext uri="{FF2B5EF4-FFF2-40B4-BE49-F238E27FC236}">
                    <a16:creationId xmlns:a16="http://schemas.microsoft.com/office/drawing/2014/main" xmlns="" id="{22EAC142-CC7D-4E06-8838-FBFE8AACE296}"/>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Snoopy</a:t>
                </a:r>
              </a:p>
            </p:txBody>
          </p:sp>
          <p:sp>
            <p:nvSpPr>
              <p:cNvPr id="68" name="Rectangle 109">
                <a:extLst>
                  <a:ext uri="{FF2B5EF4-FFF2-40B4-BE49-F238E27FC236}">
                    <a16:creationId xmlns:a16="http://schemas.microsoft.com/office/drawing/2014/main" xmlns="" id="{61F4A443-1E79-49F5-9DD8-ADE99DBE3840}"/>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69" name="Group 110">
              <a:extLst>
                <a:ext uri="{FF2B5EF4-FFF2-40B4-BE49-F238E27FC236}">
                  <a16:creationId xmlns:a16="http://schemas.microsoft.com/office/drawing/2014/main" xmlns="" id="{CC535C54-BD31-4B19-B5EE-DE2D6AD5AC69}"/>
                </a:ext>
              </a:extLst>
            </p:cNvPr>
            <p:cNvGrpSpPr>
              <a:grpSpLocks/>
            </p:cNvGrpSpPr>
            <p:nvPr/>
          </p:nvGrpSpPr>
          <p:grpSpPr bwMode="auto">
            <a:xfrm>
              <a:off x="3070739" y="4038600"/>
              <a:ext cx="1087437" cy="304800"/>
              <a:chOff x="2097" y="0"/>
              <a:chExt cx="598" cy="480"/>
            </a:xfrm>
          </p:grpSpPr>
          <p:sp>
            <p:nvSpPr>
              <p:cNvPr id="70" name="Rectangle 111">
                <a:extLst>
                  <a:ext uri="{FF2B5EF4-FFF2-40B4-BE49-F238E27FC236}">
                    <a16:creationId xmlns:a16="http://schemas.microsoft.com/office/drawing/2014/main" xmlns="" id="{8A0EA60B-6A64-4AAC-8057-4CAE0F95923F}"/>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232-234-1234</a:t>
                </a:r>
              </a:p>
            </p:txBody>
          </p:sp>
          <p:sp>
            <p:nvSpPr>
              <p:cNvPr id="71" name="Rectangle 112">
                <a:extLst>
                  <a:ext uri="{FF2B5EF4-FFF2-40B4-BE49-F238E27FC236}">
                    <a16:creationId xmlns:a16="http://schemas.microsoft.com/office/drawing/2014/main" xmlns="" id="{3A02EDB1-BFDA-4D3F-AB0C-DBD7C7B4ABC7}"/>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72" name="Group 113">
              <a:extLst>
                <a:ext uri="{FF2B5EF4-FFF2-40B4-BE49-F238E27FC236}">
                  <a16:creationId xmlns:a16="http://schemas.microsoft.com/office/drawing/2014/main" xmlns="" id="{5426769D-51B9-4657-9421-37D3B93C998D}"/>
                </a:ext>
              </a:extLst>
            </p:cNvPr>
            <p:cNvGrpSpPr>
              <a:grpSpLocks/>
            </p:cNvGrpSpPr>
            <p:nvPr/>
          </p:nvGrpSpPr>
          <p:grpSpPr bwMode="auto">
            <a:xfrm>
              <a:off x="1491176" y="3733800"/>
              <a:ext cx="663575" cy="304800"/>
              <a:chOff x="0" y="0"/>
              <a:chExt cx="627" cy="480"/>
            </a:xfrm>
          </p:grpSpPr>
          <p:sp>
            <p:nvSpPr>
              <p:cNvPr id="73" name="Rectangle 114">
                <a:extLst>
                  <a:ext uri="{FF2B5EF4-FFF2-40B4-BE49-F238E27FC236}">
                    <a16:creationId xmlns:a16="http://schemas.microsoft.com/office/drawing/2014/main" xmlns="" id="{C727932A-9484-4BEA-A588-660B0F332CED}"/>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1</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74" name="Rectangle 115">
                <a:extLst>
                  <a:ext uri="{FF2B5EF4-FFF2-40B4-BE49-F238E27FC236}">
                    <a16:creationId xmlns:a16="http://schemas.microsoft.com/office/drawing/2014/main" xmlns="" id="{1913760E-A573-4525-92F9-A45E91E8C483}"/>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75" name="Group 116">
              <a:extLst>
                <a:ext uri="{FF2B5EF4-FFF2-40B4-BE49-F238E27FC236}">
                  <a16:creationId xmlns:a16="http://schemas.microsoft.com/office/drawing/2014/main" xmlns="" id="{B7D064B2-E64E-4E48-809E-02F9BAB06A26}"/>
                </a:ext>
              </a:extLst>
            </p:cNvPr>
            <p:cNvGrpSpPr>
              <a:grpSpLocks/>
            </p:cNvGrpSpPr>
            <p:nvPr/>
          </p:nvGrpSpPr>
          <p:grpSpPr bwMode="auto">
            <a:xfrm>
              <a:off x="2157926" y="3733800"/>
              <a:ext cx="911225" cy="304800"/>
              <a:chOff x="1549" y="0"/>
              <a:chExt cx="548" cy="480"/>
            </a:xfrm>
          </p:grpSpPr>
          <p:sp>
            <p:nvSpPr>
              <p:cNvPr id="76" name="Rectangle 117">
                <a:extLst>
                  <a:ext uri="{FF2B5EF4-FFF2-40B4-BE49-F238E27FC236}">
                    <a16:creationId xmlns:a16="http://schemas.microsoft.com/office/drawing/2014/main" xmlns="" id="{AD17AF15-F672-4322-A3ED-3E13CD3696CB}"/>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Sleepy</a:t>
                </a:r>
              </a:p>
            </p:txBody>
          </p:sp>
          <p:sp>
            <p:nvSpPr>
              <p:cNvPr id="77" name="Rectangle 118">
                <a:extLst>
                  <a:ext uri="{FF2B5EF4-FFF2-40B4-BE49-F238E27FC236}">
                    <a16:creationId xmlns:a16="http://schemas.microsoft.com/office/drawing/2014/main" xmlns="" id="{539CDBE1-8610-4BA3-B9C0-96347AEB3192}"/>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78" name="Group 119">
              <a:extLst>
                <a:ext uri="{FF2B5EF4-FFF2-40B4-BE49-F238E27FC236}">
                  <a16:creationId xmlns:a16="http://schemas.microsoft.com/office/drawing/2014/main" xmlns="" id="{819B38CC-0B8B-4C5C-AE31-8B2665CFE911}"/>
                </a:ext>
              </a:extLst>
            </p:cNvPr>
            <p:cNvGrpSpPr>
              <a:grpSpLocks/>
            </p:cNvGrpSpPr>
            <p:nvPr/>
          </p:nvGrpSpPr>
          <p:grpSpPr bwMode="auto">
            <a:xfrm>
              <a:off x="3069151" y="3733800"/>
              <a:ext cx="1087438" cy="304800"/>
              <a:chOff x="2097" y="0"/>
              <a:chExt cx="598" cy="480"/>
            </a:xfrm>
          </p:grpSpPr>
          <p:sp>
            <p:nvSpPr>
              <p:cNvPr id="79" name="Rectangle 120">
                <a:extLst>
                  <a:ext uri="{FF2B5EF4-FFF2-40B4-BE49-F238E27FC236}">
                    <a16:creationId xmlns:a16="http://schemas.microsoft.com/office/drawing/2014/main" xmlns="" id="{4D8E220F-D0F3-4FF7-A584-87C2B7F67477}"/>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321-321-1111</a:t>
                </a:r>
              </a:p>
            </p:txBody>
          </p:sp>
          <p:sp>
            <p:nvSpPr>
              <p:cNvPr id="80" name="Rectangle 121">
                <a:extLst>
                  <a:ext uri="{FF2B5EF4-FFF2-40B4-BE49-F238E27FC236}">
                    <a16:creationId xmlns:a16="http://schemas.microsoft.com/office/drawing/2014/main" xmlns="" id="{C7CAAF25-23DA-422C-B17A-7326409EE4BF}"/>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grpSp>
        <p:nvGrpSpPr>
          <p:cNvPr id="118" name="Group 117">
            <a:extLst>
              <a:ext uri="{FF2B5EF4-FFF2-40B4-BE49-F238E27FC236}">
                <a16:creationId xmlns:a16="http://schemas.microsoft.com/office/drawing/2014/main" xmlns="" id="{3217F279-C890-464D-B141-B43FAA9B5F8F}"/>
              </a:ext>
            </a:extLst>
          </p:cNvPr>
          <p:cNvGrpSpPr/>
          <p:nvPr/>
        </p:nvGrpSpPr>
        <p:grpSpPr>
          <a:xfrm>
            <a:off x="666133" y="855043"/>
            <a:ext cx="5303520" cy="1856963"/>
            <a:chOff x="1034595" y="1412079"/>
            <a:chExt cx="2816225" cy="1219200"/>
          </a:xfrm>
        </p:grpSpPr>
        <p:grpSp>
          <p:nvGrpSpPr>
            <p:cNvPr id="82" name="Group 4">
              <a:extLst>
                <a:ext uri="{FF2B5EF4-FFF2-40B4-BE49-F238E27FC236}">
                  <a16:creationId xmlns:a16="http://schemas.microsoft.com/office/drawing/2014/main" xmlns="" id="{48937934-086E-457E-B404-554A696B8917}"/>
                </a:ext>
              </a:extLst>
            </p:cNvPr>
            <p:cNvGrpSpPr>
              <a:grpSpLocks/>
            </p:cNvGrpSpPr>
            <p:nvPr/>
          </p:nvGrpSpPr>
          <p:grpSpPr bwMode="auto">
            <a:xfrm>
              <a:off x="1047295" y="1716879"/>
              <a:ext cx="679450" cy="304800"/>
              <a:chOff x="0" y="0"/>
              <a:chExt cx="627" cy="480"/>
            </a:xfrm>
          </p:grpSpPr>
          <p:sp>
            <p:nvSpPr>
              <p:cNvPr id="83" name="Rectangle 5">
                <a:extLst>
                  <a:ext uri="{FF2B5EF4-FFF2-40B4-BE49-F238E27FC236}">
                    <a16:creationId xmlns:a16="http://schemas.microsoft.com/office/drawing/2014/main" xmlns="" id="{559D326A-5543-4BBD-8C2D-7942F852662E}"/>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1</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84" name="Rectangle 6">
                <a:extLst>
                  <a:ext uri="{FF2B5EF4-FFF2-40B4-BE49-F238E27FC236}">
                    <a16:creationId xmlns:a16="http://schemas.microsoft.com/office/drawing/2014/main" xmlns="" id="{5DB94D45-646D-4710-B16A-BEFBAB45A920}"/>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85" name="Group 7">
              <a:extLst>
                <a:ext uri="{FF2B5EF4-FFF2-40B4-BE49-F238E27FC236}">
                  <a16:creationId xmlns:a16="http://schemas.microsoft.com/office/drawing/2014/main" xmlns="" id="{5AC7C609-B96C-4FB4-B0C5-C1AB652E3726}"/>
                </a:ext>
              </a:extLst>
            </p:cNvPr>
            <p:cNvGrpSpPr>
              <a:grpSpLocks/>
            </p:cNvGrpSpPr>
            <p:nvPr/>
          </p:nvGrpSpPr>
          <p:grpSpPr bwMode="auto">
            <a:xfrm>
              <a:off x="1720395" y="1716879"/>
              <a:ext cx="987425" cy="304800"/>
              <a:chOff x="627" y="0"/>
              <a:chExt cx="598" cy="480"/>
            </a:xfrm>
          </p:grpSpPr>
          <p:sp>
            <p:nvSpPr>
              <p:cNvPr id="86" name="Rectangle 8">
                <a:extLst>
                  <a:ext uri="{FF2B5EF4-FFF2-40B4-BE49-F238E27FC236}">
                    <a16:creationId xmlns:a16="http://schemas.microsoft.com/office/drawing/2014/main" xmlns="" id="{725CF98F-A8F8-4241-82DE-574A83095366}"/>
                  </a:ext>
                </a:extLst>
              </p:cNvPr>
              <p:cNvSpPr>
                <a:spLocks noChangeArrowheads="1"/>
              </p:cNvSpPr>
              <p:nvPr/>
            </p:nvSpPr>
            <p:spPr bwMode="auto">
              <a:xfrm>
                <a:off x="65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Big House</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87" name="Rectangle 9">
                <a:extLst>
                  <a:ext uri="{FF2B5EF4-FFF2-40B4-BE49-F238E27FC236}">
                    <a16:creationId xmlns:a16="http://schemas.microsoft.com/office/drawing/2014/main" xmlns="" id="{A9EE9D44-ED54-4024-B69C-6A43FBBA7957}"/>
                  </a:ext>
                </a:extLst>
              </p:cNvPr>
              <p:cNvSpPr>
                <a:spLocks noChangeArrowheads="1"/>
              </p:cNvSpPr>
              <p:nvPr/>
            </p:nvSpPr>
            <p:spPr bwMode="auto">
              <a:xfrm>
                <a:off x="62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88" name="Group 10">
              <a:extLst>
                <a:ext uri="{FF2B5EF4-FFF2-40B4-BE49-F238E27FC236}">
                  <a16:creationId xmlns:a16="http://schemas.microsoft.com/office/drawing/2014/main" xmlns="" id="{C5237835-6167-4147-8AEC-00B7475A75DE}"/>
                </a:ext>
              </a:extLst>
            </p:cNvPr>
            <p:cNvGrpSpPr>
              <a:grpSpLocks/>
            </p:cNvGrpSpPr>
            <p:nvPr/>
          </p:nvGrpSpPr>
          <p:grpSpPr bwMode="auto">
            <a:xfrm>
              <a:off x="2707820" y="1716879"/>
              <a:ext cx="1143000" cy="304800"/>
              <a:chOff x="4381" y="0"/>
              <a:chExt cx="382" cy="480"/>
            </a:xfrm>
          </p:grpSpPr>
          <p:sp>
            <p:nvSpPr>
              <p:cNvPr id="89" name="Rectangle 11">
                <a:extLst>
                  <a:ext uri="{FF2B5EF4-FFF2-40B4-BE49-F238E27FC236}">
                    <a16:creationId xmlns:a16="http://schemas.microsoft.com/office/drawing/2014/main" xmlns="" id="{940371CC-45C1-4CF9-B2A3-57C693D19F67}"/>
                  </a:ext>
                </a:extLst>
              </p:cNvPr>
              <p:cNvSpPr>
                <a:spLocks noChangeArrowheads="1"/>
              </p:cNvSpPr>
              <p:nvPr/>
            </p:nvSpPr>
            <p:spPr bwMode="auto">
              <a:xfrm>
                <a:off x="4410" y="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999-999-9999</a:t>
                </a:r>
              </a:p>
            </p:txBody>
          </p:sp>
          <p:sp>
            <p:nvSpPr>
              <p:cNvPr id="90" name="Rectangle 12">
                <a:extLst>
                  <a:ext uri="{FF2B5EF4-FFF2-40B4-BE49-F238E27FC236}">
                    <a16:creationId xmlns:a16="http://schemas.microsoft.com/office/drawing/2014/main" xmlns="" id="{67FFE17C-5837-4142-8F41-1BD966ACAFF3}"/>
                  </a:ext>
                </a:extLst>
              </p:cNvPr>
              <p:cNvSpPr>
                <a:spLocks noChangeArrowheads="1"/>
              </p:cNvSpPr>
              <p:nvPr/>
            </p:nvSpPr>
            <p:spPr bwMode="auto">
              <a:xfrm>
                <a:off x="4381" y="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91" name="Group 13">
              <a:extLst>
                <a:ext uri="{FF2B5EF4-FFF2-40B4-BE49-F238E27FC236}">
                  <a16:creationId xmlns:a16="http://schemas.microsoft.com/office/drawing/2014/main" xmlns="" id="{A77A9667-9B74-41C2-B625-5764FA3731C7}"/>
                </a:ext>
              </a:extLst>
            </p:cNvPr>
            <p:cNvGrpSpPr>
              <a:grpSpLocks/>
            </p:cNvGrpSpPr>
            <p:nvPr/>
          </p:nvGrpSpPr>
          <p:grpSpPr bwMode="auto">
            <a:xfrm>
              <a:off x="1047295" y="2021679"/>
              <a:ext cx="679450" cy="304800"/>
              <a:chOff x="0" y="1440"/>
              <a:chExt cx="627" cy="480"/>
            </a:xfrm>
          </p:grpSpPr>
          <p:sp>
            <p:nvSpPr>
              <p:cNvPr id="92" name="Rectangle 14">
                <a:extLst>
                  <a:ext uri="{FF2B5EF4-FFF2-40B4-BE49-F238E27FC236}">
                    <a16:creationId xmlns:a16="http://schemas.microsoft.com/office/drawing/2014/main" xmlns="" id="{A64AC96A-FF20-413D-A4CD-FF6073FD8322}"/>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2</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3" name="Rectangle 15">
                <a:extLst>
                  <a:ext uri="{FF2B5EF4-FFF2-40B4-BE49-F238E27FC236}">
                    <a16:creationId xmlns:a16="http://schemas.microsoft.com/office/drawing/2014/main" xmlns="" id="{4CD8BD4E-BE39-4271-9F8C-E5645B146954}"/>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94" name="Group 16">
              <a:extLst>
                <a:ext uri="{FF2B5EF4-FFF2-40B4-BE49-F238E27FC236}">
                  <a16:creationId xmlns:a16="http://schemas.microsoft.com/office/drawing/2014/main" xmlns="" id="{91676390-6D24-47CF-9DF4-9BAC06D20AF6}"/>
                </a:ext>
              </a:extLst>
            </p:cNvPr>
            <p:cNvGrpSpPr>
              <a:grpSpLocks/>
            </p:cNvGrpSpPr>
            <p:nvPr/>
          </p:nvGrpSpPr>
          <p:grpSpPr bwMode="auto">
            <a:xfrm>
              <a:off x="1720395" y="2021679"/>
              <a:ext cx="987425" cy="304800"/>
              <a:chOff x="627" y="1440"/>
              <a:chExt cx="598" cy="480"/>
            </a:xfrm>
          </p:grpSpPr>
          <p:sp>
            <p:nvSpPr>
              <p:cNvPr id="95" name="Rectangle 17">
                <a:extLst>
                  <a:ext uri="{FF2B5EF4-FFF2-40B4-BE49-F238E27FC236}">
                    <a16:creationId xmlns:a16="http://schemas.microsoft.com/office/drawing/2014/main" xmlns="" id="{8CF9ACAB-77E8-4CF9-B2D0-ABE587B5E74F}"/>
                  </a:ext>
                </a:extLst>
              </p:cNvPr>
              <p:cNvSpPr>
                <a:spLocks noChangeArrowheads="1"/>
              </p:cNvSpPr>
              <p:nvPr/>
            </p:nvSpPr>
            <p:spPr bwMode="auto">
              <a:xfrm>
                <a:off x="65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Small House</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6" name="Rectangle 18">
                <a:extLst>
                  <a:ext uri="{FF2B5EF4-FFF2-40B4-BE49-F238E27FC236}">
                    <a16:creationId xmlns:a16="http://schemas.microsoft.com/office/drawing/2014/main" xmlns="" id="{65661D8A-9F8B-4C32-BA8A-460F30020CE6}"/>
                  </a:ext>
                </a:extLst>
              </p:cNvPr>
              <p:cNvSpPr>
                <a:spLocks noChangeArrowheads="1"/>
              </p:cNvSpPr>
              <p:nvPr/>
            </p:nvSpPr>
            <p:spPr bwMode="auto">
              <a:xfrm>
                <a:off x="62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97" name="Group 19">
              <a:extLst>
                <a:ext uri="{FF2B5EF4-FFF2-40B4-BE49-F238E27FC236}">
                  <a16:creationId xmlns:a16="http://schemas.microsoft.com/office/drawing/2014/main" xmlns="" id="{9C0CD48B-9B59-422C-8585-9BE555A8926D}"/>
                </a:ext>
              </a:extLst>
            </p:cNvPr>
            <p:cNvGrpSpPr>
              <a:grpSpLocks/>
            </p:cNvGrpSpPr>
            <p:nvPr/>
          </p:nvGrpSpPr>
          <p:grpSpPr bwMode="auto">
            <a:xfrm>
              <a:off x="2707820" y="2021679"/>
              <a:ext cx="1143000" cy="304800"/>
              <a:chOff x="4381" y="1440"/>
              <a:chExt cx="382" cy="480"/>
            </a:xfrm>
          </p:grpSpPr>
          <p:sp>
            <p:nvSpPr>
              <p:cNvPr id="98" name="Rectangle 20">
                <a:extLst>
                  <a:ext uri="{FF2B5EF4-FFF2-40B4-BE49-F238E27FC236}">
                    <a16:creationId xmlns:a16="http://schemas.microsoft.com/office/drawing/2014/main" xmlns="" id="{9B606D94-F750-48D3-8659-5FDC8B4BDE50}"/>
                  </a:ext>
                </a:extLst>
              </p:cNvPr>
              <p:cNvSpPr>
                <a:spLocks noChangeArrowheads="1"/>
              </p:cNvSpPr>
              <p:nvPr/>
            </p:nvSpPr>
            <p:spPr bwMode="auto">
              <a:xfrm>
                <a:off x="4410" y="144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123-456-7890</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9" name="Rectangle 21">
                <a:extLst>
                  <a:ext uri="{FF2B5EF4-FFF2-40B4-BE49-F238E27FC236}">
                    <a16:creationId xmlns:a16="http://schemas.microsoft.com/office/drawing/2014/main" xmlns="" id="{C7D74413-83F0-46CD-B27C-C5AD3F4A93F8}"/>
                  </a:ext>
                </a:extLst>
              </p:cNvPr>
              <p:cNvSpPr>
                <a:spLocks noChangeArrowheads="1"/>
              </p:cNvSpPr>
              <p:nvPr/>
            </p:nvSpPr>
            <p:spPr bwMode="auto">
              <a:xfrm>
                <a:off x="4381" y="144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00" name="Group 22">
              <a:extLst>
                <a:ext uri="{FF2B5EF4-FFF2-40B4-BE49-F238E27FC236}">
                  <a16:creationId xmlns:a16="http://schemas.microsoft.com/office/drawing/2014/main" xmlns="" id="{1DD34EA8-8C85-453A-B95A-54C1FC021C64}"/>
                </a:ext>
              </a:extLst>
            </p:cNvPr>
            <p:cNvGrpSpPr>
              <a:grpSpLocks/>
            </p:cNvGrpSpPr>
            <p:nvPr/>
          </p:nvGrpSpPr>
          <p:grpSpPr bwMode="auto">
            <a:xfrm>
              <a:off x="1047295" y="2326479"/>
              <a:ext cx="679450" cy="304800"/>
              <a:chOff x="0" y="2400"/>
              <a:chExt cx="627" cy="480"/>
            </a:xfrm>
          </p:grpSpPr>
          <p:sp>
            <p:nvSpPr>
              <p:cNvPr id="101" name="Rectangle 23">
                <a:extLst>
                  <a:ext uri="{FF2B5EF4-FFF2-40B4-BE49-F238E27FC236}">
                    <a16:creationId xmlns:a16="http://schemas.microsoft.com/office/drawing/2014/main" xmlns="" id="{1EAE381E-1CCA-479F-BF0C-FB2891111D84}"/>
                  </a:ext>
                </a:extLst>
              </p:cNvPr>
              <p:cNvSpPr>
                <a:spLocks noChangeArrowheads="1"/>
              </p:cNvSpPr>
              <p:nvPr/>
            </p:nvSpPr>
            <p:spPr bwMode="auto">
              <a:xfrm>
                <a:off x="29" y="240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3</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2" name="Rectangle 24">
                <a:extLst>
                  <a:ext uri="{FF2B5EF4-FFF2-40B4-BE49-F238E27FC236}">
                    <a16:creationId xmlns:a16="http://schemas.microsoft.com/office/drawing/2014/main" xmlns="" id="{32C09AD8-F14B-4341-8A05-F973C3AF9F64}"/>
                  </a:ext>
                </a:extLst>
              </p:cNvPr>
              <p:cNvSpPr>
                <a:spLocks noChangeArrowheads="1"/>
              </p:cNvSpPr>
              <p:nvPr/>
            </p:nvSpPr>
            <p:spPr bwMode="auto">
              <a:xfrm>
                <a:off x="0" y="240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03" name="Group 25">
              <a:extLst>
                <a:ext uri="{FF2B5EF4-FFF2-40B4-BE49-F238E27FC236}">
                  <a16:creationId xmlns:a16="http://schemas.microsoft.com/office/drawing/2014/main" xmlns="" id="{FDBE03F5-2EE8-4849-B225-37C562B2AC92}"/>
                </a:ext>
              </a:extLst>
            </p:cNvPr>
            <p:cNvGrpSpPr>
              <a:grpSpLocks/>
            </p:cNvGrpSpPr>
            <p:nvPr/>
          </p:nvGrpSpPr>
          <p:grpSpPr bwMode="auto">
            <a:xfrm>
              <a:off x="1720395" y="2326479"/>
              <a:ext cx="987425" cy="304800"/>
              <a:chOff x="627" y="2400"/>
              <a:chExt cx="598" cy="480"/>
            </a:xfrm>
          </p:grpSpPr>
          <p:sp>
            <p:nvSpPr>
              <p:cNvPr id="104" name="Rectangle 26">
                <a:extLst>
                  <a:ext uri="{FF2B5EF4-FFF2-40B4-BE49-F238E27FC236}">
                    <a16:creationId xmlns:a16="http://schemas.microsoft.com/office/drawing/2014/main" xmlns="" id="{0C319651-3159-4AE3-8646-FAD88C680990}"/>
                  </a:ext>
                </a:extLst>
              </p:cNvPr>
              <p:cNvSpPr>
                <a:spLocks noChangeArrowheads="1"/>
              </p:cNvSpPr>
              <p:nvPr/>
            </p:nvSpPr>
            <p:spPr bwMode="auto">
              <a:xfrm>
                <a:off x="656" y="240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a:solidFill>
                      <a:schemeClr val="tx1"/>
                    </a:solidFill>
                    <a:latin typeface="Times New Roman" panose="02020603050405020304" pitchFamily="18" charset="0"/>
                    <a:cs typeface="Times New Roman" panose="02020603050405020304" pitchFamily="18" charset="0"/>
                  </a:rPr>
                  <a:t>Alpha Press</a:t>
                </a:r>
              </a:p>
              <a:p>
                <a:pP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5" name="Rectangle 27">
                <a:extLst>
                  <a:ext uri="{FF2B5EF4-FFF2-40B4-BE49-F238E27FC236}">
                    <a16:creationId xmlns:a16="http://schemas.microsoft.com/office/drawing/2014/main" xmlns="" id="{F519B451-818E-4A7E-87E4-16C685B3757C}"/>
                  </a:ext>
                </a:extLst>
              </p:cNvPr>
              <p:cNvSpPr>
                <a:spLocks noChangeArrowheads="1"/>
              </p:cNvSpPr>
              <p:nvPr/>
            </p:nvSpPr>
            <p:spPr bwMode="auto">
              <a:xfrm>
                <a:off x="627" y="240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06" name="Group 28">
              <a:extLst>
                <a:ext uri="{FF2B5EF4-FFF2-40B4-BE49-F238E27FC236}">
                  <a16:creationId xmlns:a16="http://schemas.microsoft.com/office/drawing/2014/main" xmlns="" id="{1C1B73EE-8CC3-4006-897F-3D77D75FEB26}"/>
                </a:ext>
              </a:extLst>
            </p:cNvPr>
            <p:cNvGrpSpPr>
              <a:grpSpLocks/>
            </p:cNvGrpSpPr>
            <p:nvPr/>
          </p:nvGrpSpPr>
          <p:grpSpPr bwMode="auto">
            <a:xfrm>
              <a:off x="2707820" y="2326479"/>
              <a:ext cx="1143000" cy="304800"/>
              <a:chOff x="4381" y="2400"/>
              <a:chExt cx="382" cy="480"/>
            </a:xfrm>
          </p:grpSpPr>
          <p:sp>
            <p:nvSpPr>
              <p:cNvPr id="107" name="Rectangle 29">
                <a:extLst>
                  <a:ext uri="{FF2B5EF4-FFF2-40B4-BE49-F238E27FC236}">
                    <a16:creationId xmlns:a16="http://schemas.microsoft.com/office/drawing/2014/main" xmlns="" id="{DB7B2A1F-94DB-436F-B2C7-60FB5B01B37D}"/>
                  </a:ext>
                </a:extLst>
              </p:cNvPr>
              <p:cNvSpPr>
                <a:spLocks noChangeArrowheads="1"/>
              </p:cNvSpPr>
              <p:nvPr/>
            </p:nvSpPr>
            <p:spPr bwMode="auto">
              <a:xfrm>
                <a:off x="4410" y="240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0" dirty="0">
                    <a:solidFill>
                      <a:schemeClr val="tx1"/>
                    </a:solidFill>
                    <a:latin typeface="Times New Roman" panose="02020603050405020304" pitchFamily="18" charset="0"/>
                    <a:cs typeface="Times New Roman" panose="02020603050405020304" pitchFamily="18" charset="0"/>
                  </a:rPr>
                  <a:t>111-111-1111</a:t>
                </a:r>
              </a:p>
              <a:p>
                <a:pPr eaLnBrk="0" hangingPunct="0">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08" name="Rectangle 30">
                <a:extLst>
                  <a:ext uri="{FF2B5EF4-FFF2-40B4-BE49-F238E27FC236}">
                    <a16:creationId xmlns:a16="http://schemas.microsoft.com/office/drawing/2014/main" xmlns="" id="{58CC0642-05E6-4906-83A0-C22664003A61}"/>
                  </a:ext>
                </a:extLst>
              </p:cNvPr>
              <p:cNvSpPr>
                <a:spLocks noChangeArrowheads="1"/>
              </p:cNvSpPr>
              <p:nvPr/>
            </p:nvSpPr>
            <p:spPr bwMode="auto">
              <a:xfrm>
                <a:off x="4381" y="240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09" name="Group 40">
              <a:extLst>
                <a:ext uri="{FF2B5EF4-FFF2-40B4-BE49-F238E27FC236}">
                  <a16:creationId xmlns:a16="http://schemas.microsoft.com/office/drawing/2014/main" xmlns="" id="{7ED889FD-1155-45C4-A909-898ADA562D96}"/>
                </a:ext>
              </a:extLst>
            </p:cNvPr>
            <p:cNvGrpSpPr>
              <a:grpSpLocks/>
            </p:cNvGrpSpPr>
            <p:nvPr/>
          </p:nvGrpSpPr>
          <p:grpSpPr bwMode="auto">
            <a:xfrm>
              <a:off x="1034595" y="1412079"/>
              <a:ext cx="679450" cy="304800"/>
              <a:chOff x="0" y="2880"/>
              <a:chExt cx="627" cy="480"/>
            </a:xfrm>
          </p:grpSpPr>
          <p:sp>
            <p:nvSpPr>
              <p:cNvPr id="110" name="Rectangle 41">
                <a:extLst>
                  <a:ext uri="{FF2B5EF4-FFF2-40B4-BE49-F238E27FC236}">
                    <a16:creationId xmlns:a16="http://schemas.microsoft.com/office/drawing/2014/main" xmlns="" id="{B12C4FE9-EA4F-4144-8ACA-569E8AFB3BB7}"/>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1" dirty="0" err="1">
                    <a:solidFill>
                      <a:schemeClr val="tx1"/>
                    </a:solidFill>
                    <a:latin typeface="Times New Roman" panose="02020603050405020304" pitchFamily="18" charset="0"/>
                    <a:cs typeface="Times New Roman" panose="02020603050405020304" pitchFamily="18" charset="0"/>
                  </a:rPr>
                  <a:t>PubID</a:t>
                </a:r>
                <a:endParaRPr lang="en-US" altLang="en-US" sz="20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111" name="Rectangle 42">
                <a:extLst>
                  <a:ext uri="{FF2B5EF4-FFF2-40B4-BE49-F238E27FC236}">
                    <a16:creationId xmlns:a16="http://schemas.microsoft.com/office/drawing/2014/main" xmlns="" id="{04016062-8000-4661-9739-3DB3292AE427}"/>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12" name="Group 43">
              <a:extLst>
                <a:ext uri="{FF2B5EF4-FFF2-40B4-BE49-F238E27FC236}">
                  <a16:creationId xmlns:a16="http://schemas.microsoft.com/office/drawing/2014/main" xmlns="" id="{6ABCF49E-6FA9-42E1-ACAB-2498B98E8842}"/>
                </a:ext>
              </a:extLst>
            </p:cNvPr>
            <p:cNvGrpSpPr>
              <a:grpSpLocks/>
            </p:cNvGrpSpPr>
            <p:nvPr/>
          </p:nvGrpSpPr>
          <p:grpSpPr bwMode="auto">
            <a:xfrm>
              <a:off x="1717220" y="1412079"/>
              <a:ext cx="987425" cy="304800"/>
              <a:chOff x="627" y="2880"/>
              <a:chExt cx="598" cy="480"/>
            </a:xfrm>
          </p:grpSpPr>
          <p:sp>
            <p:nvSpPr>
              <p:cNvPr id="113" name="Rectangle 44">
                <a:extLst>
                  <a:ext uri="{FF2B5EF4-FFF2-40B4-BE49-F238E27FC236}">
                    <a16:creationId xmlns:a16="http://schemas.microsoft.com/office/drawing/2014/main" xmlns="" id="{79D5DF70-C762-4D65-8DB9-6D7D47583DDB}"/>
                  </a:ext>
                </a:extLst>
              </p:cNvPr>
              <p:cNvSpPr>
                <a:spLocks noChangeArrowheads="1"/>
              </p:cNvSpPr>
              <p:nvPr/>
            </p:nvSpPr>
            <p:spPr bwMode="auto">
              <a:xfrm>
                <a:off x="65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1" dirty="0" err="1">
                    <a:solidFill>
                      <a:schemeClr val="tx1"/>
                    </a:solidFill>
                    <a:latin typeface="Times New Roman" panose="02020603050405020304" pitchFamily="18" charset="0"/>
                    <a:cs typeface="Times New Roman" panose="02020603050405020304" pitchFamily="18" charset="0"/>
                  </a:rPr>
                  <a:t>PubName</a:t>
                </a:r>
                <a:endParaRPr lang="en-US" altLang="en-US" sz="20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2000" b="1" dirty="0">
                  <a:solidFill>
                    <a:schemeClr val="tx1"/>
                  </a:solidFill>
                  <a:latin typeface="Times New Roman" panose="02020603050405020304" pitchFamily="18" charset="0"/>
                  <a:cs typeface="Times New Roman" panose="02020603050405020304" pitchFamily="18" charset="0"/>
                </a:endParaRPr>
              </a:p>
            </p:txBody>
          </p:sp>
          <p:sp>
            <p:nvSpPr>
              <p:cNvPr id="114" name="Rectangle 45">
                <a:extLst>
                  <a:ext uri="{FF2B5EF4-FFF2-40B4-BE49-F238E27FC236}">
                    <a16:creationId xmlns:a16="http://schemas.microsoft.com/office/drawing/2014/main" xmlns="" id="{3B27C6A1-DADA-476C-9112-01F2B7A182AE}"/>
                  </a:ext>
                </a:extLst>
              </p:cNvPr>
              <p:cNvSpPr>
                <a:spLocks noChangeArrowheads="1"/>
              </p:cNvSpPr>
              <p:nvPr/>
            </p:nvSpPr>
            <p:spPr bwMode="auto">
              <a:xfrm>
                <a:off x="62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nvGrpSpPr>
            <p:cNvPr id="115" name="Group 46">
              <a:extLst>
                <a:ext uri="{FF2B5EF4-FFF2-40B4-BE49-F238E27FC236}">
                  <a16:creationId xmlns:a16="http://schemas.microsoft.com/office/drawing/2014/main" xmlns="" id="{EF8B8A48-5F4D-4FA2-9425-309019FC03D9}"/>
                </a:ext>
              </a:extLst>
            </p:cNvPr>
            <p:cNvGrpSpPr>
              <a:grpSpLocks/>
            </p:cNvGrpSpPr>
            <p:nvPr/>
          </p:nvGrpSpPr>
          <p:grpSpPr bwMode="auto">
            <a:xfrm>
              <a:off x="2706233" y="1412079"/>
              <a:ext cx="1143000" cy="304800"/>
              <a:chOff x="4381" y="2880"/>
              <a:chExt cx="382" cy="480"/>
            </a:xfrm>
          </p:grpSpPr>
          <p:sp>
            <p:nvSpPr>
              <p:cNvPr id="116" name="Rectangle 47">
                <a:extLst>
                  <a:ext uri="{FF2B5EF4-FFF2-40B4-BE49-F238E27FC236}">
                    <a16:creationId xmlns:a16="http://schemas.microsoft.com/office/drawing/2014/main" xmlns="" id="{E16155F4-5419-44A6-AA65-3A98A82132BC}"/>
                  </a:ext>
                </a:extLst>
              </p:cNvPr>
              <p:cNvSpPr>
                <a:spLocks noChangeArrowheads="1"/>
              </p:cNvSpPr>
              <p:nvPr/>
            </p:nvSpPr>
            <p:spPr bwMode="auto">
              <a:xfrm>
                <a:off x="4410" y="288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2000" b="1" dirty="0" err="1">
                    <a:solidFill>
                      <a:schemeClr val="tx1"/>
                    </a:solidFill>
                    <a:latin typeface="Times New Roman" panose="02020603050405020304" pitchFamily="18" charset="0"/>
                    <a:cs typeface="Times New Roman" panose="02020603050405020304" pitchFamily="18" charset="0"/>
                  </a:rPr>
                  <a:t>PubPhone</a:t>
                </a:r>
                <a:endParaRPr lang="en-US" altLang="en-US" sz="20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2000" b="1" dirty="0">
                  <a:solidFill>
                    <a:schemeClr val="tx1"/>
                  </a:solidFill>
                  <a:latin typeface="Times New Roman" panose="02020603050405020304" pitchFamily="18" charset="0"/>
                  <a:cs typeface="Times New Roman" panose="02020603050405020304" pitchFamily="18" charset="0"/>
                </a:endParaRPr>
              </a:p>
            </p:txBody>
          </p:sp>
          <p:sp>
            <p:nvSpPr>
              <p:cNvPr id="117" name="Rectangle 48">
                <a:extLst>
                  <a:ext uri="{FF2B5EF4-FFF2-40B4-BE49-F238E27FC236}">
                    <a16:creationId xmlns:a16="http://schemas.microsoft.com/office/drawing/2014/main" xmlns="" id="{DFB99A3E-ECEC-48D2-B8B9-46F50CC7A84F}"/>
                  </a:ext>
                </a:extLst>
              </p:cNvPr>
              <p:cNvSpPr>
                <a:spLocks noChangeArrowheads="1"/>
              </p:cNvSpPr>
              <p:nvPr/>
            </p:nvSpPr>
            <p:spPr bwMode="auto">
              <a:xfrm>
                <a:off x="4381" y="288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319124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339927" y="272256"/>
            <a:ext cx="68294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eaLnBrk="1" hangingPunct="1"/>
            <a:endParaRPr lang="en-US" altLang="en-US" sz="1800"/>
          </a:p>
        </p:txBody>
      </p:sp>
      <p:sp>
        <p:nvSpPr>
          <p:cNvPr id="2" name="Rectangle 1">
            <a:extLst>
              <a:ext uri="{FF2B5EF4-FFF2-40B4-BE49-F238E27FC236}">
                <a16:creationId xmlns:a16="http://schemas.microsoft.com/office/drawing/2014/main" xmlns="" id="{618D0E23-B10A-4A31-8443-B2EB880A331E}"/>
              </a:ext>
            </a:extLst>
          </p:cNvPr>
          <p:cNvSpPr/>
          <p:nvPr/>
        </p:nvSpPr>
        <p:spPr>
          <a:xfrm>
            <a:off x="2180492" y="1616453"/>
            <a:ext cx="7831015" cy="121572"/>
          </a:xfrm>
          <a:prstGeom prst="rect">
            <a:avLst/>
          </a:prstGeom>
        </p:spPr>
        <p:txBody>
          <a:bodyPr wrap="square">
            <a:spAutoFit/>
          </a:bodyPr>
          <a:lstStyle/>
          <a:p>
            <a:pPr>
              <a:lnSpc>
                <a:spcPct val="90000"/>
              </a:lnSpc>
              <a:spcBef>
                <a:spcPts val="750"/>
              </a:spcBef>
              <a:buSzPct val="100000"/>
              <a:defRPr/>
            </a:pPr>
            <a:endParaRPr lang="en-IN" altLang="en-US" sz="100" b="1" dirty="0">
              <a:solidFill>
                <a:srgbClr val="C00000"/>
              </a:solidFill>
              <a:latin typeface="Museo 300" panose="02000000000000000000"/>
              <a:cs typeface="Times New Roman" panose="02020603050405020304" pitchFamily="18" charset="0"/>
            </a:endParaRPr>
          </a:p>
          <a:p>
            <a:pPr>
              <a:buClr>
                <a:srgbClr val="000000"/>
              </a:buClr>
              <a:buSzPct val="100000"/>
              <a:defRPr/>
            </a:pPr>
            <a:endParaRPr lang="en-IN" sz="100" dirty="0">
              <a:latin typeface="Museo 300" panose="02000000000000000000"/>
            </a:endParaRPr>
          </a:p>
        </p:txBody>
      </p:sp>
      <p:sp>
        <p:nvSpPr>
          <p:cNvPr id="9" name="Content Placeholder 2">
            <a:extLst>
              <a:ext uri="{FF2B5EF4-FFF2-40B4-BE49-F238E27FC236}">
                <a16:creationId xmlns:a16="http://schemas.microsoft.com/office/drawing/2014/main" xmlns="" id="{76775340-5D50-4124-8F3D-655BA333BDD5}"/>
              </a:ext>
            </a:extLst>
          </p:cNvPr>
          <p:cNvSpPr txBox="1">
            <a:spLocks/>
          </p:cNvSpPr>
          <p:nvPr/>
        </p:nvSpPr>
        <p:spPr>
          <a:xfrm>
            <a:off x="1225859" y="272257"/>
            <a:ext cx="9280271" cy="369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2000" b="1" dirty="0">
                <a:highlight>
                  <a:srgbClr val="FFFF00"/>
                </a:highlight>
                <a:latin typeface="Times New Roman" panose="02020603050405020304" pitchFamily="18" charset="0"/>
                <a:cs typeface="Times New Roman" panose="02020603050405020304" pitchFamily="18" charset="0"/>
              </a:rPr>
              <a:t>Course Objective:</a:t>
            </a:r>
            <a:r>
              <a:rPr lang="en-US" altLang="en-US" sz="2000" b="1" dirty="0">
                <a:latin typeface="Times New Roman" panose="02020603050405020304" pitchFamily="18" charset="0"/>
                <a:cs typeface="Times New Roman" panose="02020603050405020304" pitchFamily="18"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ltLang="en-US"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33BED31A-30A5-4373-A950-D9492C378CCE}"/>
              </a:ext>
            </a:extLst>
          </p:cNvPr>
          <p:cNvGraphicFramePr>
            <a:graphicFrameLocks noGrp="1"/>
          </p:cNvGraphicFramePr>
          <p:nvPr>
            <p:extLst>
              <p:ext uri="{D42A27DB-BD31-4B8C-83A1-F6EECF244321}">
                <p14:modId xmlns:p14="http://schemas.microsoft.com/office/powerpoint/2010/main" xmlns="" val="3084088543"/>
              </p:ext>
            </p:extLst>
          </p:nvPr>
        </p:nvGraphicFramePr>
        <p:xfrm>
          <a:off x="2485011" y="3496128"/>
          <a:ext cx="9409224" cy="2340229"/>
        </p:xfrm>
        <a:graphic>
          <a:graphicData uri="http://schemas.openxmlformats.org/drawingml/2006/table">
            <a:tbl>
              <a:tblPr firstRow="1" firstCol="1" bandRow="1"/>
              <a:tblGrid>
                <a:gridCol w="1580552">
                  <a:extLst>
                    <a:ext uri="{9D8B030D-6E8A-4147-A177-3AD203B41FA5}">
                      <a16:colId xmlns:a16="http://schemas.microsoft.com/office/drawing/2014/main" xmlns="" val="509508107"/>
                    </a:ext>
                  </a:extLst>
                </a:gridCol>
                <a:gridCol w="7828672">
                  <a:extLst>
                    <a:ext uri="{9D8B030D-6E8A-4147-A177-3AD203B41FA5}">
                      <a16:colId xmlns:a16="http://schemas.microsoft.com/office/drawing/2014/main" xmlns="" val="1777676718"/>
                    </a:ext>
                  </a:extLst>
                </a:gridCol>
              </a:tblGrid>
              <a:tr h="0">
                <a:tc>
                  <a:txBody>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Course Code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 Course Outcome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9516793"/>
                  </a:ext>
                </a:extLst>
              </a:tr>
              <a:tr h="424216">
                <a:tc>
                  <a:txBody>
                    <a:bodyPr/>
                    <a:lstStyle/>
                    <a:p>
                      <a:pPr algn="just"/>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18CS303.1</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Identify, analyze and define database objects, enforce integrity constraints on a database using RDBMS.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6354101"/>
                  </a:ext>
                </a:extLst>
              </a:tr>
              <a:tr h="222250">
                <a:tc>
                  <a:txBody>
                    <a:bodyPr/>
                    <a:lstStyle/>
                    <a:p>
                      <a:pPr algn="just"/>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18CS303.2</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533400" algn="l"/>
                        </a:tabLst>
                        <a:defRPr/>
                      </a:pPr>
                      <a:r>
                        <a:rPr lang="en-US" altLang="en-US" sz="2000" b="1" dirty="0">
                          <a:latin typeface="Times New Roman" panose="02020603050405020304" pitchFamily="18" charset="0"/>
                          <a:cs typeface="Times New Roman" panose="02020603050405020304" pitchFamily="18" charset="0"/>
                        </a:rPr>
                        <a:t>Use Structured Query Language (SQL) for database manipulation.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4542964"/>
                  </a:ext>
                </a:extLst>
              </a:tr>
              <a:tr h="222250">
                <a:tc>
                  <a:txBody>
                    <a:bodyPr/>
                    <a:lstStyle/>
                    <a:p>
                      <a:pPr algn="just"/>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18CS303.3</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33400" algn="l"/>
                        </a:tabLst>
                      </a:pPr>
                      <a:r>
                        <a:rPr lang="en-US" sz="2000" b="1" kern="1200" dirty="0">
                          <a:solidFill>
                            <a:schemeClr val="tx1"/>
                          </a:solidFill>
                          <a:latin typeface="Times New Roman" panose="02020603050405020304" pitchFamily="18" charset="0"/>
                          <a:ea typeface="+mn-ea"/>
                          <a:cs typeface="Times New Roman" panose="02020603050405020304" pitchFamily="18" charset="0"/>
                        </a:rPr>
                        <a:t>Design and build simple database systems</a:t>
                      </a:r>
                      <a:endParaRPr lang="en-IN" sz="20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1434097"/>
                  </a:ext>
                </a:extLst>
              </a:tr>
              <a:tr h="218591">
                <a:tc>
                  <a:txBody>
                    <a:bodyPr/>
                    <a:lstStyle/>
                    <a:p>
                      <a:pPr algn="just"/>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18CS303.4</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tx1"/>
                          </a:solidFill>
                          <a:latin typeface="Times New Roman" panose="02020603050405020304" pitchFamily="18" charset="0"/>
                          <a:ea typeface="+mn-ea"/>
                          <a:cs typeface="Times New Roman" panose="02020603050405020304" pitchFamily="18" charset="0"/>
                        </a:rPr>
                        <a:t>Develop application to interact with databases.</a:t>
                      </a:r>
                      <a:endParaRPr lang="en-IN" sz="20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729019"/>
                  </a:ext>
                </a:extLst>
              </a:tr>
              <a:tr h="222250">
                <a:tc>
                  <a:txBody>
                    <a:bodyPr/>
                    <a:lstStyle/>
                    <a:p>
                      <a:pPr algn="just"/>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18CS303.5</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kern="1200" dirty="0">
                          <a:solidFill>
                            <a:schemeClr val="tx1"/>
                          </a:solidFill>
                          <a:latin typeface="Times New Roman" panose="02020603050405020304" pitchFamily="18" charset="0"/>
                          <a:ea typeface="+mn-ea"/>
                          <a:cs typeface="Times New Roman" panose="02020603050405020304" pitchFamily="18" charset="0"/>
                        </a:rPr>
                        <a:t>Enables students to develop database – desktop application</a:t>
                      </a:r>
                      <a:endParaRPr lang="en-IN" sz="20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7682976"/>
                  </a:ext>
                </a:extLst>
              </a:tr>
            </a:tbl>
          </a:graphicData>
        </a:graphic>
      </p:graphicFrame>
      <p:sp>
        <p:nvSpPr>
          <p:cNvPr id="11" name="TextBox 10">
            <a:extLst>
              <a:ext uri="{FF2B5EF4-FFF2-40B4-BE49-F238E27FC236}">
                <a16:creationId xmlns:a16="http://schemas.microsoft.com/office/drawing/2014/main" xmlns="" id="{14BA0A82-2480-491E-B03E-B2524C0EA538}"/>
              </a:ext>
            </a:extLst>
          </p:cNvPr>
          <p:cNvSpPr txBox="1"/>
          <p:nvPr/>
        </p:nvSpPr>
        <p:spPr>
          <a:xfrm>
            <a:off x="1378634" y="755031"/>
            <a:ext cx="10241280" cy="1446550"/>
          </a:xfrm>
          <a:prstGeom prst="rect">
            <a:avLst/>
          </a:prstGeom>
          <a:noFill/>
        </p:spPr>
        <p:txBody>
          <a:bodyPr wrap="square">
            <a:spAutoFit/>
          </a:bodyPr>
          <a:lstStyle/>
          <a:p>
            <a:pPr algn="l"/>
            <a:r>
              <a:rPr lang="en-US" sz="2200" b="1" i="0" u="none" strike="noStrike" baseline="0" dirty="0">
                <a:latin typeface="Times New Roman" panose="02020603050405020304" pitchFamily="18" charset="0"/>
                <a:cs typeface="Times New Roman" panose="02020603050405020304" pitchFamily="18" charset="0"/>
              </a:rPr>
              <a:t>• Provide a strong foundation in database concepts, technology, and practice.</a:t>
            </a:r>
          </a:p>
          <a:p>
            <a:pPr algn="l"/>
            <a:r>
              <a:rPr lang="en-US" sz="2200" b="1" i="0" u="none" strike="noStrike" baseline="0" dirty="0">
                <a:latin typeface="Times New Roman" panose="02020603050405020304" pitchFamily="18" charset="0"/>
                <a:cs typeface="Times New Roman" panose="02020603050405020304" pitchFamily="18" charset="0"/>
              </a:rPr>
              <a:t>• Practice SQL programming through a variety of database problems.</a:t>
            </a:r>
          </a:p>
          <a:p>
            <a:pPr algn="l"/>
            <a:r>
              <a:rPr lang="en-US" sz="2200" b="1" i="0" u="none" strike="noStrike" baseline="0" dirty="0">
                <a:latin typeface="Times New Roman" panose="02020603050405020304" pitchFamily="18" charset="0"/>
                <a:cs typeface="Times New Roman" panose="02020603050405020304" pitchFamily="18" charset="0"/>
              </a:rPr>
              <a:t>• Demonstrate the use of concurrency and transactions in database</a:t>
            </a:r>
          </a:p>
          <a:p>
            <a:pPr algn="l"/>
            <a:r>
              <a:rPr lang="en-US" sz="2200" b="1" i="0" u="none" strike="noStrike" baseline="0" dirty="0">
                <a:latin typeface="Times New Roman" panose="02020603050405020304" pitchFamily="18" charset="0"/>
                <a:cs typeface="Times New Roman" panose="02020603050405020304" pitchFamily="18" charset="0"/>
              </a:rPr>
              <a:t>• Design and build database applications for real world problems.</a:t>
            </a:r>
            <a:endParaRPr lang="en-IN"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73997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3004A5-AE1F-4B8B-B6B1-76791AF9210E}"/>
              </a:ext>
            </a:extLst>
          </p:cNvPr>
          <p:cNvSpPr txBox="1"/>
          <p:nvPr/>
        </p:nvSpPr>
        <p:spPr>
          <a:xfrm>
            <a:off x="1072662" y="30254"/>
            <a:ext cx="2219178" cy="461665"/>
          </a:xfrm>
          <a:prstGeom prst="rect">
            <a:avLst/>
          </a:prstGeom>
          <a:noFill/>
        </p:spPr>
        <p:txBody>
          <a:bodyPr wrap="square">
            <a:spAutoFit/>
          </a:bodyPr>
          <a:lstStyle/>
          <a:p>
            <a:r>
              <a:rPr lang="en-US" altLang="en-US" sz="2400" b="1" dirty="0">
                <a:latin typeface="Times New Roman" panose="02020603050405020304" pitchFamily="18" charset="0"/>
                <a:cs typeface="Times New Roman" panose="02020603050405020304" pitchFamily="18" charset="0"/>
              </a:rPr>
              <a:t>FD – Example</a:t>
            </a:r>
          </a:p>
        </p:txBody>
      </p:sp>
      <p:sp>
        <p:nvSpPr>
          <p:cNvPr id="5" name="TextBox 4">
            <a:extLst>
              <a:ext uri="{FF2B5EF4-FFF2-40B4-BE49-F238E27FC236}">
                <a16:creationId xmlns:a16="http://schemas.microsoft.com/office/drawing/2014/main" xmlns="" id="{1CB40366-517B-4C14-ACD1-F0ECA265541D}"/>
              </a:ext>
            </a:extLst>
          </p:cNvPr>
          <p:cNvSpPr txBox="1"/>
          <p:nvPr/>
        </p:nvSpPr>
        <p:spPr>
          <a:xfrm>
            <a:off x="236806" y="749566"/>
            <a:ext cx="11718388" cy="3477875"/>
          </a:xfrm>
          <a:prstGeom prst="rect">
            <a:avLst/>
          </a:prstGeom>
          <a:noFill/>
        </p:spPr>
        <p:txBody>
          <a:bodyPr wrap="square">
            <a:spAutoFit/>
          </a:bodyPr>
          <a:lstStyle/>
          <a:p>
            <a:pPr marL="609600" indent="-609600">
              <a:buFont typeface="Arial" panose="020B0604020202020204" pitchFamily="34" charset="0"/>
              <a:buChar char="•"/>
            </a:pPr>
            <a:r>
              <a:rPr lang="en-US" altLang="en-US" sz="2000" dirty="0">
                <a:latin typeface="Times New Roman" panose="02020603050405020304" pitchFamily="18" charset="0"/>
                <a:ea typeface="Arial Unicode MS" pitchFamily="34" charset="-128"/>
                <a:cs typeface="Times New Roman" panose="02020603050405020304" pitchFamily="18" charset="0"/>
              </a:rPr>
              <a:t>Database to track reviews of papers submitted to an academic conference. Prospective authors submit papers for review and possible acceptance in the published conference proceedings. Details of the entities</a:t>
            </a:r>
          </a:p>
          <a:p>
            <a:pPr marL="1100138" lvl="1" indent="-533400" algn="just">
              <a:buFont typeface="Arial" panose="020B0604020202020204" pitchFamily="34" charset="0"/>
              <a:buChar char="•"/>
            </a:pPr>
            <a:r>
              <a:rPr lang="en-US" altLang="en-US" sz="2000" dirty="0">
                <a:latin typeface="Times New Roman" panose="02020603050405020304" pitchFamily="18" charset="0"/>
                <a:ea typeface="Arial Unicode MS" pitchFamily="34" charset="-128"/>
                <a:cs typeface="Times New Roman" panose="02020603050405020304" pitchFamily="18" charset="0"/>
              </a:rPr>
              <a:t>Author information includes a unique author number, a name, a mailing address, and a unique (optional) email address.</a:t>
            </a:r>
          </a:p>
          <a:p>
            <a:pPr marL="1100138" lvl="1" indent="-533400" algn="just">
              <a:buFont typeface="Arial" panose="020B0604020202020204" pitchFamily="34" charset="0"/>
              <a:buChar char="•"/>
            </a:pPr>
            <a:r>
              <a:rPr lang="en-US" altLang="en-US" sz="2000" dirty="0">
                <a:latin typeface="Times New Roman" panose="02020603050405020304" pitchFamily="18" charset="0"/>
                <a:ea typeface="Arial Unicode MS" pitchFamily="34" charset="-128"/>
                <a:cs typeface="Times New Roman" panose="02020603050405020304" pitchFamily="18" charset="0"/>
              </a:rPr>
              <a:t>Paper information includes the primary author, the paper number, the title, the abstract, and review status (pending, accepted, rejected)</a:t>
            </a:r>
          </a:p>
          <a:p>
            <a:pPr marL="1100138" lvl="1" indent="-533400" algn="just">
              <a:buFont typeface="Arial" panose="020B0604020202020204" pitchFamily="34" charset="0"/>
              <a:buChar char="•"/>
            </a:pPr>
            <a:r>
              <a:rPr lang="en-US" altLang="en-US" sz="2000" dirty="0">
                <a:latin typeface="Times New Roman" panose="02020603050405020304" pitchFamily="18" charset="0"/>
                <a:ea typeface="Arial Unicode MS" pitchFamily="34" charset="-128"/>
                <a:cs typeface="Times New Roman" panose="02020603050405020304" pitchFamily="18" charset="0"/>
              </a:rPr>
              <a:t>Reviewer information includes the reviewer number, the name, the mailing address, and a unique (optional) email address</a:t>
            </a:r>
          </a:p>
          <a:p>
            <a:pPr marL="1100138" lvl="1" indent="-533400" algn="just">
              <a:buFont typeface="Arial" panose="020B0604020202020204" pitchFamily="34" charset="0"/>
              <a:buChar char="•"/>
            </a:pPr>
            <a:r>
              <a:rPr lang="en-US" altLang="en-US" sz="2000" dirty="0">
                <a:latin typeface="Times New Roman" panose="02020603050405020304" pitchFamily="18" charset="0"/>
                <a:ea typeface="Arial Unicode MS" pitchFamily="34" charset="-128"/>
                <a:cs typeface="Times New Roman" panose="02020603050405020304" pitchFamily="18" charset="0"/>
              </a:rPr>
              <a:t>A completed review includes the reviewer number, the date, the paper number, comments to the authors, comments to the program chairperson, and ratings (overall, originality, correctness, style, clarity)</a:t>
            </a:r>
          </a:p>
        </p:txBody>
      </p:sp>
      <p:sp>
        <p:nvSpPr>
          <p:cNvPr id="7" name="TextBox 6">
            <a:extLst>
              <a:ext uri="{FF2B5EF4-FFF2-40B4-BE49-F238E27FC236}">
                <a16:creationId xmlns:a16="http://schemas.microsoft.com/office/drawing/2014/main" xmlns="" id="{6CF169DF-D754-4FF1-B93C-2E11E9ED924B}"/>
              </a:ext>
            </a:extLst>
          </p:cNvPr>
          <p:cNvSpPr txBox="1"/>
          <p:nvPr/>
        </p:nvSpPr>
        <p:spPr>
          <a:xfrm>
            <a:off x="2625969" y="3988741"/>
            <a:ext cx="9566031" cy="2554545"/>
          </a:xfrm>
          <a:prstGeom prst="rect">
            <a:avLst/>
          </a:prstGeom>
          <a:noFill/>
        </p:spPr>
        <p:txBody>
          <a:bodyPr wrap="square">
            <a:spAutoFit/>
          </a:bodyPr>
          <a:lstStyle/>
          <a:p>
            <a:pPr marL="609600" indent="-609600" algn="just">
              <a:buFontTx/>
              <a:buNone/>
            </a:pP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rPr>
              <a:t>Functional Dependencies</a:t>
            </a:r>
          </a:p>
          <a:p>
            <a:pPr marL="1100138" lvl="1" indent="-533400" algn="just"/>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rPr>
              <a:t>AuthNo</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AuthName</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AuthEmail</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AuthAddress</a:t>
            </a:r>
            <a:endPar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pPr marL="1100138" lvl="1" indent="-533400" algn="just"/>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AuthEmail</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AuthNo</a:t>
            </a:r>
            <a:endPar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pPr marL="1100138" lvl="1" indent="-533400" algn="just"/>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PaperNo</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 Primary-</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AuthNo</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Title, Abstract, Status</a:t>
            </a:r>
          </a:p>
          <a:p>
            <a:pPr marL="1100138" lvl="1" indent="-533400" algn="just"/>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RevNo</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RevName</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RevEmail</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RevAddress</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p>
          <a:p>
            <a:pPr marL="1100138" lvl="1" indent="-533400" algn="just"/>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RevEmail</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RevNo</a:t>
            </a:r>
            <a:endPar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pPr marL="1100138" lvl="1" indent="-533400" algn="just"/>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RevNo</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PaperNo</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 </a:t>
            </a:r>
            <a:r>
              <a:rPr lang="en-US" altLang="en-US" sz="2000" dirty="0" err="1">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AuthComm</a:t>
            </a:r>
            <a:r>
              <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Prog-Comm, Date, Rating1, Rating2, Rating3, Rating4, Rating5</a:t>
            </a:r>
            <a:endParaRPr lang="en-US" altLang="en-US" sz="2000" dirty="0">
              <a:solidFill>
                <a:srgbClr val="FF0000"/>
              </a:solidFill>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xmlns="" val="132970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6343E19-3890-41F5-8594-D9C9D99D17BF}"/>
              </a:ext>
            </a:extLst>
          </p:cNvPr>
          <p:cNvSpPr txBox="1"/>
          <p:nvPr/>
        </p:nvSpPr>
        <p:spPr>
          <a:xfrm>
            <a:off x="1069145" y="181093"/>
            <a:ext cx="5190978" cy="430887"/>
          </a:xfrm>
          <a:prstGeom prst="rect">
            <a:avLst/>
          </a:prstGeom>
          <a:noFill/>
        </p:spPr>
        <p:txBody>
          <a:bodyPr wrap="square">
            <a:spAutoFit/>
          </a:bodyPr>
          <a:lstStyle/>
          <a:p>
            <a:r>
              <a:rPr lang="en-US" altLang="en-US" sz="2200" b="1" dirty="0">
                <a:latin typeface="Times New Roman" panose="02020603050405020304" pitchFamily="18" charset="0"/>
                <a:cs typeface="Times New Roman" panose="02020603050405020304" pitchFamily="18" charset="0"/>
              </a:rPr>
              <a:t>Functional Dependencies and Keys</a:t>
            </a:r>
            <a:endParaRPr lang="en-IN"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A4EF72D-FB72-4202-ADCA-E301CB45B6EB}"/>
              </a:ext>
            </a:extLst>
          </p:cNvPr>
          <p:cNvSpPr txBox="1"/>
          <p:nvPr/>
        </p:nvSpPr>
        <p:spPr>
          <a:xfrm>
            <a:off x="267285" y="926681"/>
            <a:ext cx="11324493" cy="1785104"/>
          </a:xfrm>
          <a:prstGeom prst="rect">
            <a:avLst/>
          </a:prstGeom>
          <a:noFill/>
        </p:spPr>
        <p:txBody>
          <a:bodyPr wrap="square">
            <a:spAutoFit/>
          </a:bodyPr>
          <a:lstStyle/>
          <a:p>
            <a:pPr marL="342900" indent="-34290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An FD is a property of the attributes in the schema R </a:t>
            </a:r>
          </a:p>
          <a:p>
            <a:pPr marL="342900" indent="-34290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constraint must hold on every relation instance  r(R)</a:t>
            </a:r>
          </a:p>
          <a:p>
            <a:pPr marL="342900" indent="-34290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If K is a key of R, then K functionally determines all attributes in R (since we never have two distinct tuples with t1[K]=t2[K])</a:t>
            </a:r>
          </a:p>
          <a:p>
            <a:endParaRPr lang="en-US" alt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BA1ECCA-8D6B-4031-8493-19973EA23DAF}"/>
              </a:ext>
            </a:extLst>
          </p:cNvPr>
          <p:cNvSpPr txBox="1"/>
          <p:nvPr/>
        </p:nvSpPr>
        <p:spPr>
          <a:xfrm>
            <a:off x="267285" y="2527119"/>
            <a:ext cx="6098344" cy="461665"/>
          </a:xfrm>
          <a:prstGeom prst="rect">
            <a:avLst/>
          </a:prstGeom>
          <a:noFill/>
        </p:spPr>
        <p:txBody>
          <a:bodyPr wrap="square">
            <a:spAutoFit/>
          </a:bodyPr>
          <a:lstStyle/>
          <a:p>
            <a:r>
              <a:rPr lang="en-US" sz="2400" b="1" dirty="0">
                <a:solidFill>
                  <a:schemeClr val="accent1"/>
                </a:solidFill>
                <a:latin typeface="Times New Roman" panose="02020603050405020304" pitchFamily="18" charset="0"/>
                <a:cs typeface="Times New Roman" panose="02020603050405020304" pitchFamily="18" charset="0"/>
              </a:rPr>
              <a:t>Normal Forms Based on Primary Keys</a:t>
            </a:r>
            <a:endParaRPr lang="en-IN" sz="2400" b="1" dirty="0">
              <a:solidFill>
                <a:schemeClr val="accent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A80C5A8-8080-42E0-888C-CD8004D7C7A0}"/>
              </a:ext>
            </a:extLst>
          </p:cNvPr>
          <p:cNvSpPr txBox="1"/>
          <p:nvPr/>
        </p:nvSpPr>
        <p:spPr>
          <a:xfrm>
            <a:off x="617218" y="2938946"/>
            <a:ext cx="10624625" cy="3970318"/>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Having introduced functional dependencies, we are now ready to use them to specify how to use them to develop a formal methodology for testing and improving relation schemas. This can be done in two ways,</a:t>
            </a:r>
          </a:p>
          <a:p>
            <a:pPr algn="just"/>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Perform a conceptual schema design using a conceptual model such as ER or EER and map the conceptual design into a set of relations. </a:t>
            </a:r>
          </a:p>
          <a:p>
            <a:pPr marL="457200" indent="-4572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Design the relations based on external knowledge derived from an existing implementation of files or forms or reports.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2119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996ABF-04FA-43ED-BA5F-28F2C21AF218}"/>
              </a:ext>
            </a:extLst>
          </p:cNvPr>
          <p:cNvSpPr txBox="1"/>
          <p:nvPr/>
        </p:nvSpPr>
        <p:spPr>
          <a:xfrm>
            <a:off x="587326" y="759545"/>
            <a:ext cx="11131062" cy="341632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Normalization of data </a:t>
            </a:r>
            <a:r>
              <a:rPr lang="en-US" sz="2400" dirty="0">
                <a:latin typeface="Times New Roman" panose="02020603050405020304" pitchFamily="18" charset="0"/>
                <a:cs typeface="Times New Roman" panose="02020603050405020304" pitchFamily="18" charset="0"/>
              </a:rPr>
              <a:t>can be considered a process of analyzing the given relation schemas based on their FDs and primary keys to achieve the desirable properties of (1) minimizing redundancy and (2) minimizing the insertion, deletion, and update anomalies.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normalization procedure provides database designers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formal framework for analyzing relation schemas based on their keys and on the functional dependencies among their attributes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series of normal form tests that can be carried out on individual relation schemas so that the relational database can be normalized to any desired degree</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26446DC-296C-4984-B4BC-5318F761D752}"/>
              </a:ext>
            </a:extLst>
          </p:cNvPr>
          <p:cNvSpPr txBox="1"/>
          <p:nvPr/>
        </p:nvSpPr>
        <p:spPr>
          <a:xfrm>
            <a:off x="587326" y="4764483"/>
            <a:ext cx="11131062" cy="830997"/>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Definition. </a:t>
            </a:r>
            <a:r>
              <a:rPr lang="en-US" sz="2400" dirty="0">
                <a:solidFill>
                  <a:schemeClr val="accent1"/>
                </a:solidFill>
                <a:latin typeface="Times New Roman" panose="02020603050405020304" pitchFamily="18" charset="0"/>
                <a:cs typeface="Times New Roman" panose="02020603050405020304" pitchFamily="18" charset="0"/>
              </a:rPr>
              <a:t>The normal form of a relation refers to the highest normal form condition that it meets, and hence indicates the degree to which it has been normalized.</a:t>
            </a:r>
            <a:endParaRPr lang="en-IN" sz="2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373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91030BC-0FDE-4DFB-B5CB-309725B24A72}"/>
              </a:ext>
            </a:extLst>
          </p:cNvPr>
          <p:cNvSpPr txBox="1"/>
          <p:nvPr/>
        </p:nvSpPr>
        <p:spPr>
          <a:xfrm>
            <a:off x="990600" y="167026"/>
            <a:ext cx="6105378" cy="430887"/>
          </a:xfrm>
          <a:prstGeom prst="rect">
            <a:avLst/>
          </a:prstGeom>
          <a:noFill/>
        </p:spPr>
        <p:txBody>
          <a:bodyPr wrap="square">
            <a:spAutoFit/>
          </a:bodyPr>
          <a:lstStyle/>
          <a:p>
            <a:r>
              <a:rPr lang="en-IN" sz="2200" b="1" dirty="0">
                <a:latin typeface="Times New Roman" panose="02020603050405020304" pitchFamily="18" charset="0"/>
                <a:cs typeface="Times New Roman" panose="02020603050405020304" pitchFamily="18" charset="0"/>
              </a:rPr>
              <a:t>Normalization using Functional Dependencies</a:t>
            </a:r>
          </a:p>
        </p:txBody>
      </p:sp>
      <p:sp>
        <p:nvSpPr>
          <p:cNvPr id="8" name="TextBox 7">
            <a:extLst>
              <a:ext uri="{FF2B5EF4-FFF2-40B4-BE49-F238E27FC236}">
                <a16:creationId xmlns:a16="http://schemas.microsoft.com/office/drawing/2014/main" xmlns="" id="{7CD2E27E-4A0A-49B2-AF9C-589AF936438C}"/>
              </a:ext>
            </a:extLst>
          </p:cNvPr>
          <p:cNvSpPr txBox="1"/>
          <p:nvPr/>
        </p:nvSpPr>
        <p:spPr>
          <a:xfrm>
            <a:off x="154745" y="597913"/>
            <a:ext cx="11521440" cy="2446824"/>
          </a:xfrm>
          <a:prstGeom prst="rect">
            <a:avLst/>
          </a:prstGeom>
          <a:noFill/>
        </p:spPr>
        <p:txBody>
          <a:bodyPr wrap="square">
            <a:spAutoFit/>
          </a:bodyPr>
          <a:lstStyle/>
          <a:p>
            <a:pPr indent="266700" algn="just">
              <a:lnSpc>
                <a:spcPct val="107000"/>
              </a:lnSpc>
              <a:spcAft>
                <a:spcPts val="800"/>
              </a:spcAft>
            </a:pPr>
            <a:r>
              <a:rPr lang="en-US" sz="2200" b="1" dirty="0">
                <a:effectLst/>
                <a:latin typeface="Times New Roman" panose="02020603050405020304" pitchFamily="18" charset="0"/>
                <a:ea typeface="SimSun" panose="02010600030101010101" pitchFamily="2" charset="-122"/>
                <a:cs typeface="Times New Roman" panose="02020603050405020304" pitchFamily="18" charset="0"/>
              </a:rPr>
              <a:t>Normal Form</a:t>
            </a:r>
            <a:endParaRPr lang="en-IN" sz="2200" b="1"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Normalization is the process of minimizing data redundancy and inconsistency from a relation (table) or from a set of relations. The data redundancy in relation may cause insertion, deletion, and updating anomalies.</a:t>
            </a:r>
          </a:p>
          <a:p>
            <a:pPr marL="342900" indent="-342900" algn="just">
              <a:lnSpc>
                <a:spcPct val="107000"/>
              </a:lnSpc>
              <a:spcAft>
                <a:spcPts val="800"/>
              </a:spcAft>
              <a:buFont typeface="Arial" panose="020B0604020202020204" pitchFamily="34" charset="0"/>
              <a:buChar char="•"/>
            </a:pP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To address the anomalies and to make the database as consistent, the normal forms are used. Using normal forms we can eliminate or reduce redundancy in database tables.</a:t>
            </a:r>
            <a:endParaRPr lang="en-IN" sz="22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79833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BA4D37-CFBA-45BB-AC11-3C18B6D933AE}"/>
              </a:ext>
            </a:extLst>
          </p:cNvPr>
          <p:cNvSpPr txBox="1"/>
          <p:nvPr/>
        </p:nvSpPr>
        <p:spPr>
          <a:xfrm>
            <a:off x="-211015" y="741683"/>
            <a:ext cx="942536" cy="374077"/>
          </a:xfrm>
          <a:prstGeom prst="rect">
            <a:avLst/>
          </a:prstGeom>
          <a:noFill/>
        </p:spPr>
        <p:txBody>
          <a:bodyPr wrap="square">
            <a:spAutoFit/>
          </a:bodyPr>
          <a:lstStyle/>
          <a:p>
            <a:pPr indent="266700" algn="just">
              <a:lnSpc>
                <a:spcPct val="107000"/>
              </a:lnSpc>
              <a:spcAft>
                <a:spcPts val="800"/>
              </a:spcAft>
            </a:pPr>
            <a:r>
              <a:rPr lang="en-US" sz="1800" b="1" dirty="0">
                <a:solidFill>
                  <a:schemeClr val="accent1"/>
                </a:solidFill>
                <a:effectLst/>
                <a:latin typeface="Times New Roman" panose="02020603050405020304" pitchFamily="18" charset="0"/>
                <a:ea typeface="SimSun" panose="02010600030101010101" pitchFamily="2" charset="-122"/>
                <a:cs typeface="Times New Roman" panose="02020603050405020304" pitchFamily="18" charset="0"/>
              </a:rPr>
              <a:t>Keys</a:t>
            </a:r>
            <a:endParaRPr lang="en-IN" sz="1800" dirty="0">
              <a:solidFill>
                <a:schemeClr val="accent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xmlns="" id="{73A95A57-3CBB-469A-8E02-316E934BB05D}"/>
              </a:ext>
            </a:extLst>
          </p:cNvPr>
          <p:cNvSpPr txBox="1"/>
          <p:nvPr/>
        </p:nvSpPr>
        <p:spPr>
          <a:xfrm>
            <a:off x="293076" y="1055858"/>
            <a:ext cx="11605847" cy="235974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a:effectLst/>
                <a:latin typeface="Times New Roman" panose="02020603050405020304" pitchFamily="18" charset="0"/>
                <a:ea typeface="SimSun" panose="02010600030101010101" pitchFamily="2" charset="-122"/>
                <a:cs typeface="Times New Roman" panose="02020603050405020304" pitchFamily="18" charset="0"/>
              </a:rPr>
              <a:t>Super Key:</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One or more attribute in a relation(table) used to uniquely identify the record (tuple) in a table.</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000" b="1" dirty="0">
                <a:effectLst/>
                <a:latin typeface="Times New Roman" panose="02020603050405020304" pitchFamily="18" charset="0"/>
                <a:ea typeface="SimSun" panose="02010600030101010101" pitchFamily="2" charset="-122"/>
                <a:cs typeface="Times New Roman" panose="02020603050405020304" pitchFamily="18" charset="0"/>
              </a:rPr>
              <a:t>Candidate Key:</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 minimal subset of super key (it is also used identify the record uniquely from the database).</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000" b="1" dirty="0">
                <a:effectLst/>
                <a:latin typeface="Times New Roman" panose="02020603050405020304" pitchFamily="18" charset="0"/>
                <a:ea typeface="SimSun" panose="02010600030101010101" pitchFamily="2" charset="-122"/>
                <a:cs typeface="Times New Roman" panose="02020603050405020304" pitchFamily="18" charset="0"/>
              </a:rPr>
              <a:t>Primary Key:</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Any one of the candidate key will be assigned as primary key by the database administrator.</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000" b="1" dirty="0">
                <a:effectLst/>
                <a:latin typeface="Times New Roman" panose="02020603050405020304" pitchFamily="18" charset="0"/>
                <a:ea typeface="SimSun" panose="02010600030101010101" pitchFamily="2" charset="-122"/>
                <a:cs typeface="Times New Roman" panose="02020603050405020304" pitchFamily="18" charset="0"/>
              </a:rPr>
              <a:t>Foreign Key:</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If the primary key attribute of another table found in a relation (table), then it is referred as foreign key of the table which contains actual primary key.</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3">
            <a:extLst>
              <a:ext uri="{FF2B5EF4-FFF2-40B4-BE49-F238E27FC236}">
                <a16:creationId xmlns:a16="http://schemas.microsoft.com/office/drawing/2014/main" xmlns="" id="{468A1B11-2F6F-470E-A729-EA7BF027D642}"/>
              </a:ext>
            </a:extLst>
          </p:cNvPr>
          <p:cNvSpPr txBox="1">
            <a:spLocks noChangeArrowheads="1"/>
          </p:cNvSpPr>
          <p:nvPr/>
        </p:nvSpPr>
        <p:spPr>
          <a:xfrm>
            <a:off x="731521" y="3809957"/>
            <a:ext cx="10972800" cy="1691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 Key: </a:t>
            </a:r>
            <a:r>
              <a:rPr lang="en-US" altLang="en-US" sz="20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One or more attributes used to identify the record from record set is called super key.</a:t>
            </a:r>
          </a:p>
          <a:p>
            <a:pPr marL="0" indent="0">
              <a:buNone/>
            </a:pPr>
            <a:r>
              <a:rPr lang="en-US" altLang="en-US" sz="20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Candidate Key:</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Minimal sub-set of super key is called candidate key</a:t>
            </a:r>
          </a:p>
          <a:p>
            <a:pPr marL="0" indent="0">
              <a:buNone/>
            </a:pPr>
            <a:r>
              <a:rPr lang="en-US" altLang="en-US" sz="20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Primary Key: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The Database Admin can assign any one of the candidate key as ‘Primary key’.</a:t>
            </a:r>
          </a:p>
          <a:p>
            <a:pPr marL="0" indent="0">
              <a:buNone/>
            </a:pPr>
            <a:r>
              <a:rPr lang="en-US" altLang="en-US" sz="20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Foreign key:</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The value in one relation must appear in another relation.</a:t>
            </a:r>
            <a:endParaRPr lang="en-US" altLang="en-US" sz="20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p:txBody>
      </p:sp>
      <p:sp>
        <p:nvSpPr>
          <p:cNvPr id="8" name="TextBox 7">
            <a:extLst>
              <a:ext uri="{FF2B5EF4-FFF2-40B4-BE49-F238E27FC236}">
                <a16:creationId xmlns:a16="http://schemas.microsoft.com/office/drawing/2014/main" xmlns="" id="{38CCAA20-76B5-4944-9226-76071BE1B197}"/>
              </a:ext>
            </a:extLst>
          </p:cNvPr>
          <p:cNvSpPr txBox="1"/>
          <p:nvPr/>
        </p:nvSpPr>
        <p:spPr>
          <a:xfrm>
            <a:off x="990600" y="164169"/>
            <a:ext cx="6105378" cy="430887"/>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Normal Forms based on Primary Keys</a:t>
            </a:r>
          </a:p>
        </p:txBody>
      </p:sp>
    </p:spTree>
    <p:extLst>
      <p:ext uri="{BB962C8B-B14F-4D97-AF65-F5344CB8AC3E}">
        <p14:creationId xmlns:p14="http://schemas.microsoft.com/office/powerpoint/2010/main" xmlns="" val="382561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C52D5845-A8D6-4E7A-BFFE-50702AA04AA1}"/>
              </a:ext>
            </a:extLst>
          </p:cNvPr>
          <p:cNvSpPr txBox="1">
            <a:spLocks noChangeArrowheads="1"/>
          </p:cNvSpPr>
          <p:nvPr/>
        </p:nvSpPr>
        <p:spPr>
          <a:xfrm>
            <a:off x="178191" y="685114"/>
            <a:ext cx="11751211" cy="4716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Let K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R</a:t>
            </a:r>
          </a:p>
          <a:p>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is a </a:t>
            </a:r>
            <a:r>
              <a:rPr lang="en-US" altLang="en-US" sz="2000" b="1" dirty="0" err="1">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superkey</a:t>
            </a:r>
            <a:r>
              <a:rPr lang="en-US" altLang="en-US" sz="2000" b="1"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of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R</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if values for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are sufficient to identify a unique tuple of each possible relation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r(R)</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p>
          <a:p>
            <a:pPr lvl="1">
              <a:lnSpc>
                <a:spcPct val="130000"/>
              </a:lnSpc>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Example: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ID</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and {</a:t>
            </a:r>
            <a:r>
              <a:rPr lang="en-US" altLang="en-US" sz="20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ID,name</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are both </a:t>
            </a:r>
            <a:r>
              <a:rPr lang="en-US" altLang="en-US" sz="20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superkeys</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of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instructor.</a:t>
            </a: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a:lnSpc>
                <a:spcPct val="120000"/>
              </a:lnSpc>
            </a:pPr>
            <a:r>
              <a:rPr lang="en-US" altLang="en-US" sz="20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Superkey</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a </a:t>
            </a:r>
            <a:r>
              <a:rPr lang="en-US" altLang="en-US" sz="20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candidate key</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if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minimal</a:t>
            </a:r>
            <a:b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b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Example: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ID</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a candidate key for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Instructor</a:t>
            </a: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a:lnSpc>
                <a:spcPct val="120000"/>
              </a:lnSpc>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One of the candidate keys is selected to be the </a:t>
            </a:r>
            <a:r>
              <a:rPr lang="en-US" altLang="en-US" sz="20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primary key</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a:t>
            </a:r>
          </a:p>
          <a:p>
            <a:pPr lvl="1">
              <a:lnSpc>
                <a:spcPct val="120000"/>
              </a:lnSpc>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which one?</a:t>
            </a:r>
          </a:p>
          <a:p>
            <a:r>
              <a:rPr lang="en-US" altLang="en-US" sz="20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Foreign key</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constraint: Value in one relation must appear in another</a:t>
            </a:r>
          </a:p>
          <a:p>
            <a:pPr lvl="1"/>
            <a:r>
              <a:rPr lang="en-US" altLang="en-US" sz="20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Referencing</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relation</a:t>
            </a:r>
          </a:p>
          <a:p>
            <a:pPr lvl="1"/>
            <a:r>
              <a:rPr lang="en-US" altLang="en-US" sz="20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Referenced</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relation</a:t>
            </a:r>
          </a:p>
          <a:p>
            <a:pPr lvl="1"/>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Example – </a:t>
            </a:r>
            <a:r>
              <a:rPr lang="en-US" altLang="en-US" sz="2000" i="1"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dept_name</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in i</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nstructor</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a foreign key from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instructor</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referencing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department</a:t>
            </a:r>
          </a:p>
        </p:txBody>
      </p:sp>
    </p:spTree>
    <p:extLst>
      <p:ext uri="{BB962C8B-B14F-4D97-AF65-F5344CB8AC3E}">
        <p14:creationId xmlns:p14="http://schemas.microsoft.com/office/powerpoint/2010/main" xmlns="" val="17347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AF7422E-146B-47EF-B026-A9F7A39C323B}"/>
              </a:ext>
            </a:extLst>
          </p:cNvPr>
          <p:cNvSpPr txBox="1">
            <a:spLocks noChangeArrowheads="1"/>
          </p:cNvSpPr>
          <p:nvPr/>
        </p:nvSpPr>
        <p:spPr>
          <a:xfrm>
            <a:off x="431409" y="519854"/>
            <a:ext cx="8839200" cy="316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gn="just"/>
            <a:r>
              <a:rPr lang="en-US" altLang="en-US" sz="2000" dirty="0">
                <a:latin typeface="Times New Roman" panose="02020603050405020304" pitchFamily="18" charset="0"/>
                <a:ea typeface="Arial Unicode MS" pitchFamily="34" charset="-128"/>
                <a:cs typeface="Times New Roman" panose="02020603050405020304" pitchFamily="18" charset="0"/>
              </a:rPr>
              <a:t>Levels of normalization based on the amount of redundancy in the database.</a:t>
            </a:r>
          </a:p>
          <a:p>
            <a:pPr marL="0" indent="0" algn="just">
              <a:buNone/>
            </a:pPr>
            <a:r>
              <a:rPr lang="en-US" altLang="en-US" sz="2000" dirty="0">
                <a:latin typeface="Times New Roman" panose="02020603050405020304" pitchFamily="18" charset="0"/>
                <a:ea typeface="Arial Unicode MS" pitchFamily="34" charset="-128"/>
                <a:cs typeface="Times New Roman" panose="02020603050405020304" pitchFamily="18" charset="0"/>
              </a:rPr>
              <a:t>Various levels of normalization are:</a:t>
            </a:r>
          </a:p>
          <a:p>
            <a:pPr marL="1023938" lvl="1" indent="-457200" algn="just"/>
            <a:r>
              <a:rPr lang="en-US" altLang="en-US" sz="2000" dirty="0">
                <a:latin typeface="Times New Roman" panose="02020603050405020304" pitchFamily="18" charset="0"/>
                <a:cs typeface="Times New Roman" panose="02020603050405020304" pitchFamily="18" charset="0"/>
              </a:rPr>
              <a:t>First Normal Form (1NF)</a:t>
            </a:r>
          </a:p>
          <a:p>
            <a:pPr marL="1023938" lvl="1" indent="-457200" algn="just"/>
            <a:r>
              <a:rPr lang="en-US" altLang="en-US" sz="2000" dirty="0">
                <a:latin typeface="Times New Roman" panose="02020603050405020304" pitchFamily="18" charset="0"/>
                <a:cs typeface="Times New Roman" panose="02020603050405020304" pitchFamily="18" charset="0"/>
              </a:rPr>
              <a:t>Second Normal Form (2NF)</a:t>
            </a:r>
          </a:p>
          <a:p>
            <a:pPr marL="1023938" lvl="1" indent="-457200" algn="just"/>
            <a:r>
              <a:rPr lang="en-US" altLang="en-US" sz="2000" dirty="0">
                <a:latin typeface="Times New Roman" panose="02020603050405020304" pitchFamily="18" charset="0"/>
                <a:cs typeface="Times New Roman" panose="02020603050405020304" pitchFamily="18" charset="0"/>
              </a:rPr>
              <a:t>Third Normal Form (3NF)</a:t>
            </a:r>
          </a:p>
          <a:p>
            <a:pPr marL="1023938" lvl="1" indent="-457200" algn="just"/>
            <a:r>
              <a:rPr lang="en-US" altLang="en-US" sz="2000" dirty="0">
                <a:latin typeface="Times New Roman" panose="02020603050405020304" pitchFamily="18" charset="0"/>
                <a:cs typeface="Times New Roman" panose="02020603050405020304" pitchFamily="18" charset="0"/>
              </a:rPr>
              <a:t>Boyce-Codd Normal Form (BCNF)</a:t>
            </a:r>
          </a:p>
          <a:p>
            <a:pPr marL="1023938" lvl="1" indent="-457200" algn="just"/>
            <a:r>
              <a:rPr lang="en-US" altLang="en-US" sz="2000" dirty="0">
                <a:latin typeface="Times New Roman" panose="02020603050405020304" pitchFamily="18" charset="0"/>
                <a:cs typeface="Times New Roman" panose="02020603050405020304" pitchFamily="18" charset="0"/>
              </a:rPr>
              <a:t>Fourth Normal Form (4NF)</a:t>
            </a:r>
          </a:p>
          <a:p>
            <a:pPr marL="1023938" lvl="1" indent="-457200" algn="just"/>
            <a:r>
              <a:rPr lang="en-US" altLang="en-US" sz="2000" dirty="0">
                <a:latin typeface="Times New Roman" panose="02020603050405020304" pitchFamily="18" charset="0"/>
                <a:cs typeface="Times New Roman" panose="02020603050405020304" pitchFamily="18" charset="0"/>
              </a:rPr>
              <a:t>Fifth Normal Form (5NF)</a:t>
            </a:r>
          </a:p>
          <a:p>
            <a:pPr marL="1023938" lvl="1" indent="-457200" algn="just"/>
            <a:r>
              <a:rPr lang="en-US" altLang="en-US" sz="2000" dirty="0">
                <a:latin typeface="Times New Roman" panose="02020603050405020304" pitchFamily="18" charset="0"/>
                <a:cs typeface="Times New Roman" panose="02020603050405020304" pitchFamily="18" charset="0"/>
              </a:rPr>
              <a:t>Domain Key Normal Form (DKNF) </a:t>
            </a:r>
          </a:p>
        </p:txBody>
      </p:sp>
      <p:sp>
        <p:nvSpPr>
          <p:cNvPr id="4" name="Rectangle 3">
            <a:extLst>
              <a:ext uri="{FF2B5EF4-FFF2-40B4-BE49-F238E27FC236}">
                <a16:creationId xmlns:a16="http://schemas.microsoft.com/office/drawing/2014/main" xmlns="" id="{1605DDEB-F692-47D0-A3DD-FAB47CC4388E}"/>
              </a:ext>
            </a:extLst>
          </p:cNvPr>
          <p:cNvSpPr>
            <a:spLocks noChangeArrowheads="1"/>
          </p:cNvSpPr>
          <p:nvPr/>
        </p:nvSpPr>
        <p:spPr bwMode="auto">
          <a:xfrm>
            <a:off x="1178169" y="112542"/>
            <a:ext cx="2831122" cy="393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algn="l"/>
            <a:r>
              <a:rPr lang="en-US" altLang="en-US" sz="2000" b="1" dirty="0">
                <a:solidFill>
                  <a:srgbClr val="CC0000"/>
                </a:solidFill>
                <a:cs typeface="Times New Roman" panose="02020603050405020304" pitchFamily="18" charset="0"/>
              </a:rPr>
              <a:t>Levels of Normalization </a:t>
            </a:r>
          </a:p>
        </p:txBody>
      </p:sp>
      <p:sp>
        <p:nvSpPr>
          <p:cNvPr id="7" name="Rectangle 3">
            <a:extLst>
              <a:ext uri="{FF2B5EF4-FFF2-40B4-BE49-F238E27FC236}">
                <a16:creationId xmlns:a16="http://schemas.microsoft.com/office/drawing/2014/main" xmlns="" id="{F5C6CF8D-4E28-4C32-B473-37C0F865B5F1}"/>
              </a:ext>
            </a:extLst>
          </p:cNvPr>
          <p:cNvSpPr txBox="1">
            <a:spLocks noChangeArrowheads="1"/>
          </p:cNvSpPr>
          <p:nvPr/>
        </p:nvSpPr>
        <p:spPr>
          <a:xfrm>
            <a:off x="286043" y="3681568"/>
            <a:ext cx="11619914" cy="1936066"/>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b="1" dirty="0">
                <a:latin typeface="Times New Roman" panose="02020603050405020304" pitchFamily="18" charset="0"/>
                <a:cs typeface="Times New Roman" panose="02020603050405020304" pitchFamily="18" charset="0"/>
              </a:rPr>
              <a:t>Normalization</a:t>
            </a:r>
            <a:r>
              <a:rPr lang="en-US" altLang="en-US" sz="2000" dirty="0">
                <a:latin typeface="Times New Roman" panose="02020603050405020304" pitchFamily="18" charset="0"/>
                <a:cs typeface="Times New Roman" panose="02020603050405020304" pitchFamily="18" charset="0"/>
              </a:rPr>
              <a:t>: Process of decomposing unsatisfactory "bad" relations by breaking up their attributes into smaller relations</a:t>
            </a:r>
          </a:p>
          <a:p>
            <a:r>
              <a:rPr lang="en-US" altLang="en-US" sz="2000" b="1" dirty="0">
                <a:latin typeface="Times New Roman" panose="02020603050405020304" pitchFamily="18" charset="0"/>
                <a:cs typeface="Times New Roman" panose="02020603050405020304" pitchFamily="18" charset="0"/>
              </a:rPr>
              <a:t>Normal form</a:t>
            </a:r>
            <a:r>
              <a:rPr lang="en-US" altLang="en-US" sz="2000" dirty="0">
                <a:latin typeface="Times New Roman" panose="02020603050405020304" pitchFamily="18" charset="0"/>
                <a:cs typeface="Times New Roman" panose="02020603050405020304" pitchFamily="18" charset="0"/>
              </a:rPr>
              <a:t>: Condition using keys and FDs of a relation to certify whether a relation schema is in a particular normal form</a:t>
            </a:r>
          </a:p>
          <a:p>
            <a:pPr lvl="1"/>
            <a:r>
              <a:rPr lang="en-US" altLang="en-US" sz="2000" dirty="0">
                <a:latin typeface="Times New Roman" panose="02020603050405020304" pitchFamily="18" charset="0"/>
                <a:cs typeface="Times New Roman" panose="02020603050405020304" pitchFamily="18" charset="0"/>
              </a:rPr>
              <a:t>2NF, 3NF, BCNF based on keys and FDs of a relation schema</a:t>
            </a:r>
          </a:p>
          <a:p>
            <a:pPr lvl="1"/>
            <a:r>
              <a:rPr lang="en-US" altLang="en-US" sz="2000" dirty="0">
                <a:latin typeface="Times New Roman" panose="02020603050405020304" pitchFamily="18" charset="0"/>
                <a:cs typeface="Times New Roman" panose="02020603050405020304" pitchFamily="18" charset="0"/>
              </a:rPr>
              <a:t>4NF based on keys, multi-valued dependencies</a:t>
            </a:r>
          </a:p>
        </p:txBody>
      </p:sp>
    </p:spTree>
    <p:extLst>
      <p:ext uri="{BB962C8B-B14F-4D97-AF65-F5344CB8AC3E}">
        <p14:creationId xmlns:p14="http://schemas.microsoft.com/office/powerpoint/2010/main" xmlns="" val="33415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DA94D6-053D-40B2-8C1D-D26481FFAF12}"/>
              </a:ext>
            </a:extLst>
          </p:cNvPr>
          <p:cNvSpPr txBox="1"/>
          <p:nvPr/>
        </p:nvSpPr>
        <p:spPr>
          <a:xfrm>
            <a:off x="1111347" y="92986"/>
            <a:ext cx="3868615" cy="430887"/>
          </a:xfrm>
          <a:prstGeom prst="rect">
            <a:avLst/>
          </a:prstGeom>
          <a:noFill/>
        </p:spPr>
        <p:txBody>
          <a:bodyPr wrap="square">
            <a:spAutoFit/>
          </a:bodyPr>
          <a:lstStyle/>
          <a:p>
            <a:r>
              <a:rPr lang="en-IN" sz="2200" b="1" i="0" u="none" strike="noStrike" baseline="0" dirty="0">
                <a:latin typeface="Times New Roman" panose="02020603050405020304" pitchFamily="18" charset="0"/>
                <a:cs typeface="Times New Roman" panose="02020603050405020304" pitchFamily="18" charset="0"/>
              </a:rPr>
              <a:t>Normalization of Relations</a:t>
            </a:r>
            <a:endParaRPr lang="en-IN" sz="2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5E01815-0187-4F96-95A0-D52F678BAFB2}"/>
              </a:ext>
            </a:extLst>
          </p:cNvPr>
          <p:cNvSpPr txBox="1"/>
          <p:nvPr/>
        </p:nvSpPr>
        <p:spPr>
          <a:xfrm>
            <a:off x="321212" y="493096"/>
            <a:ext cx="11549576" cy="5324535"/>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The </a:t>
            </a:r>
            <a:r>
              <a:rPr lang="en-US" sz="2000" b="1" i="1" u="none" strike="noStrike" baseline="0" dirty="0">
                <a:latin typeface="Times New Roman" panose="02020603050405020304" pitchFamily="18" charset="0"/>
                <a:cs typeface="Times New Roman" panose="02020603050405020304" pitchFamily="18" charset="0"/>
              </a:rPr>
              <a:t>normalization process </a:t>
            </a:r>
            <a:r>
              <a:rPr lang="en-US" sz="2000" b="0" i="0" u="none" strike="noStrike" baseline="0" dirty="0">
                <a:latin typeface="Times New Roman" panose="02020603050405020304" pitchFamily="18" charset="0"/>
                <a:cs typeface="Times New Roman" panose="02020603050405020304" pitchFamily="18" charset="0"/>
              </a:rPr>
              <a:t>takes a relation schema through a series of tests to “certify</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whether it satisfies a certain normal form. If the schema does not meet the normal form test, the relation is decomposed into smaller relation schemas that meet </a:t>
            </a:r>
            <a:r>
              <a:rPr lang="en-IN" sz="2000" b="0" i="0" u="none" strike="noStrike" baseline="0" dirty="0">
                <a:latin typeface="Times New Roman" panose="02020603050405020304" pitchFamily="18" charset="0"/>
                <a:cs typeface="Times New Roman" panose="02020603050405020304" pitchFamily="18" charset="0"/>
              </a:rPr>
              <a:t>the tests.</a:t>
            </a:r>
          </a:p>
          <a:p>
            <a:pPr algn="l"/>
            <a:endParaRPr lang="en-IN" sz="2000" b="0" i="0" u="none" strike="noStrike" baseline="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purpose of normalization is to analyze the given relation schemas based on their FDs and primary keys to achieve the desirable properties of (1) minimizing redundancy and (2) minimizing the insertion, deletion, and update anomalies.</a:t>
            </a:r>
          </a:p>
          <a:p>
            <a:pPr algn="l"/>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1NF, 2NF, 3NF, and BCNF are based on the functional dependencies among the attributes of a relation.</a:t>
            </a:r>
          </a:p>
          <a:p>
            <a:pPr algn="l"/>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4NF is based on multivalued dependencies; 5NF is based on join dependencies.</a:t>
            </a:r>
          </a:p>
          <a:p>
            <a:pPr algn="l"/>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Database design as practiced in industry today pays particular attention to normalization only up to 3NF or BCNF (sometimes 4NF).</a:t>
            </a:r>
          </a:p>
          <a:p>
            <a:pPr algn="l"/>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attribute of relation schema R is called a prime attribute of R if it is a member of some candidate key of R. An attribute is called nonprime if it is not a prime attribute.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00101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92222-AE18-4FC5-98DE-E90E9A29E5B3}"/>
              </a:ext>
            </a:extLst>
          </p:cNvPr>
          <p:cNvSpPr txBox="1">
            <a:spLocks/>
          </p:cNvSpPr>
          <p:nvPr/>
        </p:nvSpPr>
        <p:spPr>
          <a:xfrm>
            <a:off x="1035147" y="168178"/>
            <a:ext cx="2552115" cy="3945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Times New Roman" panose="02020603050405020304" pitchFamily="18" charset="0"/>
                <a:cs typeface="Times New Roman" panose="02020603050405020304" pitchFamily="18" charset="0"/>
              </a:rPr>
              <a:t>First Normal Form</a:t>
            </a:r>
            <a:endParaRPr lang="en-IN" sz="2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B92B7AE-B1F1-462A-B4BE-4E646E092643}"/>
              </a:ext>
            </a:extLst>
          </p:cNvPr>
          <p:cNvSpPr txBox="1"/>
          <p:nvPr/>
        </p:nvSpPr>
        <p:spPr>
          <a:xfrm>
            <a:off x="212502" y="574300"/>
            <a:ext cx="11662117" cy="2123658"/>
          </a:xfrm>
          <a:prstGeom prst="rect">
            <a:avLst/>
          </a:prstGeom>
          <a:noFill/>
        </p:spPr>
        <p:txBody>
          <a:bodyPr wrap="square">
            <a:spAutoFit/>
          </a:bodyPr>
          <a:lstStyle/>
          <a:p>
            <a:pPr marL="533400" indent="-533400" algn="jus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domain of an attribute must include only atomic values and the value of any attribute in a tuple must be a single value from the domain of that attribute.</a:t>
            </a:r>
          </a:p>
          <a:p>
            <a:pPr marL="533400" indent="-533400" algn="just">
              <a:buFontTx/>
              <a:buNone/>
            </a:pPr>
            <a:endParaRPr lang="en-US" altLang="en-US" sz="2200" dirty="0">
              <a:latin typeface="Times New Roman" panose="02020603050405020304" pitchFamily="18" charset="0"/>
              <a:cs typeface="Times New Roman" panose="02020603050405020304" pitchFamily="18" charset="0"/>
            </a:endParaRPr>
          </a:p>
          <a:p>
            <a:pPr marL="533400" indent="-533400" algn="just">
              <a:buFontTx/>
              <a:buNone/>
            </a:pPr>
            <a:r>
              <a:rPr lang="en-US" altLang="en-US" sz="2200" dirty="0">
                <a:latin typeface="Times New Roman" panose="02020603050405020304" pitchFamily="18" charset="0"/>
                <a:cs typeface="Times New Roman" panose="02020603050405020304" pitchFamily="18" charset="0"/>
              </a:rPr>
              <a:t>A table is considered to be in 1NF if all the fields contain only single values (instead of list of values).</a:t>
            </a:r>
          </a:p>
          <a:p>
            <a:pPr marL="533400" indent="-533400" algn="just"/>
            <a:endParaRPr lang="en-US" altLang="en-US" sz="2200" b="1" dirty="0">
              <a:solidFill>
                <a:srgbClr val="CC0000"/>
              </a:solidFill>
              <a:latin typeface="Times New Roman" panose="02020603050405020304" pitchFamily="18" charset="0"/>
              <a:cs typeface="Times New Roman" panose="02020603050405020304" pitchFamily="18" charset="0"/>
            </a:endParaRPr>
          </a:p>
          <a:p>
            <a:pPr marL="533400" indent="-533400" algn="just"/>
            <a:r>
              <a:rPr lang="en-US" altLang="en-US" sz="2200" b="1" dirty="0">
                <a:solidFill>
                  <a:srgbClr val="CC0000"/>
                </a:solidFill>
                <a:latin typeface="Times New Roman" panose="02020603050405020304" pitchFamily="18" charset="0"/>
                <a:cs typeface="Times New Roman" panose="02020603050405020304" pitchFamily="18" charset="0"/>
              </a:rPr>
              <a:t>Example (Not in 1 - NF)</a:t>
            </a:r>
            <a:r>
              <a:rPr lang="en-US" altLang="en-US" sz="2200" dirty="0">
                <a:latin typeface="Times New Roman" panose="02020603050405020304" pitchFamily="18" charset="0"/>
                <a:cs typeface="Times New Roman" panose="02020603050405020304" pitchFamily="18" charset="0"/>
              </a:rPr>
              <a:t> </a:t>
            </a:r>
          </a:p>
        </p:txBody>
      </p:sp>
      <p:grpSp>
        <p:nvGrpSpPr>
          <p:cNvPr id="110" name="Group 109">
            <a:extLst>
              <a:ext uri="{FF2B5EF4-FFF2-40B4-BE49-F238E27FC236}">
                <a16:creationId xmlns:a16="http://schemas.microsoft.com/office/drawing/2014/main" xmlns="" id="{5D52E25D-F458-4844-8DA7-822AB0D22405}"/>
              </a:ext>
            </a:extLst>
          </p:cNvPr>
          <p:cNvGrpSpPr/>
          <p:nvPr/>
        </p:nvGrpSpPr>
        <p:grpSpPr>
          <a:xfrm>
            <a:off x="409450" y="2709550"/>
            <a:ext cx="11465169" cy="2820901"/>
            <a:chOff x="3516924" y="2536134"/>
            <a:chExt cx="6715125" cy="2133600"/>
          </a:xfrm>
        </p:grpSpPr>
        <p:grpSp>
          <p:nvGrpSpPr>
            <p:cNvPr id="5" name="Group 561">
              <a:extLst>
                <a:ext uri="{FF2B5EF4-FFF2-40B4-BE49-F238E27FC236}">
                  <a16:creationId xmlns:a16="http://schemas.microsoft.com/office/drawing/2014/main" xmlns="" id="{6A4B0C90-2B0B-4920-AE51-80D1AEDFD5D4}"/>
                </a:ext>
              </a:extLst>
            </p:cNvPr>
            <p:cNvGrpSpPr>
              <a:grpSpLocks/>
            </p:cNvGrpSpPr>
            <p:nvPr/>
          </p:nvGrpSpPr>
          <p:grpSpPr bwMode="auto">
            <a:xfrm>
              <a:off x="3520099" y="2920309"/>
              <a:ext cx="1063625" cy="606425"/>
              <a:chOff x="0" y="0"/>
              <a:chExt cx="627" cy="480"/>
            </a:xfrm>
          </p:grpSpPr>
          <p:sp>
            <p:nvSpPr>
              <p:cNvPr id="6" name="Rectangle 497">
                <a:extLst>
                  <a:ext uri="{FF2B5EF4-FFF2-40B4-BE49-F238E27FC236}">
                    <a16:creationId xmlns:a16="http://schemas.microsoft.com/office/drawing/2014/main" xmlns="" id="{D487381F-C866-4B57-B102-F3901FAC030F}"/>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0-321-32132-1</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7" name="Rectangle 560">
                <a:extLst>
                  <a:ext uri="{FF2B5EF4-FFF2-40B4-BE49-F238E27FC236}">
                    <a16:creationId xmlns:a16="http://schemas.microsoft.com/office/drawing/2014/main" xmlns="" id="{C4C7FB40-9309-4809-81A5-7EDEFACFD37A}"/>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8" name="Group 563">
              <a:extLst>
                <a:ext uri="{FF2B5EF4-FFF2-40B4-BE49-F238E27FC236}">
                  <a16:creationId xmlns:a16="http://schemas.microsoft.com/office/drawing/2014/main" xmlns="" id="{1D3A80D7-1849-40B1-9585-4E318360DEB8}"/>
                </a:ext>
              </a:extLst>
            </p:cNvPr>
            <p:cNvGrpSpPr>
              <a:grpSpLocks/>
            </p:cNvGrpSpPr>
            <p:nvPr/>
          </p:nvGrpSpPr>
          <p:grpSpPr bwMode="auto">
            <a:xfrm>
              <a:off x="4583724" y="2920309"/>
              <a:ext cx="881063" cy="606425"/>
              <a:chOff x="627" y="0"/>
              <a:chExt cx="598" cy="480"/>
            </a:xfrm>
          </p:grpSpPr>
          <p:sp>
            <p:nvSpPr>
              <p:cNvPr id="9" name="Rectangle 498">
                <a:extLst>
                  <a:ext uri="{FF2B5EF4-FFF2-40B4-BE49-F238E27FC236}">
                    <a16:creationId xmlns:a16="http://schemas.microsoft.com/office/drawing/2014/main" xmlns="" id="{C127278D-1922-4105-8BED-B810C6A4BD0C}"/>
                  </a:ext>
                </a:extLst>
              </p:cNvPr>
              <p:cNvSpPr>
                <a:spLocks noChangeArrowheads="1"/>
              </p:cNvSpPr>
              <p:nvPr/>
            </p:nvSpPr>
            <p:spPr bwMode="auto">
              <a:xfrm>
                <a:off x="65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Balloon</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10" name="Rectangle 562">
                <a:extLst>
                  <a:ext uri="{FF2B5EF4-FFF2-40B4-BE49-F238E27FC236}">
                    <a16:creationId xmlns:a16="http://schemas.microsoft.com/office/drawing/2014/main" xmlns="" id="{58F1F997-EEB4-4549-A43E-50FF1E85C7AB}"/>
                  </a:ext>
                </a:extLst>
              </p:cNvPr>
              <p:cNvSpPr>
                <a:spLocks noChangeArrowheads="1"/>
              </p:cNvSpPr>
              <p:nvPr/>
            </p:nvSpPr>
            <p:spPr bwMode="auto">
              <a:xfrm>
                <a:off x="62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11" name="Group 567">
              <a:extLst>
                <a:ext uri="{FF2B5EF4-FFF2-40B4-BE49-F238E27FC236}">
                  <a16:creationId xmlns:a16="http://schemas.microsoft.com/office/drawing/2014/main" xmlns="" id="{441FFDBF-B930-460B-82D9-489BE8F78D8C}"/>
                </a:ext>
              </a:extLst>
            </p:cNvPr>
            <p:cNvGrpSpPr>
              <a:grpSpLocks/>
            </p:cNvGrpSpPr>
            <p:nvPr/>
          </p:nvGrpSpPr>
          <p:grpSpPr bwMode="auto">
            <a:xfrm>
              <a:off x="5469549" y="2920309"/>
              <a:ext cx="911225" cy="606425"/>
              <a:chOff x="1549" y="0"/>
              <a:chExt cx="548" cy="480"/>
            </a:xfrm>
          </p:grpSpPr>
          <p:sp>
            <p:nvSpPr>
              <p:cNvPr id="12" name="Rectangle 500">
                <a:extLst>
                  <a:ext uri="{FF2B5EF4-FFF2-40B4-BE49-F238E27FC236}">
                    <a16:creationId xmlns:a16="http://schemas.microsoft.com/office/drawing/2014/main" xmlns="" id="{5E7B4895-DBCE-4D71-8B0A-1D8F4A4505B1}"/>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Sleepy, Snoopy, Grumpy</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13" name="Rectangle 566">
                <a:extLst>
                  <a:ext uri="{FF2B5EF4-FFF2-40B4-BE49-F238E27FC236}">
                    <a16:creationId xmlns:a16="http://schemas.microsoft.com/office/drawing/2014/main" xmlns="" id="{8922DF7E-7AB3-4BD0-BEDF-484F1B8F6597}"/>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14" name="Group 569">
              <a:extLst>
                <a:ext uri="{FF2B5EF4-FFF2-40B4-BE49-F238E27FC236}">
                  <a16:creationId xmlns:a16="http://schemas.microsoft.com/office/drawing/2014/main" xmlns="" id="{D32E6A80-04FC-4E57-A1AF-4B5CC89D51FF}"/>
                </a:ext>
              </a:extLst>
            </p:cNvPr>
            <p:cNvGrpSpPr>
              <a:grpSpLocks/>
            </p:cNvGrpSpPr>
            <p:nvPr/>
          </p:nvGrpSpPr>
          <p:grpSpPr bwMode="auto">
            <a:xfrm>
              <a:off x="6380774" y="2920309"/>
              <a:ext cx="1087438" cy="606425"/>
              <a:chOff x="2097" y="0"/>
              <a:chExt cx="598" cy="480"/>
            </a:xfrm>
          </p:grpSpPr>
          <p:sp>
            <p:nvSpPr>
              <p:cNvPr id="15" name="Rectangle 501">
                <a:extLst>
                  <a:ext uri="{FF2B5EF4-FFF2-40B4-BE49-F238E27FC236}">
                    <a16:creationId xmlns:a16="http://schemas.microsoft.com/office/drawing/2014/main" xmlns="" id="{8495B132-3249-4181-8CC3-A9C526A2AE7D}"/>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321-321-1111, 232-234-1234, 665-235-6532</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16" name="Rectangle 568">
                <a:extLst>
                  <a:ext uri="{FF2B5EF4-FFF2-40B4-BE49-F238E27FC236}">
                    <a16:creationId xmlns:a16="http://schemas.microsoft.com/office/drawing/2014/main" xmlns="" id="{BAED8A1E-ACF5-4B3B-A814-832E7A424CF4}"/>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17" name="Group 573">
              <a:extLst>
                <a:ext uri="{FF2B5EF4-FFF2-40B4-BE49-F238E27FC236}">
                  <a16:creationId xmlns:a16="http://schemas.microsoft.com/office/drawing/2014/main" xmlns="" id="{FA21F0A4-CCD1-4F25-BF8D-3EF738A3AFBA}"/>
                </a:ext>
              </a:extLst>
            </p:cNvPr>
            <p:cNvGrpSpPr>
              <a:grpSpLocks/>
            </p:cNvGrpSpPr>
            <p:nvPr/>
          </p:nvGrpSpPr>
          <p:grpSpPr bwMode="auto">
            <a:xfrm>
              <a:off x="7468212" y="2920309"/>
              <a:ext cx="998537" cy="606425"/>
              <a:chOff x="3077" y="0"/>
              <a:chExt cx="670" cy="480"/>
            </a:xfrm>
          </p:grpSpPr>
          <p:sp>
            <p:nvSpPr>
              <p:cNvPr id="18" name="Rectangle 503">
                <a:extLst>
                  <a:ext uri="{FF2B5EF4-FFF2-40B4-BE49-F238E27FC236}">
                    <a16:creationId xmlns:a16="http://schemas.microsoft.com/office/drawing/2014/main" xmlns="" id="{721D0698-0A3E-408A-AC3E-63093AEE3ABE}"/>
                  </a:ext>
                </a:extLst>
              </p:cNvPr>
              <p:cNvSpPr>
                <a:spLocks noChangeArrowheads="1"/>
              </p:cNvSpPr>
              <p:nvPr/>
            </p:nvSpPr>
            <p:spPr bwMode="auto">
              <a:xfrm>
                <a:off x="3106" y="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Small House</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19" name="Rectangle 572">
                <a:extLst>
                  <a:ext uri="{FF2B5EF4-FFF2-40B4-BE49-F238E27FC236}">
                    <a16:creationId xmlns:a16="http://schemas.microsoft.com/office/drawing/2014/main" xmlns="" id="{AB9647E0-AC5E-4EAF-928A-3F65C5D81E78}"/>
                  </a:ext>
                </a:extLst>
              </p:cNvPr>
              <p:cNvSpPr>
                <a:spLocks noChangeArrowheads="1"/>
              </p:cNvSpPr>
              <p:nvPr/>
            </p:nvSpPr>
            <p:spPr bwMode="auto">
              <a:xfrm>
                <a:off x="3077" y="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20" name="Group 575">
              <a:extLst>
                <a:ext uri="{FF2B5EF4-FFF2-40B4-BE49-F238E27FC236}">
                  <a16:creationId xmlns:a16="http://schemas.microsoft.com/office/drawing/2014/main" xmlns="" id="{AAA67E1C-2572-458E-B22E-AF09A934DE48}"/>
                </a:ext>
              </a:extLst>
            </p:cNvPr>
            <p:cNvGrpSpPr>
              <a:grpSpLocks/>
            </p:cNvGrpSpPr>
            <p:nvPr/>
          </p:nvGrpSpPr>
          <p:grpSpPr bwMode="auto">
            <a:xfrm>
              <a:off x="8466749" y="2920309"/>
              <a:ext cx="1058863" cy="606425"/>
              <a:chOff x="3747" y="0"/>
              <a:chExt cx="634" cy="480"/>
            </a:xfrm>
          </p:grpSpPr>
          <p:sp>
            <p:nvSpPr>
              <p:cNvPr id="21" name="Rectangle 504">
                <a:extLst>
                  <a:ext uri="{FF2B5EF4-FFF2-40B4-BE49-F238E27FC236}">
                    <a16:creationId xmlns:a16="http://schemas.microsoft.com/office/drawing/2014/main" xmlns="" id="{6E27528D-CF2E-4744-BB38-C624B45CAB53}"/>
                  </a:ext>
                </a:extLst>
              </p:cNvPr>
              <p:cNvSpPr>
                <a:spLocks noChangeArrowheads="1"/>
              </p:cNvSpPr>
              <p:nvPr/>
            </p:nvSpPr>
            <p:spPr bwMode="auto">
              <a:xfrm>
                <a:off x="3776" y="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714-000-0000</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22" name="Rectangle 574">
                <a:extLst>
                  <a:ext uri="{FF2B5EF4-FFF2-40B4-BE49-F238E27FC236}">
                    <a16:creationId xmlns:a16="http://schemas.microsoft.com/office/drawing/2014/main" xmlns="" id="{3082A257-B5C2-4AC9-AF90-3451A3CF1950}"/>
                  </a:ext>
                </a:extLst>
              </p:cNvPr>
              <p:cNvSpPr>
                <a:spLocks noChangeArrowheads="1"/>
              </p:cNvSpPr>
              <p:nvPr/>
            </p:nvSpPr>
            <p:spPr bwMode="auto">
              <a:xfrm>
                <a:off x="3747" y="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23" name="Group 577">
              <a:extLst>
                <a:ext uri="{FF2B5EF4-FFF2-40B4-BE49-F238E27FC236}">
                  <a16:creationId xmlns:a16="http://schemas.microsoft.com/office/drawing/2014/main" xmlns="" id="{15BC9E54-0183-4DC1-B7EC-F2CB90936B3A}"/>
                </a:ext>
              </a:extLst>
            </p:cNvPr>
            <p:cNvGrpSpPr>
              <a:grpSpLocks/>
            </p:cNvGrpSpPr>
            <p:nvPr/>
          </p:nvGrpSpPr>
          <p:grpSpPr bwMode="auto">
            <a:xfrm>
              <a:off x="9525612" y="2920309"/>
              <a:ext cx="706437" cy="606425"/>
              <a:chOff x="4381" y="0"/>
              <a:chExt cx="382" cy="480"/>
            </a:xfrm>
          </p:grpSpPr>
          <p:sp>
            <p:nvSpPr>
              <p:cNvPr id="24" name="Rectangle 505">
                <a:extLst>
                  <a:ext uri="{FF2B5EF4-FFF2-40B4-BE49-F238E27FC236}">
                    <a16:creationId xmlns:a16="http://schemas.microsoft.com/office/drawing/2014/main" xmlns="" id="{B51ED4D5-F031-4D99-A33C-890E51542D22}"/>
                  </a:ext>
                </a:extLst>
              </p:cNvPr>
              <p:cNvSpPr>
                <a:spLocks noChangeArrowheads="1"/>
              </p:cNvSpPr>
              <p:nvPr/>
            </p:nvSpPr>
            <p:spPr bwMode="auto">
              <a:xfrm>
                <a:off x="4430" y="17"/>
                <a:ext cx="324" cy="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$34.00</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25" name="Rectangle 576">
                <a:extLst>
                  <a:ext uri="{FF2B5EF4-FFF2-40B4-BE49-F238E27FC236}">
                    <a16:creationId xmlns:a16="http://schemas.microsoft.com/office/drawing/2014/main" xmlns="" id="{3A1C4769-57F7-4E23-8437-7423C3167F74}"/>
                  </a:ext>
                </a:extLst>
              </p:cNvPr>
              <p:cNvSpPr>
                <a:spLocks noChangeArrowheads="1"/>
              </p:cNvSpPr>
              <p:nvPr/>
            </p:nvSpPr>
            <p:spPr bwMode="auto">
              <a:xfrm>
                <a:off x="4381" y="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26" name="Group 615">
              <a:extLst>
                <a:ext uri="{FF2B5EF4-FFF2-40B4-BE49-F238E27FC236}">
                  <a16:creationId xmlns:a16="http://schemas.microsoft.com/office/drawing/2014/main" xmlns="" id="{51DC3B9D-61C0-4399-8433-0C6B54998F92}"/>
                </a:ext>
              </a:extLst>
            </p:cNvPr>
            <p:cNvGrpSpPr>
              <a:grpSpLocks/>
            </p:cNvGrpSpPr>
            <p:nvPr/>
          </p:nvGrpSpPr>
          <p:grpSpPr bwMode="auto">
            <a:xfrm>
              <a:off x="3520099" y="3526734"/>
              <a:ext cx="1063625" cy="381000"/>
              <a:chOff x="0" y="1440"/>
              <a:chExt cx="627" cy="480"/>
            </a:xfrm>
          </p:grpSpPr>
          <p:sp>
            <p:nvSpPr>
              <p:cNvPr id="27" name="Rectangle 524">
                <a:extLst>
                  <a:ext uri="{FF2B5EF4-FFF2-40B4-BE49-F238E27FC236}">
                    <a16:creationId xmlns:a16="http://schemas.microsoft.com/office/drawing/2014/main" xmlns="" id="{A34C0223-B37E-4703-9EB0-9935777A4DE7}"/>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0-55-123456-9</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28" name="Rectangle 614">
                <a:extLst>
                  <a:ext uri="{FF2B5EF4-FFF2-40B4-BE49-F238E27FC236}">
                    <a16:creationId xmlns:a16="http://schemas.microsoft.com/office/drawing/2014/main" xmlns="" id="{BC2584C9-4CFB-4746-90B3-ABE20A906D91}"/>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29" name="Group 617">
              <a:extLst>
                <a:ext uri="{FF2B5EF4-FFF2-40B4-BE49-F238E27FC236}">
                  <a16:creationId xmlns:a16="http://schemas.microsoft.com/office/drawing/2014/main" xmlns="" id="{536B3015-30A1-4B7C-B39B-A1385BA44271}"/>
                </a:ext>
              </a:extLst>
            </p:cNvPr>
            <p:cNvGrpSpPr>
              <a:grpSpLocks/>
            </p:cNvGrpSpPr>
            <p:nvPr/>
          </p:nvGrpSpPr>
          <p:grpSpPr bwMode="auto">
            <a:xfrm>
              <a:off x="4583724" y="3526734"/>
              <a:ext cx="881063" cy="381000"/>
              <a:chOff x="627" y="1440"/>
              <a:chExt cx="598" cy="480"/>
            </a:xfrm>
          </p:grpSpPr>
          <p:sp>
            <p:nvSpPr>
              <p:cNvPr id="30" name="Rectangle 525">
                <a:extLst>
                  <a:ext uri="{FF2B5EF4-FFF2-40B4-BE49-F238E27FC236}">
                    <a16:creationId xmlns:a16="http://schemas.microsoft.com/office/drawing/2014/main" xmlns="" id="{A43499B9-1B08-4FE5-8259-5355E423B217}"/>
                  </a:ext>
                </a:extLst>
              </p:cNvPr>
              <p:cNvSpPr>
                <a:spLocks noChangeArrowheads="1"/>
              </p:cNvSpPr>
              <p:nvPr/>
            </p:nvSpPr>
            <p:spPr bwMode="auto">
              <a:xfrm>
                <a:off x="65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Main Street</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31" name="Rectangle 616">
                <a:extLst>
                  <a:ext uri="{FF2B5EF4-FFF2-40B4-BE49-F238E27FC236}">
                    <a16:creationId xmlns:a16="http://schemas.microsoft.com/office/drawing/2014/main" xmlns="" id="{2ED5A163-0B84-44F1-907D-D8126C9230B0}"/>
                  </a:ext>
                </a:extLst>
              </p:cNvPr>
              <p:cNvSpPr>
                <a:spLocks noChangeArrowheads="1"/>
              </p:cNvSpPr>
              <p:nvPr/>
            </p:nvSpPr>
            <p:spPr bwMode="auto">
              <a:xfrm>
                <a:off x="62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32" name="Group 621">
              <a:extLst>
                <a:ext uri="{FF2B5EF4-FFF2-40B4-BE49-F238E27FC236}">
                  <a16:creationId xmlns:a16="http://schemas.microsoft.com/office/drawing/2014/main" xmlns="" id="{9CE050AC-EF90-45FB-87BC-0588F22B7127}"/>
                </a:ext>
              </a:extLst>
            </p:cNvPr>
            <p:cNvGrpSpPr>
              <a:grpSpLocks/>
            </p:cNvGrpSpPr>
            <p:nvPr/>
          </p:nvGrpSpPr>
          <p:grpSpPr bwMode="auto">
            <a:xfrm>
              <a:off x="5469549" y="3526734"/>
              <a:ext cx="911225" cy="381000"/>
              <a:chOff x="1549" y="1440"/>
              <a:chExt cx="548" cy="480"/>
            </a:xfrm>
          </p:grpSpPr>
          <p:sp>
            <p:nvSpPr>
              <p:cNvPr id="33" name="Rectangle 527">
                <a:extLst>
                  <a:ext uri="{FF2B5EF4-FFF2-40B4-BE49-F238E27FC236}">
                    <a16:creationId xmlns:a16="http://schemas.microsoft.com/office/drawing/2014/main" xmlns="" id="{785468A0-1E05-4CA7-8E02-1248736730E2}"/>
                  </a:ext>
                </a:extLst>
              </p:cNvPr>
              <p:cNvSpPr>
                <a:spLocks noChangeArrowheads="1"/>
              </p:cNvSpPr>
              <p:nvPr/>
            </p:nvSpPr>
            <p:spPr bwMode="auto">
              <a:xfrm>
                <a:off x="1578" y="144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Jones, Smith</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34" name="Rectangle 620">
                <a:extLst>
                  <a:ext uri="{FF2B5EF4-FFF2-40B4-BE49-F238E27FC236}">
                    <a16:creationId xmlns:a16="http://schemas.microsoft.com/office/drawing/2014/main" xmlns="" id="{DEB047E7-B99F-47E3-9550-3FAFDE488FF1}"/>
                  </a:ext>
                </a:extLst>
              </p:cNvPr>
              <p:cNvSpPr>
                <a:spLocks noChangeArrowheads="1"/>
              </p:cNvSpPr>
              <p:nvPr/>
            </p:nvSpPr>
            <p:spPr bwMode="auto">
              <a:xfrm>
                <a:off x="1549" y="144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35" name="Group 623">
              <a:extLst>
                <a:ext uri="{FF2B5EF4-FFF2-40B4-BE49-F238E27FC236}">
                  <a16:creationId xmlns:a16="http://schemas.microsoft.com/office/drawing/2014/main" xmlns="" id="{3A95F82A-D411-4D49-B16D-E1E0A6A96A5B}"/>
                </a:ext>
              </a:extLst>
            </p:cNvPr>
            <p:cNvGrpSpPr>
              <a:grpSpLocks/>
            </p:cNvGrpSpPr>
            <p:nvPr/>
          </p:nvGrpSpPr>
          <p:grpSpPr bwMode="auto">
            <a:xfrm>
              <a:off x="6380774" y="3526734"/>
              <a:ext cx="1087438" cy="381000"/>
              <a:chOff x="2097" y="1440"/>
              <a:chExt cx="598" cy="480"/>
            </a:xfrm>
          </p:grpSpPr>
          <p:sp>
            <p:nvSpPr>
              <p:cNvPr id="36" name="Rectangle 528">
                <a:extLst>
                  <a:ext uri="{FF2B5EF4-FFF2-40B4-BE49-F238E27FC236}">
                    <a16:creationId xmlns:a16="http://schemas.microsoft.com/office/drawing/2014/main" xmlns="" id="{85952D48-E05C-4391-AF06-3AEDFA539305}"/>
                  </a:ext>
                </a:extLst>
              </p:cNvPr>
              <p:cNvSpPr>
                <a:spLocks noChangeArrowheads="1"/>
              </p:cNvSpPr>
              <p:nvPr/>
            </p:nvSpPr>
            <p:spPr bwMode="auto">
              <a:xfrm>
                <a:off x="212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123-333-3333, 654-223-3455</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37" name="Rectangle 622">
                <a:extLst>
                  <a:ext uri="{FF2B5EF4-FFF2-40B4-BE49-F238E27FC236}">
                    <a16:creationId xmlns:a16="http://schemas.microsoft.com/office/drawing/2014/main" xmlns="" id="{ED9C288F-E103-4793-B878-38B80EB98B35}"/>
                  </a:ext>
                </a:extLst>
              </p:cNvPr>
              <p:cNvSpPr>
                <a:spLocks noChangeArrowheads="1"/>
              </p:cNvSpPr>
              <p:nvPr/>
            </p:nvSpPr>
            <p:spPr bwMode="auto">
              <a:xfrm>
                <a:off x="209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38" name="Group 627">
              <a:extLst>
                <a:ext uri="{FF2B5EF4-FFF2-40B4-BE49-F238E27FC236}">
                  <a16:creationId xmlns:a16="http://schemas.microsoft.com/office/drawing/2014/main" xmlns="" id="{8438208F-969D-4A34-B63C-08FCD46524A8}"/>
                </a:ext>
              </a:extLst>
            </p:cNvPr>
            <p:cNvGrpSpPr>
              <a:grpSpLocks/>
            </p:cNvGrpSpPr>
            <p:nvPr/>
          </p:nvGrpSpPr>
          <p:grpSpPr bwMode="auto">
            <a:xfrm>
              <a:off x="7468212" y="3526734"/>
              <a:ext cx="998537" cy="381000"/>
              <a:chOff x="3077" y="1440"/>
              <a:chExt cx="670" cy="480"/>
            </a:xfrm>
          </p:grpSpPr>
          <p:sp>
            <p:nvSpPr>
              <p:cNvPr id="39" name="Rectangle 530">
                <a:extLst>
                  <a:ext uri="{FF2B5EF4-FFF2-40B4-BE49-F238E27FC236}">
                    <a16:creationId xmlns:a16="http://schemas.microsoft.com/office/drawing/2014/main" xmlns="" id="{48810F90-3EB6-4DCA-9C3B-9086800590FC}"/>
                  </a:ext>
                </a:extLst>
              </p:cNvPr>
              <p:cNvSpPr>
                <a:spLocks noChangeArrowheads="1"/>
              </p:cNvSpPr>
              <p:nvPr/>
            </p:nvSpPr>
            <p:spPr bwMode="auto">
              <a:xfrm>
                <a:off x="3106" y="144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Small House</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40" name="Rectangle 626">
                <a:extLst>
                  <a:ext uri="{FF2B5EF4-FFF2-40B4-BE49-F238E27FC236}">
                    <a16:creationId xmlns:a16="http://schemas.microsoft.com/office/drawing/2014/main" xmlns="" id="{80BCBA9B-0169-4E3B-A572-F4EFF7F0F2D9}"/>
                  </a:ext>
                </a:extLst>
              </p:cNvPr>
              <p:cNvSpPr>
                <a:spLocks noChangeArrowheads="1"/>
              </p:cNvSpPr>
              <p:nvPr/>
            </p:nvSpPr>
            <p:spPr bwMode="auto">
              <a:xfrm>
                <a:off x="3077" y="144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dirty="0">
                  <a:latin typeface="Times New Roman" panose="02020603050405020304" pitchFamily="18" charset="0"/>
                  <a:cs typeface="Times New Roman" panose="02020603050405020304" pitchFamily="18" charset="0"/>
                </a:endParaRPr>
              </a:p>
            </p:txBody>
          </p:sp>
        </p:grpSp>
        <p:grpSp>
          <p:nvGrpSpPr>
            <p:cNvPr id="41" name="Group 629">
              <a:extLst>
                <a:ext uri="{FF2B5EF4-FFF2-40B4-BE49-F238E27FC236}">
                  <a16:creationId xmlns:a16="http://schemas.microsoft.com/office/drawing/2014/main" xmlns="" id="{A581AD44-E7F7-4288-A287-C236E2AE2F3C}"/>
                </a:ext>
              </a:extLst>
            </p:cNvPr>
            <p:cNvGrpSpPr>
              <a:grpSpLocks/>
            </p:cNvGrpSpPr>
            <p:nvPr/>
          </p:nvGrpSpPr>
          <p:grpSpPr bwMode="auto">
            <a:xfrm>
              <a:off x="8466749" y="3526734"/>
              <a:ext cx="1058863" cy="381000"/>
              <a:chOff x="3747" y="1440"/>
              <a:chExt cx="634" cy="480"/>
            </a:xfrm>
          </p:grpSpPr>
          <p:sp>
            <p:nvSpPr>
              <p:cNvPr id="42" name="Rectangle 531">
                <a:extLst>
                  <a:ext uri="{FF2B5EF4-FFF2-40B4-BE49-F238E27FC236}">
                    <a16:creationId xmlns:a16="http://schemas.microsoft.com/office/drawing/2014/main" xmlns="" id="{4181A9C1-7096-4BBE-9631-C79AE995BB7C}"/>
                  </a:ext>
                </a:extLst>
              </p:cNvPr>
              <p:cNvSpPr>
                <a:spLocks noChangeArrowheads="1"/>
              </p:cNvSpPr>
              <p:nvPr/>
            </p:nvSpPr>
            <p:spPr bwMode="auto">
              <a:xfrm>
                <a:off x="3776" y="144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714-000-0000</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43" name="Rectangle 628">
                <a:extLst>
                  <a:ext uri="{FF2B5EF4-FFF2-40B4-BE49-F238E27FC236}">
                    <a16:creationId xmlns:a16="http://schemas.microsoft.com/office/drawing/2014/main" xmlns="" id="{DFBE0EC6-8B92-44FC-8C9F-E79C21C968AF}"/>
                  </a:ext>
                </a:extLst>
              </p:cNvPr>
              <p:cNvSpPr>
                <a:spLocks noChangeArrowheads="1"/>
              </p:cNvSpPr>
              <p:nvPr/>
            </p:nvSpPr>
            <p:spPr bwMode="auto">
              <a:xfrm>
                <a:off x="3747" y="144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44" name="Group 631">
              <a:extLst>
                <a:ext uri="{FF2B5EF4-FFF2-40B4-BE49-F238E27FC236}">
                  <a16:creationId xmlns:a16="http://schemas.microsoft.com/office/drawing/2014/main" xmlns="" id="{13039169-7D8D-4B74-B33A-9350DE977625}"/>
                </a:ext>
              </a:extLst>
            </p:cNvPr>
            <p:cNvGrpSpPr>
              <a:grpSpLocks/>
            </p:cNvGrpSpPr>
            <p:nvPr/>
          </p:nvGrpSpPr>
          <p:grpSpPr bwMode="auto">
            <a:xfrm>
              <a:off x="9525612" y="3526734"/>
              <a:ext cx="706437" cy="381000"/>
              <a:chOff x="4381" y="1440"/>
              <a:chExt cx="382" cy="480"/>
            </a:xfrm>
          </p:grpSpPr>
          <p:sp>
            <p:nvSpPr>
              <p:cNvPr id="45" name="Rectangle 532">
                <a:extLst>
                  <a:ext uri="{FF2B5EF4-FFF2-40B4-BE49-F238E27FC236}">
                    <a16:creationId xmlns:a16="http://schemas.microsoft.com/office/drawing/2014/main" xmlns="" id="{56B6D197-6156-4DB0-BF97-9A4F9F6DFE38}"/>
                  </a:ext>
                </a:extLst>
              </p:cNvPr>
              <p:cNvSpPr>
                <a:spLocks noChangeArrowheads="1"/>
              </p:cNvSpPr>
              <p:nvPr/>
            </p:nvSpPr>
            <p:spPr bwMode="auto">
              <a:xfrm>
                <a:off x="4410" y="144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$22.95</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46" name="Rectangle 630">
                <a:extLst>
                  <a:ext uri="{FF2B5EF4-FFF2-40B4-BE49-F238E27FC236}">
                    <a16:creationId xmlns:a16="http://schemas.microsoft.com/office/drawing/2014/main" xmlns="" id="{F54EC620-164E-488D-A0AE-45631CF19C34}"/>
                  </a:ext>
                </a:extLst>
              </p:cNvPr>
              <p:cNvSpPr>
                <a:spLocks noChangeArrowheads="1"/>
              </p:cNvSpPr>
              <p:nvPr/>
            </p:nvSpPr>
            <p:spPr bwMode="auto">
              <a:xfrm>
                <a:off x="4381" y="144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47" name="Group 651">
              <a:extLst>
                <a:ext uri="{FF2B5EF4-FFF2-40B4-BE49-F238E27FC236}">
                  <a16:creationId xmlns:a16="http://schemas.microsoft.com/office/drawing/2014/main" xmlns="" id="{EF1313B1-E227-42CB-BF77-459653BDE95E}"/>
                </a:ext>
              </a:extLst>
            </p:cNvPr>
            <p:cNvGrpSpPr>
              <a:grpSpLocks/>
            </p:cNvGrpSpPr>
            <p:nvPr/>
          </p:nvGrpSpPr>
          <p:grpSpPr bwMode="auto">
            <a:xfrm>
              <a:off x="3520099" y="3907734"/>
              <a:ext cx="1063625" cy="381000"/>
              <a:chOff x="0" y="2400"/>
              <a:chExt cx="627" cy="480"/>
            </a:xfrm>
          </p:grpSpPr>
          <p:sp>
            <p:nvSpPr>
              <p:cNvPr id="48" name="Rectangle 542">
                <a:extLst>
                  <a:ext uri="{FF2B5EF4-FFF2-40B4-BE49-F238E27FC236}">
                    <a16:creationId xmlns:a16="http://schemas.microsoft.com/office/drawing/2014/main" xmlns="" id="{C8E31018-61BA-4A36-B72E-2ED649E439C8}"/>
                  </a:ext>
                </a:extLst>
              </p:cNvPr>
              <p:cNvSpPr>
                <a:spLocks noChangeArrowheads="1"/>
              </p:cNvSpPr>
              <p:nvPr/>
            </p:nvSpPr>
            <p:spPr bwMode="auto">
              <a:xfrm>
                <a:off x="29" y="240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dirty="0">
                    <a:solidFill>
                      <a:schemeClr val="tx1"/>
                    </a:solidFill>
                    <a:latin typeface="Times New Roman" panose="02020603050405020304" pitchFamily="18" charset="0"/>
                    <a:cs typeface="Times New Roman" panose="02020603050405020304" pitchFamily="18" charset="0"/>
                  </a:rPr>
                  <a:t>0-123-45678-0</a:t>
                </a:r>
              </a:p>
              <a:p>
                <a:pPr eaLnBrk="0" hangingPunct="0">
                  <a:spcBef>
                    <a:spcPct val="0"/>
                  </a:spcBef>
                </a:pPr>
                <a:endParaRPr lang="en-US" altLang="en-US" sz="1500" b="0" dirty="0">
                  <a:solidFill>
                    <a:schemeClr val="tx1"/>
                  </a:solidFill>
                  <a:latin typeface="Times New Roman" panose="02020603050405020304" pitchFamily="18" charset="0"/>
                  <a:cs typeface="Times New Roman" panose="02020603050405020304" pitchFamily="18" charset="0"/>
                </a:endParaRPr>
              </a:p>
            </p:txBody>
          </p:sp>
          <p:sp>
            <p:nvSpPr>
              <p:cNvPr id="49" name="Rectangle 650">
                <a:extLst>
                  <a:ext uri="{FF2B5EF4-FFF2-40B4-BE49-F238E27FC236}">
                    <a16:creationId xmlns:a16="http://schemas.microsoft.com/office/drawing/2014/main" xmlns="" id="{82B20A7D-8C4E-43F8-BCD1-4A6B8F0797B3}"/>
                  </a:ext>
                </a:extLst>
              </p:cNvPr>
              <p:cNvSpPr>
                <a:spLocks noChangeArrowheads="1"/>
              </p:cNvSpPr>
              <p:nvPr/>
            </p:nvSpPr>
            <p:spPr bwMode="auto">
              <a:xfrm>
                <a:off x="0" y="240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50" name="Group 653">
              <a:extLst>
                <a:ext uri="{FF2B5EF4-FFF2-40B4-BE49-F238E27FC236}">
                  <a16:creationId xmlns:a16="http://schemas.microsoft.com/office/drawing/2014/main" xmlns="" id="{450D38AD-3C86-4618-89D7-769745B92483}"/>
                </a:ext>
              </a:extLst>
            </p:cNvPr>
            <p:cNvGrpSpPr>
              <a:grpSpLocks/>
            </p:cNvGrpSpPr>
            <p:nvPr/>
          </p:nvGrpSpPr>
          <p:grpSpPr bwMode="auto">
            <a:xfrm>
              <a:off x="4583724" y="3907734"/>
              <a:ext cx="881063" cy="381000"/>
              <a:chOff x="627" y="2400"/>
              <a:chExt cx="598" cy="480"/>
            </a:xfrm>
          </p:grpSpPr>
          <p:sp>
            <p:nvSpPr>
              <p:cNvPr id="51" name="Rectangle 543">
                <a:extLst>
                  <a:ext uri="{FF2B5EF4-FFF2-40B4-BE49-F238E27FC236}">
                    <a16:creationId xmlns:a16="http://schemas.microsoft.com/office/drawing/2014/main" xmlns="" id="{4B5D0F99-0B6E-4452-8D97-FBFC11D5B8D3}"/>
                  </a:ext>
                </a:extLst>
              </p:cNvPr>
              <p:cNvSpPr>
                <a:spLocks noChangeArrowheads="1"/>
              </p:cNvSpPr>
              <p:nvPr/>
            </p:nvSpPr>
            <p:spPr bwMode="auto">
              <a:xfrm>
                <a:off x="656" y="240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Ulysses</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52" name="Rectangle 652">
                <a:extLst>
                  <a:ext uri="{FF2B5EF4-FFF2-40B4-BE49-F238E27FC236}">
                    <a16:creationId xmlns:a16="http://schemas.microsoft.com/office/drawing/2014/main" xmlns="" id="{096CD414-A36B-4234-BB4D-58E64FCE1851}"/>
                  </a:ext>
                </a:extLst>
              </p:cNvPr>
              <p:cNvSpPr>
                <a:spLocks noChangeArrowheads="1"/>
              </p:cNvSpPr>
              <p:nvPr/>
            </p:nvSpPr>
            <p:spPr bwMode="auto">
              <a:xfrm>
                <a:off x="627" y="240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53" name="Group 657">
              <a:extLst>
                <a:ext uri="{FF2B5EF4-FFF2-40B4-BE49-F238E27FC236}">
                  <a16:creationId xmlns:a16="http://schemas.microsoft.com/office/drawing/2014/main" xmlns="" id="{172AC093-D19C-4661-9674-852DA5E3F14C}"/>
                </a:ext>
              </a:extLst>
            </p:cNvPr>
            <p:cNvGrpSpPr>
              <a:grpSpLocks/>
            </p:cNvGrpSpPr>
            <p:nvPr/>
          </p:nvGrpSpPr>
          <p:grpSpPr bwMode="auto">
            <a:xfrm>
              <a:off x="5469549" y="3907734"/>
              <a:ext cx="911225" cy="381000"/>
              <a:chOff x="1549" y="2400"/>
              <a:chExt cx="548" cy="480"/>
            </a:xfrm>
          </p:grpSpPr>
          <p:sp>
            <p:nvSpPr>
              <p:cNvPr id="54" name="Rectangle 545">
                <a:extLst>
                  <a:ext uri="{FF2B5EF4-FFF2-40B4-BE49-F238E27FC236}">
                    <a16:creationId xmlns:a16="http://schemas.microsoft.com/office/drawing/2014/main" xmlns="" id="{50B72157-923C-4047-8746-2503DCAAADEC}"/>
                  </a:ext>
                </a:extLst>
              </p:cNvPr>
              <p:cNvSpPr>
                <a:spLocks noChangeArrowheads="1"/>
              </p:cNvSpPr>
              <p:nvPr/>
            </p:nvSpPr>
            <p:spPr bwMode="auto">
              <a:xfrm>
                <a:off x="1578" y="240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Joyce</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55" name="Rectangle 656">
                <a:extLst>
                  <a:ext uri="{FF2B5EF4-FFF2-40B4-BE49-F238E27FC236}">
                    <a16:creationId xmlns:a16="http://schemas.microsoft.com/office/drawing/2014/main" xmlns="" id="{1A482B85-9B1D-4BEC-A7A1-083DAE530552}"/>
                  </a:ext>
                </a:extLst>
              </p:cNvPr>
              <p:cNvSpPr>
                <a:spLocks noChangeArrowheads="1"/>
              </p:cNvSpPr>
              <p:nvPr/>
            </p:nvSpPr>
            <p:spPr bwMode="auto">
              <a:xfrm>
                <a:off x="1549" y="240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56" name="Group 659">
              <a:extLst>
                <a:ext uri="{FF2B5EF4-FFF2-40B4-BE49-F238E27FC236}">
                  <a16:creationId xmlns:a16="http://schemas.microsoft.com/office/drawing/2014/main" xmlns="" id="{D6049396-BDA4-4676-902F-1105DD61D6C0}"/>
                </a:ext>
              </a:extLst>
            </p:cNvPr>
            <p:cNvGrpSpPr>
              <a:grpSpLocks/>
            </p:cNvGrpSpPr>
            <p:nvPr/>
          </p:nvGrpSpPr>
          <p:grpSpPr bwMode="auto">
            <a:xfrm>
              <a:off x="6380774" y="3907734"/>
              <a:ext cx="1087438" cy="381000"/>
              <a:chOff x="2097" y="2400"/>
              <a:chExt cx="598" cy="480"/>
            </a:xfrm>
          </p:grpSpPr>
          <p:sp>
            <p:nvSpPr>
              <p:cNvPr id="57" name="Rectangle 546">
                <a:extLst>
                  <a:ext uri="{FF2B5EF4-FFF2-40B4-BE49-F238E27FC236}">
                    <a16:creationId xmlns:a16="http://schemas.microsoft.com/office/drawing/2014/main" xmlns="" id="{8D6BDB61-D114-4C75-BA4E-9666D3E22AE9}"/>
                  </a:ext>
                </a:extLst>
              </p:cNvPr>
              <p:cNvSpPr>
                <a:spLocks noChangeArrowheads="1"/>
              </p:cNvSpPr>
              <p:nvPr/>
            </p:nvSpPr>
            <p:spPr bwMode="auto">
              <a:xfrm>
                <a:off x="2126" y="240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666-666-6666</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58" name="Rectangle 658">
                <a:extLst>
                  <a:ext uri="{FF2B5EF4-FFF2-40B4-BE49-F238E27FC236}">
                    <a16:creationId xmlns:a16="http://schemas.microsoft.com/office/drawing/2014/main" xmlns="" id="{E9928AF0-C087-437E-B03C-DC80458833AC}"/>
                  </a:ext>
                </a:extLst>
              </p:cNvPr>
              <p:cNvSpPr>
                <a:spLocks noChangeArrowheads="1"/>
              </p:cNvSpPr>
              <p:nvPr/>
            </p:nvSpPr>
            <p:spPr bwMode="auto">
              <a:xfrm>
                <a:off x="2097" y="240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59" name="Group 663">
              <a:extLst>
                <a:ext uri="{FF2B5EF4-FFF2-40B4-BE49-F238E27FC236}">
                  <a16:creationId xmlns:a16="http://schemas.microsoft.com/office/drawing/2014/main" xmlns="" id="{1A698937-2F5C-4038-9DFB-87437F6DD936}"/>
                </a:ext>
              </a:extLst>
            </p:cNvPr>
            <p:cNvGrpSpPr>
              <a:grpSpLocks/>
            </p:cNvGrpSpPr>
            <p:nvPr/>
          </p:nvGrpSpPr>
          <p:grpSpPr bwMode="auto">
            <a:xfrm>
              <a:off x="7468212" y="3907734"/>
              <a:ext cx="998537" cy="381000"/>
              <a:chOff x="3077" y="2400"/>
              <a:chExt cx="670" cy="480"/>
            </a:xfrm>
          </p:grpSpPr>
          <p:sp>
            <p:nvSpPr>
              <p:cNvPr id="60" name="Rectangle 548">
                <a:extLst>
                  <a:ext uri="{FF2B5EF4-FFF2-40B4-BE49-F238E27FC236}">
                    <a16:creationId xmlns:a16="http://schemas.microsoft.com/office/drawing/2014/main" xmlns="" id="{73D7AE9F-39C2-42FE-8E35-0FD3FE61B73B}"/>
                  </a:ext>
                </a:extLst>
              </p:cNvPr>
              <p:cNvSpPr>
                <a:spLocks noChangeArrowheads="1"/>
              </p:cNvSpPr>
              <p:nvPr/>
            </p:nvSpPr>
            <p:spPr bwMode="auto">
              <a:xfrm>
                <a:off x="3106" y="240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Alpha Press</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61" name="Rectangle 662">
                <a:extLst>
                  <a:ext uri="{FF2B5EF4-FFF2-40B4-BE49-F238E27FC236}">
                    <a16:creationId xmlns:a16="http://schemas.microsoft.com/office/drawing/2014/main" xmlns="" id="{02299FCA-BD60-4BC0-8701-BA526113905D}"/>
                  </a:ext>
                </a:extLst>
              </p:cNvPr>
              <p:cNvSpPr>
                <a:spLocks noChangeArrowheads="1"/>
              </p:cNvSpPr>
              <p:nvPr/>
            </p:nvSpPr>
            <p:spPr bwMode="auto">
              <a:xfrm>
                <a:off x="3077" y="240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62" name="Group 665">
              <a:extLst>
                <a:ext uri="{FF2B5EF4-FFF2-40B4-BE49-F238E27FC236}">
                  <a16:creationId xmlns:a16="http://schemas.microsoft.com/office/drawing/2014/main" xmlns="" id="{F7F4EF50-AD4F-40E2-84D1-34D163CAA758}"/>
                </a:ext>
              </a:extLst>
            </p:cNvPr>
            <p:cNvGrpSpPr>
              <a:grpSpLocks/>
            </p:cNvGrpSpPr>
            <p:nvPr/>
          </p:nvGrpSpPr>
          <p:grpSpPr bwMode="auto">
            <a:xfrm>
              <a:off x="8466749" y="3907734"/>
              <a:ext cx="1058863" cy="381000"/>
              <a:chOff x="3747" y="2400"/>
              <a:chExt cx="634" cy="480"/>
            </a:xfrm>
          </p:grpSpPr>
          <p:sp>
            <p:nvSpPr>
              <p:cNvPr id="63" name="Rectangle 549">
                <a:extLst>
                  <a:ext uri="{FF2B5EF4-FFF2-40B4-BE49-F238E27FC236}">
                    <a16:creationId xmlns:a16="http://schemas.microsoft.com/office/drawing/2014/main" xmlns="" id="{967F4744-6E97-4499-B6AC-8FBDA4B399BE}"/>
                  </a:ext>
                </a:extLst>
              </p:cNvPr>
              <p:cNvSpPr>
                <a:spLocks noChangeArrowheads="1"/>
              </p:cNvSpPr>
              <p:nvPr/>
            </p:nvSpPr>
            <p:spPr bwMode="auto">
              <a:xfrm>
                <a:off x="3776" y="240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999-999-9999</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64" name="Rectangle 664">
                <a:extLst>
                  <a:ext uri="{FF2B5EF4-FFF2-40B4-BE49-F238E27FC236}">
                    <a16:creationId xmlns:a16="http://schemas.microsoft.com/office/drawing/2014/main" xmlns="" id="{B4FDA6FE-1E9D-4AA2-BD2B-CC7EBA6531C8}"/>
                  </a:ext>
                </a:extLst>
              </p:cNvPr>
              <p:cNvSpPr>
                <a:spLocks noChangeArrowheads="1"/>
              </p:cNvSpPr>
              <p:nvPr/>
            </p:nvSpPr>
            <p:spPr bwMode="auto">
              <a:xfrm>
                <a:off x="3747" y="240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65" name="Group 667">
              <a:extLst>
                <a:ext uri="{FF2B5EF4-FFF2-40B4-BE49-F238E27FC236}">
                  <a16:creationId xmlns:a16="http://schemas.microsoft.com/office/drawing/2014/main" xmlns="" id="{28089B29-A9EA-4788-917E-4F80572A493E}"/>
                </a:ext>
              </a:extLst>
            </p:cNvPr>
            <p:cNvGrpSpPr>
              <a:grpSpLocks/>
            </p:cNvGrpSpPr>
            <p:nvPr/>
          </p:nvGrpSpPr>
          <p:grpSpPr bwMode="auto">
            <a:xfrm>
              <a:off x="9525612" y="3907734"/>
              <a:ext cx="706437" cy="381000"/>
              <a:chOff x="4381" y="2400"/>
              <a:chExt cx="382" cy="480"/>
            </a:xfrm>
          </p:grpSpPr>
          <p:sp>
            <p:nvSpPr>
              <p:cNvPr id="66" name="Rectangle 550">
                <a:extLst>
                  <a:ext uri="{FF2B5EF4-FFF2-40B4-BE49-F238E27FC236}">
                    <a16:creationId xmlns:a16="http://schemas.microsoft.com/office/drawing/2014/main" xmlns="" id="{67C1E28F-AC1B-4FEF-AF23-96C4D6BD2FE4}"/>
                  </a:ext>
                </a:extLst>
              </p:cNvPr>
              <p:cNvSpPr>
                <a:spLocks noChangeArrowheads="1"/>
              </p:cNvSpPr>
              <p:nvPr/>
            </p:nvSpPr>
            <p:spPr bwMode="auto">
              <a:xfrm>
                <a:off x="4410" y="240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$34.00</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67" name="Rectangle 666">
                <a:extLst>
                  <a:ext uri="{FF2B5EF4-FFF2-40B4-BE49-F238E27FC236}">
                    <a16:creationId xmlns:a16="http://schemas.microsoft.com/office/drawing/2014/main" xmlns="" id="{5E1686B7-0C84-4808-8A96-8425B9B1C79D}"/>
                  </a:ext>
                </a:extLst>
              </p:cNvPr>
              <p:cNvSpPr>
                <a:spLocks noChangeArrowheads="1"/>
              </p:cNvSpPr>
              <p:nvPr/>
            </p:nvSpPr>
            <p:spPr bwMode="auto">
              <a:xfrm>
                <a:off x="4381" y="240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68" name="Group 669">
              <a:extLst>
                <a:ext uri="{FF2B5EF4-FFF2-40B4-BE49-F238E27FC236}">
                  <a16:creationId xmlns:a16="http://schemas.microsoft.com/office/drawing/2014/main" xmlns="" id="{ABBEBA3D-24AC-4BFD-B4B7-F8A54D50122A}"/>
                </a:ext>
              </a:extLst>
            </p:cNvPr>
            <p:cNvGrpSpPr>
              <a:grpSpLocks/>
            </p:cNvGrpSpPr>
            <p:nvPr/>
          </p:nvGrpSpPr>
          <p:grpSpPr bwMode="auto">
            <a:xfrm>
              <a:off x="3520099" y="4288734"/>
              <a:ext cx="1063625" cy="381000"/>
              <a:chOff x="0" y="2880"/>
              <a:chExt cx="627" cy="480"/>
            </a:xfrm>
          </p:grpSpPr>
          <p:sp>
            <p:nvSpPr>
              <p:cNvPr id="69" name="Rectangle 551">
                <a:extLst>
                  <a:ext uri="{FF2B5EF4-FFF2-40B4-BE49-F238E27FC236}">
                    <a16:creationId xmlns:a16="http://schemas.microsoft.com/office/drawing/2014/main" xmlns="" id="{23C54D63-69C9-4B86-9BB7-593E2462A2A0}"/>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1-22-233700-0</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70" name="Rectangle 668">
                <a:extLst>
                  <a:ext uri="{FF2B5EF4-FFF2-40B4-BE49-F238E27FC236}">
                    <a16:creationId xmlns:a16="http://schemas.microsoft.com/office/drawing/2014/main" xmlns="" id="{D07133E6-19B1-44F2-AB53-6ADF3C4F4408}"/>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71" name="Group 671">
              <a:extLst>
                <a:ext uri="{FF2B5EF4-FFF2-40B4-BE49-F238E27FC236}">
                  <a16:creationId xmlns:a16="http://schemas.microsoft.com/office/drawing/2014/main" xmlns="" id="{EF400AED-BD79-4B45-A8D6-859B639F8DDB}"/>
                </a:ext>
              </a:extLst>
            </p:cNvPr>
            <p:cNvGrpSpPr>
              <a:grpSpLocks/>
            </p:cNvGrpSpPr>
            <p:nvPr/>
          </p:nvGrpSpPr>
          <p:grpSpPr bwMode="auto">
            <a:xfrm>
              <a:off x="4583724" y="4288734"/>
              <a:ext cx="881063" cy="381000"/>
              <a:chOff x="627" y="2880"/>
              <a:chExt cx="598" cy="480"/>
            </a:xfrm>
          </p:grpSpPr>
          <p:sp>
            <p:nvSpPr>
              <p:cNvPr id="72" name="Rectangle 552">
                <a:extLst>
                  <a:ext uri="{FF2B5EF4-FFF2-40B4-BE49-F238E27FC236}">
                    <a16:creationId xmlns:a16="http://schemas.microsoft.com/office/drawing/2014/main" xmlns="" id="{8107F105-FE82-48A3-8CD1-836D8341DEE9}"/>
                  </a:ext>
                </a:extLst>
              </p:cNvPr>
              <p:cNvSpPr>
                <a:spLocks noChangeArrowheads="1"/>
              </p:cNvSpPr>
              <p:nvPr/>
            </p:nvSpPr>
            <p:spPr bwMode="auto">
              <a:xfrm>
                <a:off x="65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Visual Basic</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73" name="Rectangle 670">
                <a:extLst>
                  <a:ext uri="{FF2B5EF4-FFF2-40B4-BE49-F238E27FC236}">
                    <a16:creationId xmlns:a16="http://schemas.microsoft.com/office/drawing/2014/main" xmlns="" id="{30C35503-EBA2-4335-9021-E85C1EFDD61F}"/>
                  </a:ext>
                </a:extLst>
              </p:cNvPr>
              <p:cNvSpPr>
                <a:spLocks noChangeArrowheads="1"/>
              </p:cNvSpPr>
              <p:nvPr/>
            </p:nvSpPr>
            <p:spPr bwMode="auto">
              <a:xfrm>
                <a:off x="62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74" name="Group 675">
              <a:extLst>
                <a:ext uri="{FF2B5EF4-FFF2-40B4-BE49-F238E27FC236}">
                  <a16:creationId xmlns:a16="http://schemas.microsoft.com/office/drawing/2014/main" xmlns="" id="{48007F30-972D-4BFB-A976-7F6A1A9331A7}"/>
                </a:ext>
              </a:extLst>
            </p:cNvPr>
            <p:cNvGrpSpPr>
              <a:grpSpLocks/>
            </p:cNvGrpSpPr>
            <p:nvPr/>
          </p:nvGrpSpPr>
          <p:grpSpPr bwMode="auto">
            <a:xfrm>
              <a:off x="5469549" y="4288734"/>
              <a:ext cx="911225" cy="381000"/>
              <a:chOff x="1549" y="2880"/>
              <a:chExt cx="548" cy="480"/>
            </a:xfrm>
          </p:grpSpPr>
          <p:sp>
            <p:nvSpPr>
              <p:cNvPr id="75" name="Rectangle 554">
                <a:extLst>
                  <a:ext uri="{FF2B5EF4-FFF2-40B4-BE49-F238E27FC236}">
                    <a16:creationId xmlns:a16="http://schemas.microsoft.com/office/drawing/2014/main" xmlns="" id="{6CCDAED6-4346-49F3-8830-42E923550671}"/>
                  </a:ext>
                </a:extLst>
              </p:cNvPr>
              <p:cNvSpPr>
                <a:spLocks noChangeArrowheads="1"/>
              </p:cNvSpPr>
              <p:nvPr/>
            </p:nvSpPr>
            <p:spPr bwMode="auto">
              <a:xfrm>
                <a:off x="1578" y="288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Roman</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76" name="Rectangle 674">
                <a:extLst>
                  <a:ext uri="{FF2B5EF4-FFF2-40B4-BE49-F238E27FC236}">
                    <a16:creationId xmlns:a16="http://schemas.microsoft.com/office/drawing/2014/main" xmlns="" id="{98A9745C-4E5F-4056-A772-9F49AFD67933}"/>
                  </a:ext>
                </a:extLst>
              </p:cNvPr>
              <p:cNvSpPr>
                <a:spLocks noChangeArrowheads="1"/>
              </p:cNvSpPr>
              <p:nvPr/>
            </p:nvSpPr>
            <p:spPr bwMode="auto">
              <a:xfrm>
                <a:off x="1549" y="288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77" name="Group 677">
              <a:extLst>
                <a:ext uri="{FF2B5EF4-FFF2-40B4-BE49-F238E27FC236}">
                  <a16:creationId xmlns:a16="http://schemas.microsoft.com/office/drawing/2014/main" xmlns="" id="{09166144-0FE7-4543-B2D4-22A04973083B}"/>
                </a:ext>
              </a:extLst>
            </p:cNvPr>
            <p:cNvGrpSpPr>
              <a:grpSpLocks/>
            </p:cNvGrpSpPr>
            <p:nvPr/>
          </p:nvGrpSpPr>
          <p:grpSpPr bwMode="auto">
            <a:xfrm>
              <a:off x="6380774" y="4288734"/>
              <a:ext cx="1087438" cy="381000"/>
              <a:chOff x="2097" y="2880"/>
              <a:chExt cx="598" cy="480"/>
            </a:xfrm>
          </p:grpSpPr>
          <p:sp>
            <p:nvSpPr>
              <p:cNvPr id="78" name="Rectangle 555">
                <a:extLst>
                  <a:ext uri="{FF2B5EF4-FFF2-40B4-BE49-F238E27FC236}">
                    <a16:creationId xmlns:a16="http://schemas.microsoft.com/office/drawing/2014/main" xmlns="" id="{A254D400-75DE-4918-A348-93B688B0C86A}"/>
                  </a:ext>
                </a:extLst>
              </p:cNvPr>
              <p:cNvSpPr>
                <a:spLocks noChangeArrowheads="1"/>
              </p:cNvSpPr>
              <p:nvPr/>
            </p:nvSpPr>
            <p:spPr bwMode="auto">
              <a:xfrm>
                <a:off x="212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444-444-4444</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79" name="Rectangle 676">
                <a:extLst>
                  <a:ext uri="{FF2B5EF4-FFF2-40B4-BE49-F238E27FC236}">
                    <a16:creationId xmlns:a16="http://schemas.microsoft.com/office/drawing/2014/main" xmlns="" id="{EF4C614E-0812-4E83-BA44-E8945AC8FA8F}"/>
                  </a:ext>
                </a:extLst>
              </p:cNvPr>
              <p:cNvSpPr>
                <a:spLocks noChangeArrowheads="1"/>
              </p:cNvSpPr>
              <p:nvPr/>
            </p:nvSpPr>
            <p:spPr bwMode="auto">
              <a:xfrm>
                <a:off x="209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80" name="Group 681">
              <a:extLst>
                <a:ext uri="{FF2B5EF4-FFF2-40B4-BE49-F238E27FC236}">
                  <a16:creationId xmlns:a16="http://schemas.microsoft.com/office/drawing/2014/main" xmlns="" id="{40471972-DF68-407B-8F7A-0AACB2CB4009}"/>
                </a:ext>
              </a:extLst>
            </p:cNvPr>
            <p:cNvGrpSpPr>
              <a:grpSpLocks/>
            </p:cNvGrpSpPr>
            <p:nvPr/>
          </p:nvGrpSpPr>
          <p:grpSpPr bwMode="auto">
            <a:xfrm>
              <a:off x="7468212" y="4288734"/>
              <a:ext cx="998537" cy="381000"/>
              <a:chOff x="3077" y="2880"/>
              <a:chExt cx="670" cy="480"/>
            </a:xfrm>
          </p:grpSpPr>
          <p:sp>
            <p:nvSpPr>
              <p:cNvPr id="81" name="Rectangle 557">
                <a:extLst>
                  <a:ext uri="{FF2B5EF4-FFF2-40B4-BE49-F238E27FC236}">
                    <a16:creationId xmlns:a16="http://schemas.microsoft.com/office/drawing/2014/main" xmlns="" id="{94F601A7-F8E8-4958-84B6-05343AE9C4BF}"/>
                  </a:ext>
                </a:extLst>
              </p:cNvPr>
              <p:cNvSpPr>
                <a:spLocks noChangeArrowheads="1"/>
              </p:cNvSpPr>
              <p:nvPr/>
            </p:nvSpPr>
            <p:spPr bwMode="auto">
              <a:xfrm>
                <a:off x="3106" y="288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Big House</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82" name="Rectangle 680">
                <a:extLst>
                  <a:ext uri="{FF2B5EF4-FFF2-40B4-BE49-F238E27FC236}">
                    <a16:creationId xmlns:a16="http://schemas.microsoft.com/office/drawing/2014/main" xmlns="" id="{1EBFB86B-AFF6-4E46-B4F1-737588F47A40}"/>
                  </a:ext>
                </a:extLst>
              </p:cNvPr>
              <p:cNvSpPr>
                <a:spLocks noChangeArrowheads="1"/>
              </p:cNvSpPr>
              <p:nvPr/>
            </p:nvSpPr>
            <p:spPr bwMode="auto">
              <a:xfrm>
                <a:off x="3077" y="288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83" name="Group 683">
              <a:extLst>
                <a:ext uri="{FF2B5EF4-FFF2-40B4-BE49-F238E27FC236}">
                  <a16:creationId xmlns:a16="http://schemas.microsoft.com/office/drawing/2014/main" xmlns="" id="{5DCABDED-7765-4B71-837F-2EC7345DFC05}"/>
                </a:ext>
              </a:extLst>
            </p:cNvPr>
            <p:cNvGrpSpPr>
              <a:grpSpLocks/>
            </p:cNvGrpSpPr>
            <p:nvPr/>
          </p:nvGrpSpPr>
          <p:grpSpPr bwMode="auto">
            <a:xfrm>
              <a:off x="8466749" y="4288734"/>
              <a:ext cx="1058863" cy="381000"/>
              <a:chOff x="3747" y="2880"/>
              <a:chExt cx="634" cy="480"/>
            </a:xfrm>
          </p:grpSpPr>
          <p:sp>
            <p:nvSpPr>
              <p:cNvPr id="84" name="Rectangle 558">
                <a:extLst>
                  <a:ext uri="{FF2B5EF4-FFF2-40B4-BE49-F238E27FC236}">
                    <a16:creationId xmlns:a16="http://schemas.microsoft.com/office/drawing/2014/main" xmlns="" id="{D8EDDA9F-9746-4B83-B473-27C3EEAF9591}"/>
                  </a:ext>
                </a:extLst>
              </p:cNvPr>
              <p:cNvSpPr>
                <a:spLocks noChangeArrowheads="1"/>
              </p:cNvSpPr>
              <p:nvPr/>
            </p:nvSpPr>
            <p:spPr bwMode="auto">
              <a:xfrm>
                <a:off x="3776" y="288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123-456-7890</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85" name="Rectangle 682">
                <a:extLst>
                  <a:ext uri="{FF2B5EF4-FFF2-40B4-BE49-F238E27FC236}">
                    <a16:creationId xmlns:a16="http://schemas.microsoft.com/office/drawing/2014/main" xmlns="" id="{9D031EF8-1564-4DBA-AB35-79F205C6F09E}"/>
                  </a:ext>
                </a:extLst>
              </p:cNvPr>
              <p:cNvSpPr>
                <a:spLocks noChangeArrowheads="1"/>
              </p:cNvSpPr>
              <p:nvPr/>
            </p:nvSpPr>
            <p:spPr bwMode="auto">
              <a:xfrm>
                <a:off x="3747" y="288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86" name="Group 685">
              <a:extLst>
                <a:ext uri="{FF2B5EF4-FFF2-40B4-BE49-F238E27FC236}">
                  <a16:creationId xmlns:a16="http://schemas.microsoft.com/office/drawing/2014/main" xmlns="" id="{F8E3427B-7EE6-47C2-BA3B-8400FAE5B8BE}"/>
                </a:ext>
              </a:extLst>
            </p:cNvPr>
            <p:cNvGrpSpPr>
              <a:grpSpLocks/>
            </p:cNvGrpSpPr>
            <p:nvPr/>
          </p:nvGrpSpPr>
          <p:grpSpPr bwMode="auto">
            <a:xfrm>
              <a:off x="9525612" y="4288734"/>
              <a:ext cx="706437" cy="381000"/>
              <a:chOff x="4381" y="2880"/>
              <a:chExt cx="382" cy="480"/>
            </a:xfrm>
          </p:grpSpPr>
          <p:sp>
            <p:nvSpPr>
              <p:cNvPr id="87" name="Rectangle 559">
                <a:extLst>
                  <a:ext uri="{FF2B5EF4-FFF2-40B4-BE49-F238E27FC236}">
                    <a16:creationId xmlns:a16="http://schemas.microsoft.com/office/drawing/2014/main" xmlns="" id="{9831728F-DED8-4B01-BC26-34061B01FEA9}"/>
                  </a:ext>
                </a:extLst>
              </p:cNvPr>
              <p:cNvSpPr>
                <a:spLocks noChangeArrowheads="1"/>
              </p:cNvSpPr>
              <p:nvPr/>
            </p:nvSpPr>
            <p:spPr bwMode="auto">
              <a:xfrm>
                <a:off x="4410" y="288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0">
                    <a:solidFill>
                      <a:schemeClr val="tx1"/>
                    </a:solidFill>
                    <a:latin typeface="Times New Roman" panose="02020603050405020304" pitchFamily="18" charset="0"/>
                    <a:cs typeface="Times New Roman" panose="02020603050405020304" pitchFamily="18" charset="0"/>
                  </a:rPr>
                  <a:t>$25.00</a:t>
                </a:r>
              </a:p>
              <a:p>
                <a:pPr eaLnBrk="0" hangingPunct="0">
                  <a:spcBef>
                    <a:spcPct val="0"/>
                  </a:spcBef>
                </a:pPr>
                <a:endParaRPr lang="en-US" altLang="en-US" sz="1500" b="0">
                  <a:solidFill>
                    <a:schemeClr val="tx1"/>
                  </a:solidFill>
                  <a:latin typeface="Times New Roman" panose="02020603050405020304" pitchFamily="18" charset="0"/>
                  <a:cs typeface="Times New Roman" panose="02020603050405020304" pitchFamily="18" charset="0"/>
                </a:endParaRPr>
              </a:p>
            </p:txBody>
          </p:sp>
          <p:sp>
            <p:nvSpPr>
              <p:cNvPr id="88" name="Rectangle 684">
                <a:extLst>
                  <a:ext uri="{FF2B5EF4-FFF2-40B4-BE49-F238E27FC236}">
                    <a16:creationId xmlns:a16="http://schemas.microsoft.com/office/drawing/2014/main" xmlns="" id="{BCDD6D78-5CB5-4211-B436-F78D77D49F42}"/>
                  </a:ext>
                </a:extLst>
              </p:cNvPr>
              <p:cNvSpPr>
                <a:spLocks noChangeArrowheads="1"/>
              </p:cNvSpPr>
              <p:nvPr/>
            </p:nvSpPr>
            <p:spPr bwMode="auto">
              <a:xfrm>
                <a:off x="4381" y="288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89" name="Group 689">
              <a:extLst>
                <a:ext uri="{FF2B5EF4-FFF2-40B4-BE49-F238E27FC236}">
                  <a16:creationId xmlns:a16="http://schemas.microsoft.com/office/drawing/2014/main" xmlns="" id="{B2CDF0FD-F06C-44AD-A692-94D47814F09F}"/>
                </a:ext>
              </a:extLst>
            </p:cNvPr>
            <p:cNvGrpSpPr>
              <a:grpSpLocks/>
            </p:cNvGrpSpPr>
            <p:nvPr/>
          </p:nvGrpSpPr>
          <p:grpSpPr bwMode="auto">
            <a:xfrm>
              <a:off x="3516924" y="2536134"/>
              <a:ext cx="1063625" cy="381000"/>
              <a:chOff x="0" y="2880"/>
              <a:chExt cx="627" cy="480"/>
            </a:xfrm>
          </p:grpSpPr>
          <p:sp>
            <p:nvSpPr>
              <p:cNvPr id="90" name="Rectangle 690">
                <a:extLst>
                  <a:ext uri="{FF2B5EF4-FFF2-40B4-BE49-F238E27FC236}">
                    <a16:creationId xmlns:a16="http://schemas.microsoft.com/office/drawing/2014/main" xmlns="" id="{A7C67E3E-FFDF-4ED7-B748-30D0F52A91C6}"/>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a:solidFill>
                      <a:schemeClr val="tx1"/>
                    </a:solidFill>
                    <a:latin typeface="Times New Roman" panose="02020603050405020304" pitchFamily="18" charset="0"/>
                    <a:cs typeface="Times New Roman" panose="02020603050405020304" pitchFamily="18" charset="0"/>
                  </a:rPr>
                  <a:t>ISBN</a:t>
                </a:r>
              </a:p>
              <a:p>
                <a:pPr eaLnBrk="0" hangingPunct="0">
                  <a:spcBef>
                    <a:spcPct val="0"/>
                  </a:spcBef>
                </a:pPr>
                <a:endParaRPr lang="en-US" altLang="en-US" sz="1500" b="1" dirty="0">
                  <a:solidFill>
                    <a:schemeClr val="tx1"/>
                  </a:solidFill>
                  <a:latin typeface="Times New Roman" panose="02020603050405020304" pitchFamily="18" charset="0"/>
                  <a:cs typeface="Times New Roman" panose="02020603050405020304" pitchFamily="18" charset="0"/>
                </a:endParaRPr>
              </a:p>
            </p:txBody>
          </p:sp>
          <p:sp>
            <p:nvSpPr>
              <p:cNvPr id="91" name="Rectangle 691">
                <a:extLst>
                  <a:ext uri="{FF2B5EF4-FFF2-40B4-BE49-F238E27FC236}">
                    <a16:creationId xmlns:a16="http://schemas.microsoft.com/office/drawing/2014/main" xmlns="" id="{638501EC-3F3B-44F1-A157-C3E3EB998715}"/>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92" name="Group 692">
              <a:extLst>
                <a:ext uri="{FF2B5EF4-FFF2-40B4-BE49-F238E27FC236}">
                  <a16:creationId xmlns:a16="http://schemas.microsoft.com/office/drawing/2014/main" xmlns="" id="{73D08050-73EA-48FC-A903-51F01D2D5447}"/>
                </a:ext>
              </a:extLst>
            </p:cNvPr>
            <p:cNvGrpSpPr>
              <a:grpSpLocks/>
            </p:cNvGrpSpPr>
            <p:nvPr/>
          </p:nvGrpSpPr>
          <p:grpSpPr bwMode="auto">
            <a:xfrm>
              <a:off x="4580549" y="2536134"/>
              <a:ext cx="881063" cy="381000"/>
              <a:chOff x="627" y="2880"/>
              <a:chExt cx="598" cy="480"/>
            </a:xfrm>
          </p:grpSpPr>
          <p:sp>
            <p:nvSpPr>
              <p:cNvPr id="93" name="Rectangle 693">
                <a:extLst>
                  <a:ext uri="{FF2B5EF4-FFF2-40B4-BE49-F238E27FC236}">
                    <a16:creationId xmlns:a16="http://schemas.microsoft.com/office/drawing/2014/main" xmlns="" id="{569A6B06-D1EC-41CD-A510-F145D2A7927B}"/>
                  </a:ext>
                </a:extLst>
              </p:cNvPr>
              <p:cNvSpPr>
                <a:spLocks noChangeArrowheads="1"/>
              </p:cNvSpPr>
              <p:nvPr/>
            </p:nvSpPr>
            <p:spPr bwMode="auto">
              <a:xfrm>
                <a:off x="65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a:solidFill>
                      <a:schemeClr val="tx1"/>
                    </a:solidFill>
                    <a:latin typeface="Times New Roman" panose="02020603050405020304" pitchFamily="18" charset="0"/>
                    <a:cs typeface="Times New Roman" panose="02020603050405020304" pitchFamily="18" charset="0"/>
                  </a:rPr>
                  <a:t>Title</a:t>
                </a:r>
              </a:p>
              <a:p>
                <a:pPr eaLnBrk="0" hangingPunct="0">
                  <a:spcBef>
                    <a:spcPct val="0"/>
                  </a:spcBef>
                </a:pPr>
                <a:endParaRPr lang="en-US" altLang="en-US" sz="1500" dirty="0">
                  <a:solidFill>
                    <a:schemeClr val="tx1"/>
                  </a:solidFill>
                  <a:latin typeface="Times New Roman" panose="02020603050405020304" pitchFamily="18" charset="0"/>
                  <a:cs typeface="Times New Roman" panose="02020603050405020304" pitchFamily="18" charset="0"/>
                </a:endParaRPr>
              </a:p>
            </p:txBody>
          </p:sp>
          <p:sp>
            <p:nvSpPr>
              <p:cNvPr id="94" name="Rectangle 694">
                <a:extLst>
                  <a:ext uri="{FF2B5EF4-FFF2-40B4-BE49-F238E27FC236}">
                    <a16:creationId xmlns:a16="http://schemas.microsoft.com/office/drawing/2014/main" xmlns="" id="{C854C1EB-755F-47DB-A15F-F89D4DFB0B83}"/>
                  </a:ext>
                </a:extLst>
              </p:cNvPr>
              <p:cNvSpPr>
                <a:spLocks noChangeArrowheads="1"/>
              </p:cNvSpPr>
              <p:nvPr/>
            </p:nvSpPr>
            <p:spPr bwMode="auto">
              <a:xfrm>
                <a:off x="62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95" name="Group 698">
              <a:extLst>
                <a:ext uri="{FF2B5EF4-FFF2-40B4-BE49-F238E27FC236}">
                  <a16:creationId xmlns:a16="http://schemas.microsoft.com/office/drawing/2014/main" xmlns="" id="{BB5855E9-33BE-4036-9393-2916C6DD4359}"/>
                </a:ext>
              </a:extLst>
            </p:cNvPr>
            <p:cNvGrpSpPr>
              <a:grpSpLocks/>
            </p:cNvGrpSpPr>
            <p:nvPr/>
          </p:nvGrpSpPr>
          <p:grpSpPr bwMode="auto">
            <a:xfrm>
              <a:off x="5464787" y="2536134"/>
              <a:ext cx="911225" cy="381000"/>
              <a:chOff x="1549" y="2880"/>
              <a:chExt cx="548" cy="480"/>
            </a:xfrm>
          </p:grpSpPr>
          <p:sp>
            <p:nvSpPr>
              <p:cNvPr id="96" name="Rectangle 699">
                <a:extLst>
                  <a:ext uri="{FF2B5EF4-FFF2-40B4-BE49-F238E27FC236}">
                    <a16:creationId xmlns:a16="http://schemas.microsoft.com/office/drawing/2014/main" xmlns="" id="{14B32AF6-BBF3-4594-B31E-B775530BA6CD}"/>
                  </a:ext>
                </a:extLst>
              </p:cNvPr>
              <p:cNvSpPr>
                <a:spLocks noChangeArrowheads="1"/>
              </p:cNvSpPr>
              <p:nvPr/>
            </p:nvSpPr>
            <p:spPr bwMode="auto">
              <a:xfrm>
                <a:off x="1578" y="288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err="1">
                    <a:solidFill>
                      <a:schemeClr val="tx1"/>
                    </a:solidFill>
                    <a:latin typeface="Times New Roman" panose="02020603050405020304" pitchFamily="18" charset="0"/>
                    <a:cs typeface="Times New Roman" panose="02020603050405020304" pitchFamily="18" charset="0"/>
                  </a:rPr>
                  <a:t>AuName</a:t>
                </a:r>
                <a:endParaRPr lang="en-US" altLang="en-US" sz="15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500" dirty="0">
                  <a:solidFill>
                    <a:schemeClr val="tx1"/>
                  </a:solidFill>
                  <a:latin typeface="Times New Roman" panose="02020603050405020304" pitchFamily="18" charset="0"/>
                  <a:cs typeface="Times New Roman" panose="02020603050405020304" pitchFamily="18" charset="0"/>
                </a:endParaRPr>
              </a:p>
            </p:txBody>
          </p:sp>
          <p:sp>
            <p:nvSpPr>
              <p:cNvPr id="97" name="Rectangle 700">
                <a:extLst>
                  <a:ext uri="{FF2B5EF4-FFF2-40B4-BE49-F238E27FC236}">
                    <a16:creationId xmlns:a16="http://schemas.microsoft.com/office/drawing/2014/main" xmlns="" id="{E238E42C-D96A-4641-9243-CDCC1E7DC5E9}"/>
                  </a:ext>
                </a:extLst>
              </p:cNvPr>
              <p:cNvSpPr>
                <a:spLocks noChangeArrowheads="1"/>
              </p:cNvSpPr>
              <p:nvPr/>
            </p:nvSpPr>
            <p:spPr bwMode="auto">
              <a:xfrm>
                <a:off x="1549" y="288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98" name="Group 701">
              <a:extLst>
                <a:ext uri="{FF2B5EF4-FFF2-40B4-BE49-F238E27FC236}">
                  <a16:creationId xmlns:a16="http://schemas.microsoft.com/office/drawing/2014/main" xmlns="" id="{C66E2442-EF86-419F-9515-018DABDC15FF}"/>
                </a:ext>
              </a:extLst>
            </p:cNvPr>
            <p:cNvGrpSpPr>
              <a:grpSpLocks/>
            </p:cNvGrpSpPr>
            <p:nvPr/>
          </p:nvGrpSpPr>
          <p:grpSpPr bwMode="auto">
            <a:xfrm>
              <a:off x="6379187" y="2536134"/>
              <a:ext cx="1087437" cy="381000"/>
              <a:chOff x="2097" y="2880"/>
              <a:chExt cx="598" cy="480"/>
            </a:xfrm>
          </p:grpSpPr>
          <p:sp>
            <p:nvSpPr>
              <p:cNvPr id="99" name="Rectangle 702">
                <a:extLst>
                  <a:ext uri="{FF2B5EF4-FFF2-40B4-BE49-F238E27FC236}">
                    <a16:creationId xmlns:a16="http://schemas.microsoft.com/office/drawing/2014/main" xmlns="" id="{08638494-41D9-4362-A2C4-BAA4529057A5}"/>
                  </a:ext>
                </a:extLst>
              </p:cNvPr>
              <p:cNvSpPr>
                <a:spLocks noChangeArrowheads="1"/>
              </p:cNvSpPr>
              <p:nvPr/>
            </p:nvSpPr>
            <p:spPr bwMode="auto">
              <a:xfrm>
                <a:off x="212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err="1">
                    <a:solidFill>
                      <a:schemeClr val="tx1"/>
                    </a:solidFill>
                    <a:latin typeface="Times New Roman" panose="02020603050405020304" pitchFamily="18" charset="0"/>
                    <a:cs typeface="Times New Roman" panose="02020603050405020304" pitchFamily="18" charset="0"/>
                  </a:rPr>
                  <a:t>AuPhone</a:t>
                </a:r>
                <a:endParaRPr lang="en-US" altLang="en-US" sz="15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500" dirty="0">
                  <a:solidFill>
                    <a:schemeClr val="tx1"/>
                  </a:solidFill>
                  <a:latin typeface="Times New Roman" panose="02020603050405020304" pitchFamily="18" charset="0"/>
                  <a:cs typeface="Times New Roman" panose="02020603050405020304" pitchFamily="18" charset="0"/>
                </a:endParaRPr>
              </a:p>
            </p:txBody>
          </p:sp>
          <p:sp>
            <p:nvSpPr>
              <p:cNvPr id="100" name="Rectangle 703">
                <a:extLst>
                  <a:ext uri="{FF2B5EF4-FFF2-40B4-BE49-F238E27FC236}">
                    <a16:creationId xmlns:a16="http://schemas.microsoft.com/office/drawing/2014/main" xmlns="" id="{2131B1BA-DCB6-458B-B550-D544A9908BF0}"/>
                  </a:ext>
                </a:extLst>
              </p:cNvPr>
              <p:cNvSpPr>
                <a:spLocks noChangeArrowheads="1"/>
              </p:cNvSpPr>
              <p:nvPr/>
            </p:nvSpPr>
            <p:spPr bwMode="auto">
              <a:xfrm>
                <a:off x="209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101" name="Group 707">
              <a:extLst>
                <a:ext uri="{FF2B5EF4-FFF2-40B4-BE49-F238E27FC236}">
                  <a16:creationId xmlns:a16="http://schemas.microsoft.com/office/drawing/2014/main" xmlns="" id="{5C1DA4FB-D808-4C53-AE56-EA393E6628A2}"/>
                </a:ext>
              </a:extLst>
            </p:cNvPr>
            <p:cNvGrpSpPr>
              <a:grpSpLocks/>
            </p:cNvGrpSpPr>
            <p:nvPr/>
          </p:nvGrpSpPr>
          <p:grpSpPr bwMode="auto">
            <a:xfrm>
              <a:off x="7466624" y="2536134"/>
              <a:ext cx="998538" cy="381000"/>
              <a:chOff x="3077" y="2880"/>
              <a:chExt cx="670" cy="480"/>
            </a:xfrm>
          </p:grpSpPr>
          <p:sp>
            <p:nvSpPr>
              <p:cNvPr id="102" name="Rectangle 708">
                <a:extLst>
                  <a:ext uri="{FF2B5EF4-FFF2-40B4-BE49-F238E27FC236}">
                    <a16:creationId xmlns:a16="http://schemas.microsoft.com/office/drawing/2014/main" xmlns="" id="{AD095DC0-B56D-47C3-B2FD-9B17175C5385}"/>
                  </a:ext>
                </a:extLst>
              </p:cNvPr>
              <p:cNvSpPr>
                <a:spLocks noChangeArrowheads="1"/>
              </p:cNvSpPr>
              <p:nvPr/>
            </p:nvSpPr>
            <p:spPr bwMode="auto">
              <a:xfrm>
                <a:off x="3106" y="288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err="1">
                    <a:solidFill>
                      <a:schemeClr val="tx1"/>
                    </a:solidFill>
                    <a:latin typeface="Times New Roman" panose="02020603050405020304" pitchFamily="18" charset="0"/>
                    <a:cs typeface="Times New Roman" panose="02020603050405020304" pitchFamily="18" charset="0"/>
                  </a:rPr>
                  <a:t>PubName</a:t>
                </a:r>
                <a:endParaRPr lang="en-US" altLang="en-US" sz="15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500" dirty="0">
                  <a:solidFill>
                    <a:schemeClr val="tx1"/>
                  </a:solidFill>
                  <a:latin typeface="Times New Roman" panose="02020603050405020304" pitchFamily="18" charset="0"/>
                  <a:cs typeface="Times New Roman" panose="02020603050405020304" pitchFamily="18" charset="0"/>
                </a:endParaRPr>
              </a:p>
            </p:txBody>
          </p:sp>
          <p:sp>
            <p:nvSpPr>
              <p:cNvPr id="103" name="Rectangle 709">
                <a:extLst>
                  <a:ext uri="{FF2B5EF4-FFF2-40B4-BE49-F238E27FC236}">
                    <a16:creationId xmlns:a16="http://schemas.microsoft.com/office/drawing/2014/main" xmlns="" id="{AA4697DA-DD3B-44AD-807A-060EE3335426}"/>
                  </a:ext>
                </a:extLst>
              </p:cNvPr>
              <p:cNvSpPr>
                <a:spLocks noChangeArrowheads="1"/>
              </p:cNvSpPr>
              <p:nvPr/>
            </p:nvSpPr>
            <p:spPr bwMode="auto">
              <a:xfrm>
                <a:off x="3077" y="288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104" name="Group 710">
              <a:extLst>
                <a:ext uri="{FF2B5EF4-FFF2-40B4-BE49-F238E27FC236}">
                  <a16:creationId xmlns:a16="http://schemas.microsoft.com/office/drawing/2014/main" xmlns="" id="{29D3DD39-6220-44BD-A1F6-AB23C6674057}"/>
                </a:ext>
              </a:extLst>
            </p:cNvPr>
            <p:cNvGrpSpPr>
              <a:grpSpLocks/>
            </p:cNvGrpSpPr>
            <p:nvPr/>
          </p:nvGrpSpPr>
          <p:grpSpPr bwMode="auto">
            <a:xfrm>
              <a:off x="8465162" y="2536134"/>
              <a:ext cx="1058862" cy="381000"/>
              <a:chOff x="3747" y="2880"/>
              <a:chExt cx="634" cy="480"/>
            </a:xfrm>
          </p:grpSpPr>
          <p:sp>
            <p:nvSpPr>
              <p:cNvPr id="105" name="Rectangle 711">
                <a:extLst>
                  <a:ext uri="{FF2B5EF4-FFF2-40B4-BE49-F238E27FC236}">
                    <a16:creationId xmlns:a16="http://schemas.microsoft.com/office/drawing/2014/main" xmlns="" id="{D5531103-A571-409E-B1C0-B60F7FDB3DE9}"/>
                  </a:ext>
                </a:extLst>
              </p:cNvPr>
              <p:cNvSpPr>
                <a:spLocks noChangeArrowheads="1"/>
              </p:cNvSpPr>
              <p:nvPr/>
            </p:nvSpPr>
            <p:spPr bwMode="auto">
              <a:xfrm>
                <a:off x="3776" y="288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err="1">
                    <a:solidFill>
                      <a:schemeClr val="tx1"/>
                    </a:solidFill>
                    <a:latin typeface="Times New Roman" panose="02020603050405020304" pitchFamily="18" charset="0"/>
                    <a:cs typeface="Times New Roman" panose="02020603050405020304" pitchFamily="18" charset="0"/>
                  </a:rPr>
                  <a:t>PubPhone</a:t>
                </a:r>
                <a:endParaRPr lang="en-US" altLang="en-US" sz="15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500" dirty="0">
                  <a:solidFill>
                    <a:schemeClr val="tx1"/>
                  </a:solidFill>
                  <a:latin typeface="Times New Roman" panose="02020603050405020304" pitchFamily="18" charset="0"/>
                  <a:cs typeface="Times New Roman" panose="02020603050405020304" pitchFamily="18" charset="0"/>
                </a:endParaRPr>
              </a:p>
            </p:txBody>
          </p:sp>
          <p:sp>
            <p:nvSpPr>
              <p:cNvPr id="106" name="Rectangle 712">
                <a:extLst>
                  <a:ext uri="{FF2B5EF4-FFF2-40B4-BE49-F238E27FC236}">
                    <a16:creationId xmlns:a16="http://schemas.microsoft.com/office/drawing/2014/main" xmlns="" id="{B7CF80B6-4224-42A6-B4B5-CE77B19615BA}"/>
                  </a:ext>
                </a:extLst>
              </p:cNvPr>
              <p:cNvSpPr>
                <a:spLocks noChangeArrowheads="1"/>
              </p:cNvSpPr>
              <p:nvPr/>
            </p:nvSpPr>
            <p:spPr bwMode="auto">
              <a:xfrm>
                <a:off x="3747" y="288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nvGrpSpPr>
            <p:cNvPr id="107" name="Group 713">
              <a:extLst>
                <a:ext uri="{FF2B5EF4-FFF2-40B4-BE49-F238E27FC236}">
                  <a16:creationId xmlns:a16="http://schemas.microsoft.com/office/drawing/2014/main" xmlns="" id="{404DC1EB-298B-443A-84E5-A6889E4C6697}"/>
                </a:ext>
              </a:extLst>
            </p:cNvPr>
            <p:cNvGrpSpPr>
              <a:grpSpLocks/>
            </p:cNvGrpSpPr>
            <p:nvPr/>
          </p:nvGrpSpPr>
          <p:grpSpPr bwMode="auto">
            <a:xfrm>
              <a:off x="9524024" y="2536134"/>
              <a:ext cx="706438" cy="381000"/>
              <a:chOff x="4381" y="2880"/>
              <a:chExt cx="382" cy="480"/>
            </a:xfrm>
          </p:grpSpPr>
          <p:sp>
            <p:nvSpPr>
              <p:cNvPr id="108" name="Rectangle 714">
                <a:extLst>
                  <a:ext uri="{FF2B5EF4-FFF2-40B4-BE49-F238E27FC236}">
                    <a16:creationId xmlns:a16="http://schemas.microsoft.com/office/drawing/2014/main" xmlns="" id="{7907FD98-1393-461A-9B40-483E811F2AC3}"/>
                  </a:ext>
                </a:extLst>
              </p:cNvPr>
              <p:cNvSpPr>
                <a:spLocks noChangeArrowheads="1"/>
              </p:cNvSpPr>
              <p:nvPr/>
            </p:nvSpPr>
            <p:spPr bwMode="auto">
              <a:xfrm>
                <a:off x="4410" y="288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500" b="1" dirty="0">
                    <a:solidFill>
                      <a:schemeClr val="tx1"/>
                    </a:solidFill>
                    <a:latin typeface="Times New Roman" panose="02020603050405020304" pitchFamily="18" charset="0"/>
                    <a:cs typeface="Times New Roman" panose="02020603050405020304" pitchFamily="18" charset="0"/>
                  </a:rPr>
                  <a:t>Price</a:t>
                </a:r>
              </a:p>
              <a:p>
                <a:pPr eaLnBrk="0" hangingPunct="0">
                  <a:spcBef>
                    <a:spcPct val="0"/>
                  </a:spcBef>
                </a:pPr>
                <a:endParaRPr lang="en-US" altLang="en-US" sz="1500" dirty="0">
                  <a:solidFill>
                    <a:schemeClr val="tx1"/>
                  </a:solidFill>
                  <a:latin typeface="Times New Roman" panose="02020603050405020304" pitchFamily="18" charset="0"/>
                  <a:cs typeface="Times New Roman" panose="02020603050405020304" pitchFamily="18" charset="0"/>
                </a:endParaRPr>
              </a:p>
            </p:txBody>
          </p:sp>
          <p:sp>
            <p:nvSpPr>
              <p:cNvPr id="109" name="Rectangle 715">
                <a:extLst>
                  <a:ext uri="{FF2B5EF4-FFF2-40B4-BE49-F238E27FC236}">
                    <a16:creationId xmlns:a16="http://schemas.microsoft.com/office/drawing/2014/main" xmlns="" id="{8F6517F3-3D4C-4136-B323-0B967FFB288E}"/>
                  </a:ext>
                </a:extLst>
              </p:cNvPr>
              <p:cNvSpPr>
                <a:spLocks noChangeArrowheads="1"/>
              </p:cNvSpPr>
              <p:nvPr/>
            </p:nvSpPr>
            <p:spPr bwMode="auto">
              <a:xfrm>
                <a:off x="4381" y="288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5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71119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50C2F4-A2F9-4B6A-8473-98B1D1A5D6C1}"/>
              </a:ext>
            </a:extLst>
          </p:cNvPr>
          <p:cNvSpPr txBox="1"/>
          <p:nvPr/>
        </p:nvSpPr>
        <p:spPr>
          <a:xfrm>
            <a:off x="1195753" y="223296"/>
            <a:ext cx="5331655" cy="430887"/>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First Normal Form - Decomposition</a:t>
            </a:r>
            <a:endParaRPr lang="en-IN"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9B205FC-5590-429B-921B-6A08A691C532}"/>
              </a:ext>
            </a:extLst>
          </p:cNvPr>
          <p:cNvSpPr txBox="1"/>
          <p:nvPr/>
        </p:nvSpPr>
        <p:spPr>
          <a:xfrm>
            <a:off x="295421" y="996018"/>
            <a:ext cx="11549575" cy="1446550"/>
          </a:xfrm>
          <a:prstGeom prst="rect">
            <a:avLst/>
          </a:prstGeom>
          <a:noFill/>
        </p:spPr>
        <p:txBody>
          <a:bodyPr wrap="square">
            <a:spAutoFit/>
          </a:bodyPr>
          <a:lstStyle/>
          <a:p>
            <a:pPr marL="609600" indent="-609600" algn="just">
              <a:buFontTx/>
              <a:buAutoNum type="arabicPeriod"/>
            </a:pPr>
            <a:r>
              <a:rPr lang="en-US" altLang="en-US" sz="2200" dirty="0">
                <a:latin typeface="Times New Roman" panose="02020603050405020304" pitchFamily="18" charset="0"/>
                <a:cs typeface="Times New Roman" panose="02020603050405020304" pitchFamily="18" charset="0"/>
              </a:rPr>
              <a:t>Place all items that appear in the repeating group in a new table</a:t>
            </a:r>
          </a:p>
          <a:p>
            <a:pPr marL="609600" indent="-609600" algn="just">
              <a:buFontTx/>
              <a:buAutoNum type="arabicPeriod"/>
            </a:pPr>
            <a:r>
              <a:rPr lang="en-US" altLang="en-US" sz="2200" dirty="0">
                <a:latin typeface="Times New Roman" panose="02020603050405020304" pitchFamily="18" charset="0"/>
                <a:cs typeface="Times New Roman" panose="02020603050405020304" pitchFamily="18" charset="0"/>
              </a:rPr>
              <a:t>Designate a primary key for each new table produced. </a:t>
            </a:r>
          </a:p>
          <a:p>
            <a:pPr marL="609600" indent="-609600" algn="just">
              <a:buFontTx/>
              <a:buAutoNum type="arabicPeriod"/>
            </a:pPr>
            <a:r>
              <a:rPr lang="en-US" altLang="en-US" sz="2200" dirty="0">
                <a:latin typeface="Times New Roman" panose="02020603050405020304" pitchFamily="18" charset="0"/>
                <a:cs typeface="Times New Roman" panose="02020603050405020304" pitchFamily="18" charset="0"/>
              </a:rPr>
              <a:t>Duplicate in the new table the primary key of the table from which the repeating group was extracted or vice versa. </a:t>
            </a:r>
            <a:endParaRPr lang="en-US" altLang="en-US" sz="2200" dirty="0">
              <a:solidFill>
                <a:srgbClr val="CC0000"/>
              </a:solidFill>
              <a:latin typeface="Times New Roman" panose="02020603050405020304" pitchFamily="18" charset="0"/>
              <a:cs typeface="Times New Roman" panose="02020603050405020304" pitchFamily="18" charset="0"/>
            </a:endParaRPr>
          </a:p>
        </p:txBody>
      </p:sp>
      <p:grpSp>
        <p:nvGrpSpPr>
          <p:cNvPr id="154" name="Group 153">
            <a:extLst>
              <a:ext uri="{FF2B5EF4-FFF2-40B4-BE49-F238E27FC236}">
                <a16:creationId xmlns:a16="http://schemas.microsoft.com/office/drawing/2014/main" xmlns="" id="{7FF163E8-A5A4-44B6-810B-37B8D1186AFE}"/>
              </a:ext>
            </a:extLst>
          </p:cNvPr>
          <p:cNvGrpSpPr/>
          <p:nvPr/>
        </p:nvGrpSpPr>
        <p:grpSpPr>
          <a:xfrm>
            <a:off x="815926" y="2319457"/>
            <a:ext cx="10912345" cy="3358560"/>
            <a:chOff x="2779851" y="3011557"/>
            <a:chExt cx="8216900" cy="3048000"/>
          </a:xfrm>
        </p:grpSpPr>
        <p:grpSp>
          <p:nvGrpSpPr>
            <p:cNvPr id="6" name="Group 131">
              <a:extLst>
                <a:ext uri="{FF2B5EF4-FFF2-40B4-BE49-F238E27FC236}">
                  <a16:creationId xmlns:a16="http://schemas.microsoft.com/office/drawing/2014/main" xmlns="" id="{AD77F45B-1B32-4423-8EE3-217F96BD21EA}"/>
                </a:ext>
              </a:extLst>
            </p:cNvPr>
            <p:cNvGrpSpPr>
              <a:grpSpLocks/>
            </p:cNvGrpSpPr>
            <p:nvPr/>
          </p:nvGrpSpPr>
          <p:grpSpPr bwMode="auto">
            <a:xfrm>
              <a:off x="2783026" y="4154557"/>
              <a:ext cx="1063625" cy="381000"/>
              <a:chOff x="0" y="0"/>
              <a:chExt cx="627" cy="480"/>
            </a:xfrm>
          </p:grpSpPr>
          <p:sp>
            <p:nvSpPr>
              <p:cNvPr id="7" name="Rectangle 132">
                <a:extLst>
                  <a:ext uri="{FF2B5EF4-FFF2-40B4-BE49-F238E27FC236}">
                    <a16:creationId xmlns:a16="http://schemas.microsoft.com/office/drawing/2014/main" xmlns="" id="{431EF409-BB9B-4610-9DFD-3D9D41D1F8F2}"/>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dirty="0">
                    <a:solidFill>
                      <a:schemeClr val="tx1"/>
                    </a:solidFill>
                    <a:latin typeface="Times New Roman" panose="02020603050405020304" pitchFamily="18" charset="0"/>
                    <a:cs typeface="Times New Roman" panose="02020603050405020304" pitchFamily="18" charset="0"/>
                  </a:rPr>
                  <a:t>0-321-32132-1</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8" name="Rectangle 133">
                <a:extLst>
                  <a:ext uri="{FF2B5EF4-FFF2-40B4-BE49-F238E27FC236}">
                    <a16:creationId xmlns:a16="http://schemas.microsoft.com/office/drawing/2014/main" xmlns="" id="{F0E9DFE8-126D-4A79-BC5E-69BA5D879F9C}"/>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9" name="Group 134">
              <a:extLst>
                <a:ext uri="{FF2B5EF4-FFF2-40B4-BE49-F238E27FC236}">
                  <a16:creationId xmlns:a16="http://schemas.microsoft.com/office/drawing/2014/main" xmlns="" id="{4D7E6A09-BDE7-4024-83DD-35F69DFF95EF}"/>
                </a:ext>
              </a:extLst>
            </p:cNvPr>
            <p:cNvGrpSpPr>
              <a:grpSpLocks/>
            </p:cNvGrpSpPr>
            <p:nvPr/>
          </p:nvGrpSpPr>
          <p:grpSpPr bwMode="auto">
            <a:xfrm>
              <a:off x="3846651" y="4154557"/>
              <a:ext cx="881062" cy="381000"/>
              <a:chOff x="627" y="0"/>
              <a:chExt cx="598" cy="480"/>
            </a:xfrm>
          </p:grpSpPr>
          <p:sp>
            <p:nvSpPr>
              <p:cNvPr id="10" name="Rectangle 135">
                <a:extLst>
                  <a:ext uri="{FF2B5EF4-FFF2-40B4-BE49-F238E27FC236}">
                    <a16:creationId xmlns:a16="http://schemas.microsoft.com/office/drawing/2014/main" xmlns="" id="{774A0E40-487D-4952-A83E-9A589A362810}"/>
                  </a:ext>
                </a:extLst>
              </p:cNvPr>
              <p:cNvSpPr>
                <a:spLocks noChangeArrowheads="1"/>
              </p:cNvSpPr>
              <p:nvPr/>
            </p:nvSpPr>
            <p:spPr bwMode="auto">
              <a:xfrm>
                <a:off x="65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Balloon</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1" name="Rectangle 136">
                <a:extLst>
                  <a:ext uri="{FF2B5EF4-FFF2-40B4-BE49-F238E27FC236}">
                    <a16:creationId xmlns:a16="http://schemas.microsoft.com/office/drawing/2014/main" xmlns="" id="{D36A5DC8-C850-4932-8689-674DB0776FC0}"/>
                  </a:ext>
                </a:extLst>
              </p:cNvPr>
              <p:cNvSpPr>
                <a:spLocks noChangeArrowheads="1"/>
              </p:cNvSpPr>
              <p:nvPr/>
            </p:nvSpPr>
            <p:spPr bwMode="auto">
              <a:xfrm>
                <a:off x="62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2" name="Group 146">
              <a:extLst>
                <a:ext uri="{FF2B5EF4-FFF2-40B4-BE49-F238E27FC236}">
                  <a16:creationId xmlns:a16="http://schemas.microsoft.com/office/drawing/2014/main" xmlns="" id="{3CE4D7FA-8A47-4410-823A-AC1ADB9C9BAF}"/>
                </a:ext>
              </a:extLst>
            </p:cNvPr>
            <p:cNvGrpSpPr>
              <a:grpSpLocks/>
            </p:cNvGrpSpPr>
            <p:nvPr/>
          </p:nvGrpSpPr>
          <p:grpSpPr bwMode="auto">
            <a:xfrm>
              <a:off x="4729301" y="4154557"/>
              <a:ext cx="998537" cy="381000"/>
              <a:chOff x="3077" y="0"/>
              <a:chExt cx="670" cy="480"/>
            </a:xfrm>
          </p:grpSpPr>
          <p:sp>
            <p:nvSpPr>
              <p:cNvPr id="13" name="Rectangle 147">
                <a:extLst>
                  <a:ext uri="{FF2B5EF4-FFF2-40B4-BE49-F238E27FC236}">
                    <a16:creationId xmlns:a16="http://schemas.microsoft.com/office/drawing/2014/main" xmlns="" id="{BB9DD677-F555-4213-AB0C-4AB8CC5EA297}"/>
                  </a:ext>
                </a:extLst>
              </p:cNvPr>
              <p:cNvSpPr>
                <a:spLocks noChangeArrowheads="1"/>
              </p:cNvSpPr>
              <p:nvPr/>
            </p:nvSpPr>
            <p:spPr bwMode="auto">
              <a:xfrm>
                <a:off x="3106" y="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dirty="0">
                    <a:solidFill>
                      <a:schemeClr val="tx1"/>
                    </a:solidFill>
                    <a:latin typeface="Times New Roman" panose="02020603050405020304" pitchFamily="18" charset="0"/>
                    <a:cs typeface="Times New Roman" panose="02020603050405020304" pitchFamily="18" charset="0"/>
                  </a:rPr>
                  <a:t>Small House</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14" name="Rectangle 148">
                <a:extLst>
                  <a:ext uri="{FF2B5EF4-FFF2-40B4-BE49-F238E27FC236}">
                    <a16:creationId xmlns:a16="http://schemas.microsoft.com/office/drawing/2014/main" xmlns="" id="{20C85CA2-8985-4867-9DF2-71AB93C81BB8}"/>
                  </a:ext>
                </a:extLst>
              </p:cNvPr>
              <p:cNvSpPr>
                <a:spLocks noChangeArrowheads="1"/>
              </p:cNvSpPr>
              <p:nvPr/>
            </p:nvSpPr>
            <p:spPr bwMode="auto">
              <a:xfrm>
                <a:off x="3077" y="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5" name="Group 149">
              <a:extLst>
                <a:ext uri="{FF2B5EF4-FFF2-40B4-BE49-F238E27FC236}">
                  <a16:creationId xmlns:a16="http://schemas.microsoft.com/office/drawing/2014/main" xmlns="" id="{F33C05EB-5325-4011-BCB6-2EA5EAB76482}"/>
                </a:ext>
              </a:extLst>
            </p:cNvPr>
            <p:cNvGrpSpPr>
              <a:grpSpLocks/>
            </p:cNvGrpSpPr>
            <p:nvPr/>
          </p:nvGrpSpPr>
          <p:grpSpPr bwMode="auto">
            <a:xfrm>
              <a:off x="5727838" y="4154557"/>
              <a:ext cx="1058863" cy="381000"/>
              <a:chOff x="3747" y="0"/>
              <a:chExt cx="634" cy="480"/>
            </a:xfrm>
          </p:grpSpPr>
          <p:sp>
            <p:nvSpPr>
              <p:cNvPr id="16" name="Rectangle 150">
                <a:extLst>
                  <a:ext uri="{FF2B5EF4-FFF2-40B4-BE49-F238E27FC236}">
                    <a16:creationId xmlns:a16="http://schemas.microsoft.com/office/drawing/2014/main" xmlns="" id="{B17190C6-CF13-4225-A33F-1049A3980EE1}"/>
                  </a:ext>
                </a:extLst>
              </p:cNvPr>
              <p:cNvSpPr>
                <a:spLocks noChangeArrowheads="1"/>
              </p:cNvSpPr>
              <p:nvPr/>
            </p:nvSpPr>
            <p:spPr bwMode="auto">
              <a:xfrm>
                <a:off x="3776" y="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dirty="0">
                    <a:solidFill>
                      <a:schemeClr val="tx1"/>
                    </a:solidFill>
                    <a:latin typeface="Times New Roman" panose="02020603050405020304" pitchFamily="18" charset="0"/>
                    <a:cs typeface="Times New Roman" panose="02020603050405020304" pitchFamily="18" charset="0"/>
                  </a:rPr>
                  <a:t>714-000-0000</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17" name="Rectangle 151">
                <a:extLst>
                  <a:ext uri="{FF2B5EF4-FFF2-40B4-BE49-F238E27FC236}">
                    <a16:creationId xmlns:a16="http://schemas.microsoft.com/office/drawing/2014/main" xmlns="" id="{0DCE7524-A7E7-4507-9567-A9A1FBD03C0F}"/>
                  </a:ext>
                </a:extLst>
              </p:cNvPr>
              <p:cNvSpPr>
                <a:spLocks noChangeArrowheads="1"/>
              </p:cNvSpPr>
              <p:nvPr/>
            </p:nvSpPr>
            <p:spPr bwMode="auto">
              <a:xfrm>
                <a:off x="3747" y="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8" name="Group 152">
              <a:extLst>
                <a:ext uri="{FF2B5EF4-FFF2-40B4-BE49-F238E27FC236}">
                  <a16:creationId xmlns:a16="http://schemas.microsoft.com/office/drawing/2014/main" xmlns="" id="{1598FF24-5D07-4082-834F-223EB3318F3D}"/>
                </a:ext>
              </a:extLst>
            </p:cNvPr>
            <p:cNvGrpSpPr>
              <a:grpSpLocks/>
            </p:cNvGrpSpPr>
            <p:nvPr/>
          </p:nvGrpSpPr>
          <p:grpSpPr bwMode="auto">
            <a:xfrm>
              <a:off x="6786701" y="4154557"/>
              <a:ext cx="706437" cy="381000"/>
              <a:chOff x="4381" y="0"/>
              <a:chExt cx="382" cy="480"/>
            </a:xfrm>
          </p:grpSpPr>
          <p:sp>
            <p:nvSpPr>
              <p:cNvPr id="19" name="Rectangle 153">
                <a:extLst>
                  <a:ext uri="{FF2B5EF4-FFF2-40B4-BE49-F238E27FC236}">
                    <a16:creationId xmlns:a16="http://schemas.microsoft.com/office/drawing/2014/main" xmlns="" id="{373E92D7-8960-4231-B1C8-70779683ED04}"/>
                  </a:ext>
                </a:extLst>
              </p:cNvPr>
              <p:cNvSpPr>
                <a:spLocks noChangeArrowheads="1"/>
              </p:cNvSpPr>
              <p:nvPr/>
            </p:nvSpPr>
            <p:spPr bwMode="auto">
              <a:xfrm>
                <a:off x="4410" y="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$34.00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20" name="Rectangle 154">
                <a:extLst>
                  <a:ext uri="{FF2B5EF4-FFF2-40B4-BE49-F238E27FC236}">
                    <a16:creationId xmlns:a16="http://schemas.microsoft.com/office/drawing/2014/main" xmlns="" id="{FC38CA9C-662F-44E8-95EC-D273AEB269A6}"/>
                  </a:ext>
                </a:extLst>
              </p:cNvPr>
              <p:cNvSpPr>
                <a:spLocks noChangeArrowheads="1"/>
              </p:cNvSpPr>
              <p:nvPr/>
            </p:nvSpPr>
            <p:spPr bwMode="auto">
              <a:xfrm>
                <a:off x="4381" y="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21" name="Group 155">
              <a:extLst>
                <a:ext uri="{FF2B5EF4-FFF2-40B4-BE49-F238E27FC236}">
                  <a16:creationId xmlns:a16="http://schemas.microsoft.com/office/drawing/2014/main" xmlns="" id="{70902F3C-F19D-4D75-B0B3-6055FD8B0E39}"/>
                </a:ext>
              </a:extLst>
            </p:cNvPr>
            <p:cNvGrpSpPr>
              <a:grpSpLocks/>
            </p:cNvGrpSpPr>
            <p:nvPr/>
          </p:nvGrpSpPr>
          <p:grpSpPr bwMode="auto">
            <a:xfrm>
              <a:off x="2783026" y="4535557"/>
              <a:ext cx="1063625" cy="381000"/>
              <a:chOff x="0" y="1440"/>
              <a:chExt cx="627" cy="480"/>
            </a:xfrm>
          </p:grpSpPr>
          <p:sp>
            <p:nvSpPr>
              <p:cNvPr id="22" name="Rectangle 156">
                <a:extLst>
                  <a:ext uri="{FF2B5EF4-FFF2-40B4-BE49-F238E27FC236}">
                    <a16:creationId xmlns:a16="http://schemas.microsoft.com/office/drawing/2014/main" xmlns="" id="{736C84B0-A92F-4EBA-9CF8-4728B91D8B30}"/>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0-55-123456-9</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23" name="Rectangle 157">
                <a:extLst>
                  <a:ext uri="{FF2B5EF4-FFF2-40B4-BE49-F238E27FC236}">
                    <a16:creationId xmlns:a16="http://schemas.microsoft.com/office/drawing/2014/main" xmlns="" id="{CDAB3398-58C1-4F35-9448-4001E5780DD9}"/>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24" name="Group 158">
              <a:extLst>
                <a:ext uri="{FF2B5EF4-FFF2-40B4-BE49-F238E27FC236}">
                  <a16:creationId xmlns:a16="http://schemas.microsoft.com/office/drawing/2014/main" xmlns="" id="{894973E2-DBDD-4E95-8763-DAF8C0F22C42}"/>
                </a:ext>
              </a:extLst>
            </p:cNvPr>
            <p:cNvGrpSpPr>
              <a:grpSpLocks/>
            </p:cNvGrpSpPr>
            <p:nvPr/>
          </p:nvGrpSpPr>
          <p:grpSpPr bwMode="auto">
            <a:xfrm>
              <a:off x="3846651" y="4535557"/>
              <a:ext cx="881062" cy="381000"/>
              <a:chOff x="627" y="1440"/>
              <a:chExt cx="598" cy="480"/>
            </a:xfrm>
          </p:grpSpPr>
          <p:sp>
            <p:nvSpPr>
              <p:cNvPr id="25" name="Rectangle 159">
                <a:extLst>
                  <a:ext uri="{FF2B5EF4-FFF2-40B4-BE49-F238E27FC236}">
                    <a16:creationId xmlns:a16="http://schemas.microsoft.com/office/drawing/2014/main" xmlns="" id="{DFDACD2C-5725-4349-AE01-7745D50A39A6}"/>
                  </a:ext>
                </a:extLst>
              </p:cNvPr>
              <p:cNvSpPr>
                <a:spLocks noChangeArrowheads="1"/>
              </p:cNvSpPr>
              <p:nvPr/>
            </p:nvSpPr>
            <p:spPr bwMode="auto">
              <a:xfrm>
                <a:off x="65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Main Street</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26" name="Rectangle 160">
                <a:extLst>
                  <a:ext uri="{FF2B5EF4-FFF2-40B4-BE49-F238E27FC236}">
                    <a16:creationId xmlns:a16="http://schemas.microsoft.com/office/drawing/2014/main" xmlns="" id="{BBB98721-C006-4995-BF86-40FD83C9C0E8}"/>
                  </a:ext>
                </a:extLst>
              </p:cNvPr>
              <p:cNvSpPr>
                <a:spLocks noChangeArrowheads="1"/>
              </p:cNvSpPr>
              <p:nvPr/>
            </p:nvSpPr>
            <p:spPr bwMode="auto">
              <a:xfrm>
                <a:off x="62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27" name="Group 170">
              <a:extLst>
                <a:ext uri="{FF2B5EF4-FFF2-40B4-BE49-F238E27FC236}">
                  <a16:creationId xmlns:a16="http://schemas.microsoft.com/office/drawing/2014/main" xmlns="" id="{48C8568C-28EB-476A-A44C-758779502B80}"/>
                </a:ext>
              </a:extLst>
            </p:cNvPr>
            <p:cNvGrpSpPr>
              <a:grpSpLocks/>
            </p:cNvGrpSpPr>
            <p:nvPr/>
          </p:nvGrpSpPr>
          <p:grpSpPr bwMode="auto">
            <a:xfrm>
              <a:off x="4729301" y="4535557"/>
              <a:ext cx="998537" cy="381000"/>
              <a:chOff x="3077" y="1440"/>
              <a:chExt cx="670" cy="480"/>
            </a:xfrm>
          </p:grpSpPr>
          <p:sp>
            <p:nvSpPr>
              <p:cNvPr id="28" name="Rectangle 171">
                <a:extLst>
                  <a:ext uri="{FF2B5EF4-FFF2-40B4-BE49-F238E27FC236}">
                    <a16:creationId xmlns:a16="http://schemas.microsoft.com/office/drawing/2014/main" xmlns="" id="{A1FB6F12-942D-436A-A426-CFB776DDE746}"/>
                  </a:ext>
                </a:extLst>
              </p:cNvPr>
              <p:cNvSpPr>
                <a:spLocks noChangeArrowheads="1"/>
              </p:cNvSpPr>
              <p:nvPr/>
            </p:nvSpPr>
            <p:spPr bwMode="auto">
              <a:xfrm>
                <a:off x="3106" y="144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Small House</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29" name="Rectangle 172">
                <a:extLst>
                  <a:ext uri="{FF2B5EF4-FFF2-40B4-BE49-F238E27FC236}">
                    <a16:creationId xmlns:a16="http://schemas.microsoft.com/office/drawing/2014/main" xmlns="" id="{9D3AA95D-A51E-4B25-9769-909369428B64}"/>
                  </a:ext>
                </a:extLst>
              </p:cNvPr>
              <p:cNvSpPr>
                <a:spLocks noChangeArrowheads="1"/>
              </p:cNvSpPr>
              <p:nvPr/>
            </p:nvSpPr>
            <p:spPr bwMode="auto">
              <a:xfrm>
                <a:off x="3077" y="144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30" name="Group 173">
              <a:extLst>
                <a:ext uri="{FF2B5EF4-FFF2-40B4-BE49-F238E27FC236}">
                  <a16:creationId xmlns:a16="http://schemas.microsoft.com/office/drawing/2014/main" xmlns="" id="{0D721E37-FFBE-408E-9763-53E6E733AF52}"/>
                </a:ext>
              </a:extLst>
            </p:cNvPr>
            <p:cNvGrpSpPr>
              <a:grpSpLocks/>
            </p:cNvGrpSpPr>
            <p:nvPr/>
          </p:nvGrpSpPr>
          <p:grpSpPr bwMode="auto">
            <a:xfrm>
              <a:off x="5727838" y="4535557"/>
              <a:ext cx="1058863" cy="381000"/>
              <a:chOff x="3747" y="1440"/>
              <a:chExt cx="634" cy="480"/>
            </a:xfrm>
          </p:grpSpPr>
          <p:sp>
            <p:nvSpPr>
              <p:cNvPr id="31" name="Rectangle 174">
                <a:extLst>
                  <a:ext uri="{FF2B5EF4-FFF2-40B4-BE49-F238E27FC236}">
                    <a16:creationId xmlns:a16="http://schemas.microsoft.com/office/drawing/2014/main" xmlns="" id="{2B66491E-B3E5-46BE-99D4-7B13BF17A918}"/>
                  </a:ext>
                </a:extLst>
              </p:cNvPr>
              <p:cNvSpPr>
                <a:spLocks noChangeArrowheads="1"/>
              </p:cNvSpPr>
              <p:nvPr/>
            </p:nvSpPr>
            <p:spPr bwMode="auto">
              <a:xfrm>
                <a:off x="3776" y="144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714-000-0000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32" name="Rectangle 175">
                <a:extLst>
                  <a:ext uri="{FF2B5EF4-FFF2-40B4-BE49-F238E27FC236}">
                    <a16:creationId xmlns:a16="http://schemas.microsoft.com/office/drawing/2014/main" xmlns="" id="{2747AB32-AA5A-4DA7-B062-EEC5976CF4B1}"/>
                  </a:ext>
                </a:extLst>
              </p:cNvPr>
              <p:cNvSpPr>
                <a:spLocks noChangeArrowheads="1"/>
              </p:cNvSpPr>
              <p:nvPr/>
            </p:nvSpPr>
            <p:spPr bwMode="auto">
              <a:xfrm>
                <a:off x="3747" y="144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33" name="Group 176">
              <a:extLst>
                <a:ext uri="{FF2B5EF4-FFF2-40B4-BE49-F238E27FC236}">
                  <a16:creationId xmlns:a16="http://schemas.microsoft.com/office/drawing/2014/main" xmlns="" id="{4992CE11-DCDF-448D-AB49-AE2D7DE3EA4A}"/>
                </a:ext>
              </a:extLst>
            </p:cNvPr>
            <p:cNvGrpSpPr>
              <a:grpSpLocks/>
            </p:cNvGrpSpPr>
            <p:nvPr/>
          </p:nvGrpSpPr>
          <p:grpSpPr bwMode="auto">
            <a:xfrm>
              <a:off x="6786701" y="4535557"/>
              <a:ext cx="706437" cy="381000"/>
              <a:chOff x="4381" y="1440"/>
              <a:chExt cx="382" cy="480"/>
            </a:xfrm>
          </p:grpSpPr>
          <p:sp>
            <p:nvSpPr>
              <p:cNvPr id="34" name="Rectangle 177">
                <a:extLst>
                  <a:ext uri="{FF2B5EF4-FFF2-40B4-BE49-F238E27FC236}">
                    <a16:creationId xmlns:a16="http://schemas.microsoft.com/office/drawing/2014/main" xmlns="" id="{50CF4C1B-12FC-410F-8708-2D2FA64D15BC}"/>
                  </a:ext>
                </a:extLst>
              </p:cNvPr>
              <p:cNvSpPr>
                <a:spLocks noChangeArrowheads="1"/>
              </p:cNvSpPr>
              <p:nvPr/>
            </p:nvSpPr>
            <p:spPr bwMode="auto">
              <a:xfrm>
                <a:off x="4410" y="144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$22.95</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35" name="Rectangle 178">
                <a:extLst>
                  <a:ext uri="{FF2B5EF4-FFF2-40B4-BE49-F238E27FC236}">
                    <a16:creationId xmlns:a16="http://schemas.microsoft.com/office/drawing/2014/main" xmlns="" id="{280B35A4-B7C0-4495-9D35-5E0DACB15646}"/>
                  </a:ext>
                </a:extLst>
              </p:cNvPr>
              <p:cNvSpPr>
                <a:spLocks noChangeArrowheads="1"/>
              </p:cNvSpPr>
              <p:nvPr/>
            </p:nvSpPr>
            <p:spPr bwMode="auto">
              <a:xfrm>
                <a:off x="4381" y="144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36" name="Group 179">
              <a:extLst>
                <a:ext uri="{FF2B5EF4-FFF2-40B4-BE49-F238E27FC236}">
                  <a16:creationId xmlns:a16="http://schemas.microsoft.com/office/drawing/2014/main" xmlns="" id="{ED5E9BE7-C5EF-46C2-9A12-F238D0ABA623}"/>
                </a:ext>
              </a:extLst>
            </p:cNvPr>
            <p:cNvGrpSpPr>
              <a:grpSpLocks/>
            </p:cNvGrpSpPr>
            <p:nvPr/>
          </p:nvGrpSpPr>
          <p:grpSpPr bwMode="auto">
            <a:xfrm>
              <a:off x="2783026" y="4916557"/>
              <a:ext cx="1063625" cy="381000"/>
              <a:chOff x="0" y="2400"/>
              <a:chExt cx="627" cy="480"/>
            </a:xfrm>
          </p:grpSpPr>
          <p:sp>
            <p:nvSpPr>
              <p:cNvPr id="37" name="Rectangle 180">
                <a:extLst>
                  <a:ext uri="{FF2B5EF4-FFF2-40B4-BE49-F238E27FC236}">
                    <a16:creationId xmlns:a16="http://schemas.microsoft.com/office/drawing/2014/main" xmlns="" id="{37A6E2FD-369D-4B8D-B392-0907BA731C17}"/>
                  </a:ext>
                </a:extLst>
              </p:cNvPr>
              <p:cNvSpPr>
                <a:spLocks noChangeArrowheads="1"/>
              </p:cNvSpPr>
              <p:nvPr/>
            </p:nvSpPr>
            <p:spPr bwMode="auto">
              <a:xfrm>
                <a:off x="29" y="240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0-123-45678-0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38" name="Rectangle 181">
                <a:extLst>
                  <a:ext uri="{FF2B5EF4-FFF2-40B4-BE49-F238E27FC236}">
                    <a16:creationId xmlns:a16="http://schemas.microsoft.com/office/drawing/2014/main" xmlns="" id="{8ED7FE0D-FC74-45D7-AB09-BBA60EF4A117}"/>
                  </a:ext>
                </a:extLst>
              </p:cNvPr>
              <p:cNvSpPr>
                <a:spLocks noChangeArrowheads="1"/>
              </p:cNvSpPr>
              <p:nvPr/>
            </p:nvSpPr>
            <p:spPr bwMode="auto">
              <a:xfrm>
                <a:off x="0" y="240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39" name="Group 182">
              <a:extLst>
                <a:ext uri="{FF2B5EF4-FFF2-40B4-BE49-F238E27FC236}">
                  <a16:creationId xmlns:a16="http://schemas.microsoft.com/office/drawing/2014/main" xmlns="" id="{55487AEC-E9EE-4E5B-B03A-E133E26DAC2B}"/>
                </a:ext>
              </a:extLst>
            </p:cNvPr>
            <p:cNvGrpSpPr>
              <a:grpSpLocks/>
            </p:cNvGrpSpPr>
            <p:nvPr/>
          </p:nvGrpSpPr>
          <p:grpSpPr bwMode="auto">
            <a:xfrm>
              <a:off x="3846651" y="4916557"/>
              <a:ext cx="881062" cy="381000"/>
              <a:chOff x="627" y="2400"/>
              <a:chExt cx="598" cy="480"/>
            </a:xfrm>
          </p:grpSpPr>
          <p:sp>
            <p:nvSpPr>
              <p:cNvPr id="40" name="Rectangle 183">
                <a:extLst>
                  <a:ext uri="{FF2B5EF4-FFF2-40B4-BE49-F238E27FC236}">
                    <a16:creationId xmlns:a16="http://schemas.microsoft.com/office/drawing/2014/main" xmlns="" id="{491B1A73-5487-41A7-A130-DA0754411763}"/>
                  </a:ext>
                </a:extLst>
              </p:cNvPr>
              <p:cNvSpPr>
                <a:spLocks noChangeArrowheads="1"/>
              </p:cNvSpPr>
              <p:nvPr/>
            </p:nvSpPr>
            <p:spPr bwMode="auto">
              <a:xfrm>
                <a:off x="656" y="240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Ulysses</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41" name="Rectangle 184">
                <a:extLst>
                  <a:ext uri="{FF2B5EF4-FFF2-40B4-BE49-F238E27FC236}">
                    <a16:creationId xmlns:a16="http://schemas.microsoft.com/office/drawing/2014/main" xmlns="" id="{85EAAFB5-0177-436F-ACF1-3951CC376D1D}"/>
                  </a:ext>
                </a:extLst>
              </p:cNvPr>
              <p:cNvSpPr>
                <a:spLocks noChangeArrowheads="1"/>
              </p:cNvSpPr>
              <p:nvPr/>
            </p:nvSpPr>
            <p:spPr bwMode="auto">
              <a:xfrm>
                <a:off x="627" y="240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42" name="Group 194">
              <a:extLst>
                <a:ext uri="{FF2B5EF4-FFF2-40B4-BE49-F238E27FC236}">
                  <a16:creationId xmlns:a16="http://schemas.microsoft.com/office/drawing/2014/main" xmlns="" id="{760E2D91-B3CC-4033-A55F-52AF5813A078}"/>
                </a:ext>
              </a:extLst>
            </p:cNvPr>
            <p:cNvGrpSpPr>
              <a:grpSpLocks/>
            </p:cNvGrpSpPr>
            <p:nvPr/>
          </p:nvGrpSpPr>
          <p:grpSpPr bwMode="auto">
            <a:xfrm>
              <a:off x="4729301" y="4916557"/>
              <a:ext cx="998537" cy="381000"/>
              <a:chOff x="3077" y="2400"/>
              <a:chExt cx="670" cy="480"/>
            </a:xfrm>
          </p:grpSpPr>
          <p:sp>
            <p:nvSpPr>
              <p:cNvPr id="43" name="Rectangle 195">
                <a:extLst>
                  <a:ext uri="{FF2B5EF4-FFF2-40B4-BE49-F238E27FC236}">
                    <a16:creationId xmlns:a16="http://schemas.microsoft.com/office/drawing/2014/main" xmlns="" id="{6752FA83-EA5D-48F5-848F-C01D38F4F0B8}"/>
                  </a:ext>
                </a:extLst>
              </p:cNvPr>
              <p:cNvSpPr>
                <a:spLocks noChangeArrowheads="1"/>
              </p:cNvSpPr>
              <p:nvPr/>
            </p:nvSpPr>
            <p:spPr bwMode="auto">
              <a:xfrm>
                <a:off x="3106" y="240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Alpha Press</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44" name="Rectangle 196">
                <a:extLst>
                  <a:ext uri="{FF2B5EF4-FFF2-40B4-BE49-F238E27FC236}">
                    <a16:creationId xmlns:a16="http://schemas.microsoft.com/office/drawing/2014/main" xmlns="" id="{8563074D-4B9C-4B1E-8CDF-84138C0A8809}"/>
                  </a:ext>
                </a:extLst>
              </p:cNvPr>
              <p:cNvSpPr>
                <a:spLocks noChangeArrowheads="1"/>
              </p:cNvSpPr>
              <p:nvPr/>
            </p:nvSpPr>
            <p:spPr bwMode="auto">
              <a:xfrm>
                <a:off x="3077" y="240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45" name="Group 197">
              <a:extLst>
                <a:ext uri="{FF2B5EF4-FFF2-40B4-BE49-F238E27FC236}">
                  <a16:creationId xmlns:a16="http://schemas.microsoft.com/office/drawing/2014/main" xmlns="" id="{E58451E0-DC65-4F79-A848-9F3EA9421265}"/>
                </a:ext>
              </a:extLst>
            </p:cNvPr>
            <p:cNvGrpSpPr>
              <a:grpSpLocks/>
            </p:cNvGrpSpPr>
            <p:nvPr/>
          </p:nvGrpSpPr>
          <p:grpSpPr bwMode="auto">
            <a:xfrm>
              <a:off x="5727838" y="4916557"/>
              <a:ext cx="1058863" cy="381000"/>
              <a:chOff x="3747" y="2400"/>
              <a:chExt cx="634" cy="480"/>
            </a:xfrm>
          </p:grpSpPr>
          <p:sp>
            <p:nvSpPr>
              <p:cNvPr id="46" name="Rectangle 198">
                <a:extLst>
                  <a:ext uri="{FF2B5EF4-FFF2-40B4-BE49-F238E27FC236}">
                    <a16:creationId xmlns:a16="http://schemas.microsoft.com/office/drawing/2014/main" xmlns="" id="{8C7BA5BD-45EE-474D-AC31-FE9231D9D8CE}"/>
                  </a:ext>
                </a:extLst>
              </p:cNvPr>
              <p:cNvSpPr>
                <a:spLocks noChangeArrowheads="1"/>
              </p:cNvSpPr>
              <p:nvPr/>
            </p:nvSpPr>
            <p:spPr bwMode="auto">
              <a:xfrm>
                <a:off x="3776" y="240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999-999-9999</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47" name="Rectangle 199">
                <a:extLst>
                  <a:ext uri="{FF2B5EF4-FFF2-40B4-BE49-F238E27FC236}">
                    <a16:creationId xmlns:a16="http://schemas.microsoft.com/office/drawing/2014/main" xmlns="" id="{33416788-E064-4163-8794-F3D3FACF07D5}"/>
                  </a:ext>
                </a:extLst>
              </p:cNvPr>
              <p:cNvSpPr>
                <a:spLocks noChangeArrowheads="1"/>
              </p:cNvSpPr>
              <p:nvPr/>
            </p:nvSpPr>
            <p:spPr bwMode="auto">
              <a:xfrm>
                <a:off x="3747" y="240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48" name="Group 200">
              <a:extLst>
                <a:ext uri="{FF2B5EF4-FFF2-40B4-BE49-F238E27FC236}">
                  <a16:creationId xmlns:a16="http://schemas.microsoft.com/office/drawing/2014/main" xmlns="" id="{8C529192-7D9B-408B-8093-CF4B5BE787DF}"/>
                </a:ext>
              </a:extLst>
            </p:cNvPr>
            <p:cNvGrpSpPr>
              <a:grpSpLocks/>
            </p:cNvGrpSpPr>
            <p:nvPr/>
          </p:nvGrpSpPr>
          <p:grpSpPr bwMode="auto">
            <a:xfrm>
              <a:off x="6786701" y="4916557"/>
              <a:ext cx="706437" cy="381000"/>
              <a:chOff x="4381" y="2400"/>
              <a:chExt cx="382" cy="480"/>
            </a:xfrm>
          </p:grpSpPr>
          <p:sp>
            <p:nvSpPr>
              <p:cNvPr id="49" name="Rectangle 201">
                <a:extLst>
                  <a:ext uri="{FF2B5EF4-FFF2-40B4-BE49-F238E27FC236}">
                    <a16:creationId xmlns:a16="http://schemas.microsoft.com/office/drawing/2014/main" xmlns="" id="{5F4999AA-0AC8-4FE4-9F58-A5B4B759CC4B}"/>
                  </a:ext>
                </a:extLst>
              </p:cNvPr>
              <p:cNvSpPr>
                <a:spLocks noChangeArrowheads="1"/>
              </p:cNvSpPr>
              <p:nvPr/>
            </p:nvSpPr>
            <p:spPr bwMode="auto">
              <a:xfrm>
                <a:off x="4410" y="240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$34.00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50" name="Rectangle 202">
                <a:extLst>
                  <a:ext uri="{FF2B5EF4-FFF2-40B4-BE49-F238E27FC236}">
                    <a16:creationId xmlns:a16="http://schemas.microsoft.com/office/drawing/2014/main" xmlns="" id="{03D1EC78-B197-4690-B793-A558F0BC6B8E}"/>
                  </a:ext>
                </a:extLst>
              </p:cNvPr>
              <p:cNvSpPr>
                <a:spLocks noChangeArrowheads="1"/>
              </p:cNvSpPr>
              <p:nvPr/>
            </p:nvSpPr>
            <p:spPr bwMode="auto">
              <a:xfrm>
                <a:off x="4381" y="240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51" name="Group 203">
              <a:extLst>
                <a:ext uri="{FF2B5EF4-FFF2-40B4-BE49-F238E27FC236}">
                  <a16:creationId xmlns:a16="http://schemas.microsoft.com/office/drawing/2014/main" xmlns="" id="{F661D9D0-A293-42EB-98A5-3B64D52B1613}"/>
                </a:ext>
              </a:extLst>
            </p:cNvPr>
            <p:cNvGrpSpPr>
              <a:grpSpLocks/>
            </p:cNvGrpSpPr>
            <p:nvPr/>
          </p:nvGrpSpPr>
          <p:grpSpPr bwMode="auto">
            <a:xfrm>
              <a:off x="2783026" y="5297557"/>
              <a:ext cx="1063625" cy="381000"/>
              <a:chOff x="0" y="2880"/>
              <a:chExt cx="627" cy="480"/>
            </a:xfrm>
          </p:grpSpPr>
          <p:sp>
            <p:nvSpPr>
              <p:cNvPr id="52" name="Rectangle 204">
                <a:extLst>
                  <a:ext uri="{FF2B5EF4-FFF2-40B4-BE49-F238E27FC236}">
                    <a16:creationId xmlns:a16="http://schemas.microsoft.com/office/drawing/2014/main" xmlns="" id="{0D5328A5-99D6-4E26-A0AA-4DB3C9265DA5}"/>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1-22-233700-0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53" name="Rectangle 205">
                <a:extLst>
                  <a:ext uri="{FF2B5EF4-FFF2-40B4-BE49-F238E27FC236}">
                    <a16:creationId xmlns:a16="http://schemas.microsoft.com/office/drawing/2014/main" xmlns="" id="{9A909CE3-4160-4C55-A4B4-2AED873469D5}"/>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54" name="Group 206">
              <a:extLst>
                <a:ext uri="{FF2B5EF4-FFF2-40B4-BE49-F238E27FC236}">
                  <a16:creationId xmlns:a16="http://schemas.microsoft.com/office/drawing/2014/main" xmlns="" id="{F5950661-5065-4805-956B-5E31ED84792E}"/>
                </a:ext>
              </a:extLst>
            </p:cNvPr>
            <p:cNvGrpSpPr>
              <a:grpSpLocks/>
            </p:cNvGrpSpPr>
            <p:nvPr/>
          </p:nvGrpSpPr>
          <p:grpSpPr bwMode="auto">
            <a:xfrm>
              <a:off x="3846651" y="5297557"/>
              <a:ext cx="881062" cy="381000"/>
              <a:chOff x="627" y="2880"/>
              <a:chExt cx="598" cy="480"/>
            </a:xfrm>
          </p:grpSpPr>
          <p:sp>
            <p:nvSpPr>
              <p:cNvPr id="55" name="Rectangle 207">
                <a:extLst>
                  <a:ext uri="{FF2B5EF4-FFF2-40B4-BE49-F238E27FC236}">
                    <a16:creationId xmlns:a16="http://schemas.microsoft.com/office/drawing/2014/main" xmlns="" id="{20839D37-4482-45AE-AE25-734DC082C4DA}"/>
                  </a:ext>
                </a:extLst>
              </p:cNvPr>
              <p:cNvSpPr>
                <a:spLocks noChangeArrowheads="1"/>
              </p:cNvSpPr>
              <p:nvPr/>
            </p:nvSpPr>
            <p:spPr bwMode="auto">
              <a:xfrm>
                <a:off x="65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Visual Basic</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56" name="Rectangle 208">
                <a:extLst>
                  <a:ext uri="{FF2B5EF4-FFF2-40B4-BE49-F238E27FC236}">
                    <a16:creationId xmlns:a16="http://schemas.microsoft.com/office/drawing/2014/main" xmlns="" id="{644D8304-40D9-402B-A21F-4EE3906D39E8}"/>
                  </a:ext>
                </a:extLst>
              </p:cNvPr>
              <p:cNvSpPr>
                <a:spLocks noChangeArrowheads="1"/>
              </p:cNvSpPr>
              <p:nvPr/>
            </p:nvSpPr>
            <p:spPr bwMode="auto">
              <a:xfrm>
                <a:off x="62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57" name="Group 218">
              <a:extLst>
                <a:ext uri="{FF2B5EF4-FFF2-40B4-BE49-F238E27FC236}">
                  <a16:creationId xmlns:a16="http://schemas.microsoft.com/office/drawing/2014/main" xmlns="" id="{296D0309-63FF-445B-B2BC-830F20112D7C}"/>
                </a:ext>
              </a:extLst>
            </p:cNvPr>
            <p:cNvGrpSpPr>
              <a:grpSpLocks/>
            </p:cNvGrpSpPr>
            <p:nvPr/>
          </p:nvGrpSpPr>
          <p:grpSpPr bwMode="auto">
            <a:xfrm>
              <a:off x="4729301" y="5297557"/>
              <a:ext cx="998537" cy="381000"/>
              <a:chOff x="3077" y="2880"/>
              <a:chExt cx="670" cy="480"/>
            </a:xfrm>
          </p:grpSpPr>
          <p:sp>
            <p:nvSpPr>
              <p:cNvPr id="58" name="Rectangle 219">
                <a:extLst>
                  <a:ext uri="{FF2B5EF4-FFF2-40B4-BE49-F238E27FC236}">
                    <a16:creationId xmlns:a16="http://schemas.microsoft.com/office/drawing/2014/main" xmlns="" id="{E00C7B19-401E-4886-BABF-6F0E9B949B7A}"/>
                  </a:ext>
                </a:extLst>
              </p:cNvPr>
              <p:cNvSpPr>
                <a:spLocks noChangeArrowheads="1"/>
              </p:cNvSpPr>
              <p:nvPr/>
            </p:nvSpPr>
            <p:spPr bwMode="auto">
              <a:xfrm>
                <a:off x="3106" y="288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Big House</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59" name="Rectangle 220">
                <a:extLst>
                  <a:ext uri="{FF2B5EF4-FFF2-40B4-BE49-F238E27FC236}">
                    <a16:creationId xmlns:a16="http://schemas.microsoft.com/office/drawing/2014/main" xmlns="" id="{9AEA9078-A032-408A-93EE-3DD337882A31}"/>
                  </a:ext>
                </a:extLst>
              </p:cNvPr>
              <p:cNvSpPr>
                <a:spLocks noChangeArrowheads="1"/>
              </p:cNvSpPr>
              <p:nvPr/>
            </p:nvSpPr>
            <p:spPr bwMode="auto">
              <a:xfrm>
                <a:off x="3077" y="288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60" name="Group 221">
              <a:extLst>
                <a:ext uri="{FF2B5EF4-FFF2-40B4-BE49-F238E27FC236}">
                  <a16:creationId xmlns:a16="http://schemas.microsoft.com/office/drawing/2014/main" xmlns="" id="{95883C25-5E48-4F3D-81B9-8BE46330D509}"/>
                </a:ext>
              </a:extLst>
            </p:cNvPr>
            <p:cNvGrpSpPr>
              <a:grpSpLocks/>
            </p:cNvGrpSpPr>
            <p:nvPr/>
          </p:nvGrpSpPr>
          <p:grpSpPr bwMode="auto">
            <a:xfrm>
              <a:off x="5727838" y="5297557"/>
              <a:ext cx="1058863" cy="381000"/>
              <a:chOff x="3747" y="2880"/>
              <a:chExt cx="634" cy="480"/>
            </a:xfrm>
          </p:grpSpPr>
          <p:sp>
            <p:nvSpPr>
              <p:cNvPr id="61" name="Rectangle 222">
                <a:extLst>
                  <a:ext uri="{FF2B5EF4-FFF2-40B4-BE49-F238E27FC236}">
                    <a16:creationId xmlns:a16="http://schemas.microsoft.com/office/drawing/2014/main" xmlns="" id="{B25F2247-A532-4C05-B63B-D856C18FFD60}"/>
                  </a:ext>
                </a:extLst>
              </p:cNvPr>
              <p:cNvSpPr>
                <a:spLocks noChangeArrowheads="1"/>
              </p:cNvSpPr>
              <p:nvPr/>
            </p:nvSpPr>
            <p:spPr bwMode="auto">
              <a:xfrm>
                <a:off x="3776" y="288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123-456-7890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62" name="Rectangle 223">
                <a:extLst>
                  <a:ext uri="{FF2B5EF4-FFF2-40B4-BE49-F238E27FC236}">
                    <a16:creationId xmlns:a16="http://schemas.microsoft.com/office/drawing/2014/main" xmlns="" id="{724A4F9B-EFA8-4C76-98EB-96A0270615A0}"/>
                  </a:ext>
                </a:extLst>
              </p:cNvPr>
              <p:cNvSpPr>
                <a:spLocks noChangeArrowheads="1"/>
              </p:cNvSpPr>
              <p:nvPr/>
            </p:nvSpPr>
            <p:spPr bwMode="auto">
              <a:xfrm>
                <a:off x="3747" y="288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63" name="Group 224">
              <a:extLst>
                <a:ext uri="{FF2B5EF4-FFF2-40B4-BE49-F238E27FC236}">
                  <a16:creationId xmlns:a16="http://schemas.microsoft.com/office/drawing/2014/main" xmlns="" id="{19CF6CC2-07E9-42E4-A47F-7125B8A8CB44}"/>
                </a:ext>
              </a:extLst>
            </p:cNvPr>
            <p:cNvGrpSpPr>
              <a:grpSpLocks/>
            </p:cNvGrpSpPr>
            <p:nvPr/>
          </p:nvGrpSpPr>
          <p:grpSpPr bwMode="auto">
            <a:xfrm>
              <a:off x="6786701" y="5297557"/>
              <a:ext cx="706437" cy="381000"/>
              <a:chOff x="4381" y="2880"/>
              <a:chExt cx="382" cy="480"/>
            </a:xfrm>
          </p:grpSpPr>
          <p:sp>
            <p:nvSpPr>
              <p:cNvPr id="64" name="Rectangle 225">
                <a:extLst>
                  <a:ext uri="{FF2B5EF4-FFF2-40B4-BE49-F238E27FC236}">
                    <a16:creationId xmlns:a16="http://schemas.microsoft.com/office/drawing/2014/main" xmlns="" id="{DFE73CFE-F329-409A-B3F1-5F29C132E482}"/>
                  </a:ext>
                </a:extLst>
              </p:cNvPr>
              <p:cNvSpPr>
                <a:spLocks noChangeArrowheads="1"/>
              </p:cNvSpPr>
              <p:nvPr/>
            </p:nvSpPr>
            <p:spPr bwMode="auto">
              <a:xfrm>
                <a:off x="4410" y="2880"/>
                <a:ext cx="32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dirty="0">
                    <a:solidFill>
                      <a:schemeClr val="tx1"/>
                    </a:solidFill>
                    <a:latin typeface="Times New Roman" panose="02020603050405020304" pitchFamily="18" charset="0"/>
                    <a:cs typeface="Times New Roman" panose="02020603050405020304" pitchFamily="18" charset="0"/>
                  </a:rPr>
                  <a:t>$25.00</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65" name="Rectangle 226">
                <a:extLst>
                  <a:ext uri="{FF2B5EF4-FFF2-40B4-BE49-F238E27FC236}">
                    <a16:creationId xmlns:a16="http://schemas.microsoft.com/office/drawing/2014/main" xmlns="" id="{DB7F0AC6-4223-46CE-A0ED-CE6E903BA1DE}"/>
                  </a:ext>
                </a:extLst>
              </p:cNvPr>
              <p:cNvSpPr>
                <a:spLocks noChangeArrowheads="1"/>
              </p:cNvSpPr>
              <p:nvPr/>
            </p:nvSpPr>
            <p:spPr bwMode="auto">
              <a:xfrm>
                <a:off x="4381" y="288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66" name="Group 227">
              <a:extLst>
                <a:ext uri="{FF2B5EF4-FFF2-40B4-BE49-F238E27FC236}">
                  <a16:creationId xmlns:a16="http://schemas.microsoft.com/office/drawing/2014/main" xmlns="" id="{657D75F2-7ACF-491B-ADB0-BFC22D7B8A35}"/>
                </a:ext>
              </a:extLst>
            </p:cNvPr>
            <p:cNvGrpSpPr>
              <a:grpSpLocks/>
            </p:cNvGrpSpPr>
            <p:nvPr/>
          </p:nvGrpSpPr>
          <p:grpSpPr bwMode="auto">
            <a:xfrm>
              <a:off x="2779851" y="3773557"/>
              <a:ext cx="1063625" cy="381000"/>
              <a:chOff x="0" y="2880"/>
              <a:chExt cx="627" cy="480"/>
            </a:xfrm>
          </p:grpSpPr>
          <p:sp>
            <p:nvSpPr>
              <p:cNvPr id="67" name="Rectangle 228">
                <a:extLst>
                  <a:ext uri="{FF2B5EF4-FFF2-40B4-BE49-F238E27FC236}">
                    <a16:creationId xmlns:a16="http://schemas.microsoft.com/office/drawing/2014/main" xmlns="" id="{8E8B8EBB-C2B3-4792-A33A-533BD0E64575}"/>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a:solidFill>
                      <a:schemeClr val="tx1"/>
                    </a:solidFill>
                    <a:latin typeface="Times New Roman" panose="02020603050405020304" pitchFamily="18" charset="0"/>
                    <a:cs typeface="Times New Roman" panose="02020603050405020304" pitchFamily="18" charset="0"/>
                  </a:rPr>
                  <a:t>ISBN</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68" name="Rectangle 229">
                <a:extLst>
                  <a:ext uri="{FF2B5EF4-FFF2-40B4-BE49-F238E27FC236}">
                    <a16:creationId xmlns:a16="http://schemas.microsoft.com/office/drawing/2014/main" xmlns="" id="{F48F8F03-8144-4CD2-B417-80BE00828ACF}"/>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69" name="Group 230">
              <a:extLst>
                <a:ext uri="{FF2B5EF4-FFF2-40B4-BE49-F238E27FC236}">
                  <a16:creationId xmlns:a16="http://schemas.microsoft.com/office/drawing/2014/main" xmlns="" id="{00032B31-9A52-4B47-953C-0E0C5DB7096B}"/>
                </a:ext>
              </a:extLst>
            </p:cNvPr>
            <p:cNvGrpSpPr>
              <a:grpSpLocks/>
            </p:cNvGrpSpPr>
            <p:nvPr/>
          </p:nvGrpSpPr>
          <p:grpSpPr bwMode="auto">
            <a:xfrm>
              <a:off x="3843476" y="3773557"/>
              <a:ext cx="881062" cy="381000"/>
              <a:chOff x="627" y="2880"/>
              <a:chExt cx="598" cy="480"/>
            </a:xfrm>
          </p:grpSpPr>
          <p:sp>
            <p:nvSpPr>
              <p:cNvPr id="70" name="Rectangle 231">
                <a:extLst>
                  <a:ext uri="{FF2B5EF4-FFF2-40B4-BE49-F238E27FC236}">
                    <a16:creationId xmlns:a16="http://schemas.microsoft.com/office/drawing/2014/main" xmlns="" id="{CFCC9381-6946-47D4-90B1-DEFDFD8EAB9E}"/>
                  </a:ext>
                </a:extLst>
              </p:cNvPr>
              <p:cNvSpPr>
                <a:spLocks noChangeArrowheads="1"/>
              </p:cNvSpPr>
              <p:nvPr/>
            </p:nvSpPr>
            <p:spPr bwMode="auto">
              <a:xfrm>
                <a:off x="65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a:solidFill>
                      <a:schemeClr val="tx1"/>
                    </a:solidFill>
                    <a:latin typeface="Times New Roman" panose="02020603050405020304" pitchFamily="18" charset="0"/>
                    <a:cs typeface="Times New Roman" panose="02020603050405020304" pitchFamily="18" charset="0"/>
                  </a:rPr>
                  <a:t>Title</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71" name="Rectangle 232">
                <a:extLst>
                  <a:ext uri="{FF2B5EF4-FFF2-40B4-BE49-F238E27FC236}">
                    <a16:creationId xmlns:a16="http://schemas.microsoft.com/office/drawing/2014/main" xmlns="" id="{E64EDF05-5FD7-44C1-B7C5-EE609503E3D6}"/>
                  </a:ext>
                </a:extLst>
              </p:cNvPr>
              <p:cNvSpPr>
                <a:spLocks noChangeArrowheads="1"/>
              </p:cNvSpPr>
              <p:nvPr/>
            </p:nvSpPr>
            <p:spPr bwMode="auto">
              <a:xfrm>
                <a:off x="62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72" name="Group 242">
              <a:extLst>
                <a:ext uri="{FF2B5EF4-FFF2-40B4-BE49-F238E27FC236}">
                  <a16:creationId xmlns:a16="http://schemas.microsoft.com/office/drawing/2014/main" xmlns="" id="{051ED779-43BD-44A7-87CE-8D2CB6631235}"/>
                </a:ext>
              </a:extLst>
            </p:cNvPr>
            <p:cNvGrpSpPr>
              <a:grpSpLocks/>
            </p:cNvGrpSpPr>
            <p:nvPr/>
          </p:nvGrpSpPr>
          <p:grpSpPr bwMode="auto">
            <a:xfrm>
              <a:off x="4727713" y="3773557"/>
              <a:ext cx="998538" cy="381000"/>
              <a:chOff x="3077" y="2880"/>
              <a:chExt cx="670" cy="480"/>
            </a:xfrm>
          </p:grpSpPr>
          <p:sp>
            <p:nvSpPr>
              <p:cNvPr id="73" name="Rectangle 243">
                <a:extLst>
                  <a:ext uri="{FF2B5EF4-FFF2-40B4-BE49-F238E27FC236}">
                    <a16:creationId xmlns:a16="http://schemas.microsoft.com/office/drawing/2014/main" xmlns="" id="{B28A9C54-ABEB-47F9-B001-5DF2F4CC330E}"/>
                  </a:ext>
                </a:extLst>
              </p:cNvPr>
              <p:cNvSpPr>
                <a:spLocks noChangeArrowheads="1"/>
              </p:cNvSpPr>
              <p:nvPr/>
            </p:nvSpPr>
            <p:spPr bwMode="auto">
              <a:xfrm>
                <a:off x="3106" y="2880"/>
                <a:ext cx="61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err="1">
                    <a:solidFill>
                      <a:schemeClr val="tx1"/>
                    </a:solidFill>
                    <a:latin typeface="Times New Roman" panose="02020603050405020304" pitchFamily="18" charset="0"/>
                    <a:cs typeface="Times New Roman" panose="02020603050405020304" pitchFamily="18" charset="0"/>
                  </a:rPr>
                  <a:t>PubName</a:t>
                </a:r>
                <a:endParaRPr lang="en-US" altLang="en-US" sz="13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74" name="Rectangle 244">
                <a:extLst>
                  <a:ext uri="{FF2B5EF4-FFF2-40B4-BE49-F238E27FC236}">
                    <a16:creationId xmlns:a16="http://schemas.microsoft.com/office/drawing/2014/main" xmlns="" id="{B80690DC-C5D7-41FE-8634-16D4C90CE6FE}"/>
                  </a:ext>
                </a:extLst>
              </p:cNvPr>
              <p:cNvSpPr>
                <a:spLocks noChangeArrowheads="1"/>
              </p:cNvSpPr>
              <p:nvPr/>
            </p:nvSpPr>
            <p:spPr bwMode="auto">
              <a:xfrm>
                <a:off x="3077" y="2880"/>
                <a:ext cx="670"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75" name="Group 245">
              <a:extLst>
                <a:ext uri="{FF2B5EF4-FFF2-40B4-BE49-F238E27FC236}">
                  <a16:creationId xmlns:a16="http://schemas.microsoft.com/office/drawing/2014/main" xmlns="" id="{98746926-A686-4BF8-9661-2BF4E949EEBF}"/>
                </a:ext>
              </a:extLst>
            </p:cNvPr>
            <p:cNvGrpSpPr>
              <a:grpSpLocks/>
            </p:cNvGrpSpPr>
            <p:nvPr/>
          </p:nvGrpSpPr>
          <p:grpSpPr bwMode="auto">
            <a:xfrm>
              <a:off x="5726251" y="3773557"/>
              <a:ext cx="1058862" cy="381000"/>
              <a:chOff x="3747" y="2880"/>
              <a:chExt cx="634" cy="480"/>
            </a:xfrm>
          </p:grpSpPr>
          <p:sp>
            <p:nvSpPr>
              <p:cNvPr id="76" name="Rectangle 246">
                <a:extLst>
                  <a:ext uri="{FF2B5EF4-FFF2-40B4-BE49-F238E27FC236}">
                    <a16:creationId xmlns:a16="http://schemas.microsoft.com/office/drawing/2014/main" xmlns="" id="{F7F74097-48D9-4815-B0A2-D3FD2A8ABFA8}"/>
                  </a:ext>
                </a:extLst>
              </p:cNvPr>
              <p:cNvSpPr>
                <a:spLocks noChangeArrowheads="1"/>
              </p:cNvSpPr>
              <p:nvPr/>
            </p:nvSpPr>
            <p:spPr bwMode="auto">
              <a:xfrm>
                <a:off x="3776" y="2880"/>
                <a:ext cx="57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err="1">
                    <a:solidFill>
                      <a:schemeClr val="tx1"/>
                    </a:solidFill>
                    <a:latin typeface="Times New Roman" panose="02020603050405020304" pitchFamily="18" charset="0"/>
                    <a:cs typeface="Times New Roman" panose="02020603050405020304" pitchFamily="18" charset="0"/>
                  </a:rPr>
                  <a:t>PubPhone</a:t>
                </a:r>
                <a:endParaRPr lang="en-US" altLang="en-US" sz="13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77" name="Rectangle 247">
                <a:extLst>
                  <a:ext uri="{FF2B5EF4-FFF2-40B4-BE49-F238E27FC236}">
                    <a16:creationId xmlns:a16="http://schemas.microsoft.com/office/drawing/2014/main" xmlns="" id="{0A7737FE-FB68-4879-B54C-3BE0E76CCD28}"/>
                  </a:ext>
                </a:extLst>
              </p:cNvPr>
              <p:cNvSpPr>
                <a:spLocks noChangeArrowheads="1"/>
              </p:cNvSpPr>
              <p:nvPr/>
            </p:nvSpPr>
            <p:spPr bwMode="auto">
              <a:xfrm>
                <a:off x="3747" y="2880"/>
                <a:ext cx="634"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78" name="Group 248">
              <a:extLst>
                <a:ext uri="{FF2B5EF4-FFF2-40B4-BE49-F238E27FC236}">
                  <a16:creationId xmlns:a16="http://schemas.microsoft.com/office/drawing/2014/main" xmlns="" id="{E5419C94-984C-4A56-972D-5A9CD86BFDC1}"/>
                </a:ext>
              </a:extLst>
            </p:cNvPr>
            <p:cNvGrpSpPr>
              <a:grpSpLocks/>
            </p:cNvGrpSpPr>
            <p:nvPr/>
          </p:nvGrpSpPr>
          <p:grpSpPr bwMode="auto">
            <a:xfrm>
              <a:off x="6785113" y="3773557"/>
              <a:ext cx="706438" cy="381000"/>
              <a:chOff x="4381" y="2880"/>
              <a:chExt cx="382" cy="480"/>
            </a:xfrm>
          </p:grpSpPr>
          <p:sp>
            <p:nvSpPr>
              <p:cNvPr id="79" name="Rectangle 249">
                <a:extLst>
                  <a:ext uri="{FF2B5EF4-FFF2-40B4-BE49-F238E27FC236}">
                    <a16:creationId xmlns:a16="http://schemas.microsoft.com/office/drawing/2014/main" xmlns="" id="{024BFBC9-68D1-494F-A216-3689986C343A}"/>
                  </a:ext>
                </a:extLst>
              </p:cNvPr>
              <p:cNvSpPr>
                <a:spLocks noChangeArrowheads="1"/>
              </p:cNvSpPr>
              <p:nvPr/>
            </p:nvSpPr>
            <p:spPr bwMode="auto">
              <a:xfrm>
                <a:off x="4443" y="2880"/>
                <a:ext cx="291"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a:solidFill>
                      <a:schemeClr val="tx1"/>
                    </a:solidFill>
                    <a:latin typeface="Times New Roman" panose="02020603050405020304" pitchFamily="18" charset="0"/>
                    <a:cs typeface="Times New Roman" panose="02020603050405020304" pitchFamily="18" charset="0"/>
                  </a:rPr>
                  <a:t>Price</a:t>
                </a:r>
              </a:p>
              <a:p>
                <a:pPr eaLnBrk="0" hangingPunct="0">
                  <a:spcBef>
                    <a:spcPct val="0"/>
                  </a:spcBef>
                </a:pPr>
                <a:endParaRPr lang="en-US" altLang="en-US" sz="1300" b="1">
                  <a:solidFill>
                    <a:schemeClr val="tx1"/>
                  </a:solidFill>
                  <a:latin typeface="Times New Roman" panose="02020603050405020304" pitchFamily="18" charset="0"/>
                  <a:cs typeface="Times New Roman" panose="02020603050405020304" pitchFamily="18" charset="0"/>
                </a:endParaRPr>
              </a:p>
            </p:txBody>
          </p:sp>
          <p:sp>
            <p:nvSpPr>
              <p:cNvPr id="80" name="Rectangle 250">
                <a:extLst>
                  <a:ext uri="{FF2B5EF4-FFF2-40B4-BE49-F238E27FC236}">
                    <a16:creationId xmlns:a16="http://schemas.microsoft.com/office/drawing/2014/main" xmlns="" id="{B053B50B-053A-41B5-9332-8A7215BC6F3C}"/>
                  </a:ext>
                </a:extLst>
              </p:cNvPr>
              <p:cNvSpPr>
                <a:spLocks noChangeArrowheads="1"/>
              </p:cNvSpPr>
              <p:nvPr/>
            </p:nvSpPr>
            <p:spPr bwMode="auto">
              <a:xfrm>
                <a:off x="4381" y="2880"/>
                <a:ext cx="382"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81" name="Group 299">
              <a:extLst>
                <a:ext uri="{FF2B5EF4-FFF2-40B4-BE49-F238E27FC236}">
                  <a16:creationId xmlns:a16="http://schemas.microsoft.com/office/drawing/2014/main" xmlns="" id="{CD6B01C7-FA59-4C8D-B494-B564D97D4BF9}"/>
                </a:ext>
              </a:extLst>
            </p:cNvPr>
            <p:cNvGrpSpPr>
              <a:grpSpLocks/>
            </p:cNvGrpSpPr>
            <p:nvPr/>
          </p:nvGrpSpPr>
          <p:grpSpPr bwMode="auto">
            <a:xfrm>
              <a:off x="7929701" y="3011557"/>
              <a:ext cx="1063625" cy="381000"/>
              <a:chOff x="0" y="2880"/>
              <a:chExt cx="627" cy="480"/>
            </a:xfrm>
          </p:grpSpPr>
          <p:sp>
            <p:nvSpPr>
              <p:cNvPr id="82" name="Rectangle 300">
                <a:extLst>
                  <a:ext uri="{FF2B5EF4-FFF2-40B4-BE49-F238E27FC236}">
                    <a16:creationId xmlns:a16="http://schemas.microsoft.com/office/drawing/2014/main" xmlns="" id="{C678BED9-D5AC-4D38-ABCA-67BE15853E0C}"/>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a:solidFill>
                      <a:schemeClr val="tx1"/>
                    </a:solidFill>
                    <a:latin typeface="Times New Roman" panose="02020603050405020304" pitchFamily="18" charset="0"/>
                    <a:cs typeface="Times New Roman" panose="02020603050405020304" pitchFamily="18" charset="0"/>
                  </a:rPr>
                  <a:t>ISBN</a:t>
                </a: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83" name="Rectangle 301">
                <a:extLst>
                  <a:ext uri="{FF2B5EF4-FFF2-40B4-BE49-F238E27FC236}">
                    <a16:creationId xmlns:a16="http://schemas.microsoft.com/office/drawing/2014/main" xmlns="" id="{61CD0299-CA91-45D7-BCD0-F0C8F4355ADA}"/>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84" name="Group 305">
              <a:extLst>
                <a:ext uri="{FF2B5EF4-FFF2-40B4-BE49-F238E27FC236}">
                  <a16:creationId xmlns:a16="http://schemas.microsoft.com/office/drawing/2014/main" xmlns="" id="{2A872027-7804-4506-B647-6D02CE8CEB5C}"/>
                </a:ext>
              </a:extLst>
            </p:cNvPr>
            <p:cNvGrpSpPr>
              <a:grpSpLocks/>
            </p:cNvGrpSpPr>
            <p:nvPr/>
          </p:nvGrpSpPr>
          <p:grpSpPr bwMode="auto">
            <a:xfrm>
              <a:off x="8994913" y="3011557"/>
              <a:ext cx="911225" cy="381000"/>
              <a:chOff x="1549" y="2880"/>
              <a:chExt cx="548" cy="480"/>
            </a:xfrm>
          </p:grpSpPr>
          <p:sp>
            <p:nvSpPr>
              <p:cNvPr id="85" name="Rectangle 306">
                <a:extLst>
                  <a:ext uri="{FF2B5EF4-FFF2-40B4-BE49-F238E27FC236}">
                    <a16:creationId xmlns:a16="http://schemas.microsoft.com/office/drawing/2014/main" xmlns="" id="{0F37B2CD-F780-4504-AA7E-59C5A3D0512A}"/>
                  </a:ext>
                </a:extLst>
              </p:cNvPr>
              <p:cNvSpPr>
                <a:spLocks noChangeArrowheads="1"/>
              </p:cNvSpPr>
              <p:nvPr/>
            </p:nvSpPr>
            <p:spPr bwMode="auto">
              <a:xfrm>
                <a:off x="1578" y="288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err="1">
                    <a:solidFill>
                      <a:schemeClr val="tx1"/>
                    </a:solidFill>
                    <a:latin typeface="Times New Roman" panose="02020603050405020304" pitchFamily="18" charset="0"/>
                    <a:cs typeface="Times New Roman" panose="02020603050405020304" pitchFamily="18" charset="0"/>
                  </a:rPr>
                  <a:t>AuName</a:t>
                </a:r>
                <a:endParaRPr lang="en-US" altLang="en-US" sz="13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86" name="Rectangle 307">
                <a:extLst>
                  <a:ext uri="{FF2B5EF4-FFF2-40B4-BE49-F238E27FC236}">
                    <a16:creationId xmlns:a16="http://schemas.microsoft.com/office/drawing/2014/main" xmlns="" id="{1F6411B7-FAB4-47D5-B47F-4444008BA7B5}"/>
                  </a:ext>
                </a:extLst>
              </p:cNvPr>
              <p:cNvSpPr>
                <a:spLocks noChangeArrowheads="1"/>
              </p:cNvSpPr>
              <p:nvPr/>
            </p:nvSpPr>
            <p:spPr bwMode="auto">
              <a:xfrm>
                <a:off x="1549" y="288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87" name="Group 308">
              <a:extLst>
                <a:ext uri="{FF2B5EF4-FFF2-40B4-BE49-F238E27FC236}">
                  <a16:creationId xmlns:a16="http://schemas.microsoft.com/office/drawing/2014/main" xmlns="" id="{1904453F-94CE-4BD0-BF88-677FF06F6038}"/>
                </a:ext>
              </a:extLst>
            </p:cNvPr>
            <p:cNvGrpSpPr>
              <a:grpSpLocks/>
            </p:cNvGrpSpPr>
            <p:nvPr/>
          </p:nvGrpSpPr>
          <p:grpSpPr bwMode="auto">
            <a:xfrm>
              <a:off x="9909313" y="3011557"/>
              <a:ext cx="1087438" cy="381000"/>
              <a:chOff x="2097" y="2880"/>
              <a:chExt cx="598" cy="480"/>
            </a:xfrm>
          </p:grpSpPr>
          <p:sp>
            <p:nvSpPr>
              <p:cNvPr id="88" name="Rectangle 309">
                <a:extLst>
                  <a:ext uri="{FF2B5EF4-FFF2-40B4-BE49-F238E27FC236}">
                    <a16:creationId xmlns:a16="http://schemas.microsoft.com/office/drawing/2014/main" xmlns="" id="{8F24B5FA-43AF-4915-8E0E-D04F0ECCA7FF}"/>
                  </a:ext>
                </a:extLst>
              </p:cNvPr>
              <p:cNvSpPr>
                <a:spLocks noChangeArrowheads="1"/>
              </p:cNvSpPr>
              <p:nvPr/>
            </p:nvSpPr>
            <p:spPr bwMode="auto">
              <a:xfrm>
                <a:off x="212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b="1" dirty="0" err="1">
                    <a:solidFill>
                      <a:schemeClr val="tx1"/>
                    </a:solidFill>
                    <a:latin typeface="Times New Roman" panose="02020603050405020304" pitchFamily="18" charset="0"/>
                    <a:cs typeface="Times New Roman" panose="02020603050405020304" pitchFamily="18" charset="0"/>
                  </a:rPr>
                  <a:t>AuPhone</a:t>
                </a:r>
                <a:endParaRPr lang="en-US" altLang="en-US" sz="1300" b="1" dirty="0">
                  <a:solidFill>
                    <a:schemeClr val="tx1"/>
                  </a:solidFill>
                  <a:latin typeface="Times New Roman" panose="02020603050405020304" pitchFamily="18" charset="0"/>
                  <a:cs typeface="Times New Roman" panose="02020603050405020304" pitchFamily="18" charset="0"/>
                </a:endParaRPr>
              </a:p>
              <a:p>
                <a:pPr eaLnBrk="0" hangingPunct="0">
                  <a:spcBef>
                    <a:spcPct val="0"/>
                  </a:spcBef>
                </a:pPr>
                <a:endParaRPr lang="en-US" altLang="en-US" sz="1300" dirty="0">
                  <a:solidFill>
                    <a:schemeClr val="tx1"/>
                  </a:solidFill>
                  <a:latin typeface="Times New Roman" panose="02020603050405020304" pitchFamily="18" charset="0"/>
                  <a:cs typeface="Times New Roman" panose="02020603050405020304" pitchFamily="18" charset="0"/>
                </a:endParaRPr>
              </a:p>
            </p:txBody>
          </p:sp>
          <p:sp>
            <p:nvSpPr>
              <p:cNvPr id="89" name="Rectangle 310">
                <a:extLst>
                  <a:ext uri="{FF2B5EF4-FFF2-40B4-BE49-F238E27FC236}">
                    <a16:creationId xmlns:a16="http://schemas.microsoft.com/office/drawing/2014/main" xmlns="" id="{CD6ECFE5-E931-4A17-942D-D8F858B5C6A9}"/>
                  </a:ext>
                </a:extLst>
              </p:cNvPr>
              <p:cNvSpPr>
                <a:spLocks noChangeArrowheads="1"/>
              </p:cNvSpPr>
              <p:nvPr/>
            </p:nvSpPr>
            <p:spPr bwMode="auto">
              <a:xfrm>
                <a:off x="209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90" name="Group 311">
              <a:extLst>
                <a:ext uri="{FF2B5EF4-FFF2-40B4-BE49-F238E27FC236}">
                  <a16:creationId xmlns:a16="http://schemas.microsoft.com/office/drawing/2014/main" xmlns="" id="{B66DEE65-91E1-4242-B154-2FF4E84BB146}"/>
                </a:ext>
              </a:extLst>
            </p:cNvPr>
            <p:cNvGrpSpPr>
              <a:grpSpLocks/>
            </p:cNvGrpSpPr>
            <p:nvPr/>
          </p:nvGrpSpPr>
          <p:grpSpPr bwMode="auto">
            <a:xfrm>
              <a:off x="7929701" y="5297557"/>
              <a:ext cx="1063625" cy="381000"/>
              <a:chOff x="0" y="2400"/>
              <a:chExt cx="627" cy="480"/>
            </a:xfrm>
          </p:grpSpPr>
          <p:sp>
            <p:nvSpPr>
              <p:cNvPr id="91" name="Rectangle 312">
                <a:extLst>
                  <a:ext uri="{FF2B5EF4-FFF2-40B4-BE49-F238E27FC236}">
                    <a16:creationId xmlns:a16="http://schemas.microsoft.com/office/drawing/2014/main" xmlns="" id="{29790F25-D916-4E2B-8010-DECAC631FF7D}"/>
                  </a:ext>
                </a:extLst>
              </p:cNvPr>
              <p:cNvSpPr>
                <a:spLocks noChangeArrowheads="1"/>
              </p:cNvSpPr>
              <p:nvPr/>
            </p:nvSpPr>
            <p:spPr bwMode="auto">
              <a:xfrm>
                <a:off x="29" y="240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0-123-45678-0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92" name="Rectangle 313">
                <a:extLst>
                  <a:ext uri="{FF2B5EF4-FFF2-40B4-BE49-F238E27FC236}">
                    <a16:creationId xmlns:a16="http://schemas.microsoft.com/office/drawing/2014/main" xmlns="" id="{AD8C3913-8FAB-4E16-916A-B81C7580C630}"/>
                  </a:ext>
                </a:extLst>
              </p:cNvPr>
              <p:cNvSpPr>
                <a:spLocks noChangeArrowheads="1"/>
              </p:cNvSpPr>
              <p:nvPr/>
            </p:nvSpPr>
            <p:spPr bwMode="auto">
              <a:xfrm>
                <a:off x="0" y="240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93" name="Group 314">
              <a:extLst>
                <a:ext uri="{FF2B5EF4-FFF2-40B4-BE49-F238E27FC236}">
                  <a16:creationId xmlns:a16="http://schemas.microsoft.com/office/drawing/2014/main" xmlns="" id="{DFA2DE8C-0431-4E03-8050-EA1829B608C3}"/>
                </a:ext>
              </a:extLst>
            </p:cNvPr>
            <p:cNvGrpSpPr>
              <a:grpSpLocks/>
            </p:cNvGrpSpPr>
            <p:nvPr/>
          </p:nvGrpSpPr>
          <p:grpSpPr bwMode="auto">
            <a:xfrm>
              <a:off x="8996501" y="5297557"/>
              <a:ext cx="911225" cy="381000"/>
              <a:chOff x="1549" y="2400"/>
              <a:chExt cx="548" cy="480"/>
            </a:xfrm>
          </p:grpSpPr>
          <p:sp>
            <p:nvSpPr>
              <p:cNvPr id="94" name="Rectangle 315">
                <a:extLst>
                  <a:ext uri="{FF2B5EF4-FFF2-40B4-BE49-F238E27FC236}">
                    <a16:creationId xmlns:a16="http://schemas.microsoft.com/office/drawing/2014/main" xmlns="" id="{D4A3B6CF-DEBB-48F3-BDF9-DEED85BAB07A}"/>
                  </a:ext>
                </a:extLst>
              </p:cNvPr>
              <p:cNvSpPr>
                <a:spLocks noChangeArrowheads="1"/>
              </p:cNvSpPr>
              <p:nvPr/>
            </p:nvSpPr>
            <p:spPr bwMode="auto">
              <a:xfrm>
                <a:off x="1578" y="240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Joyce</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95" name="Rectangle 316">
                <a:extLst>
                  <a:ext uri="{FF2B5EF4-FFF2-40B4-BE49-F238E27FC236}">
                    <a16:creationId xmlns:a16="http://schemas.microsoft.com/office/drawing/2014/main" xmlns="" id="{D82CB3CF-21D3-4B20-AB64-CE1798597478}"/>
                  </a:ext>
                </a:extLst>
              </p:cNvPr>
              <p:cNvSpPr>
                <a:spLocks noChangeArrowheads="1"/>
              </p:cNvSpPr>
              <p:nvPr/>
            </p:nvSpPr>
            <p:spPr bwMode="auto">
              <a:xfrm>
                <a:off x="1549" y="240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96" name="Group 317">
              <a:extLst>
                <a:ext uri="{FF2B5EF4-FFF2-40B4-BE49-F238E27FC236}">
                  <a16:creationId xmlns:a16="http://schemas.microsoft.com/office/drawing/2014/main" xmlns="" id="{9786B271-E656-48E7-AD50-A39A6D3DF851}"/>
                </a:ext>
              </a:extLst>
            </p:cNvPr>
            <p:cNvGrpSpPr>
              <a:grpSpLocks/>
            </p:cNvGrpSpPr>
            <p:nvPr/>
          </p:nvGrpSpPr>
          <p:grpSpPr bwMode="auto">
            <a:xfrm>
              <a:off x="9907726" y="5297557"/>
              <a:ext cx="1087437" cy="381000"/>
              <a:chOff x="2097" y="2400"/>
              <a:chExt cx="598" cy="480"/>
            </a:xfrm>
          </p:grpSpPr>
          <p:sp>
            <p:nvSpPr>
              <p:cNvPr id="97" name="Rectangle 318">
                <a:extLst>
                  <a:ext uri="{FF2B5EF4-FFF2-40B4-BE49-F238E27FC236}">
                    <a16:creationId xmlns:a16="http://schemas.microsoft.com/office/drawing/2014/main" xmlns="" id="{625E55E1-744B-49E8-8CB3-E898A6325A70}"/>
                  </a:ext>
                </a:extLst>
              </p:cNvPr>
              <p:cNvSpPr>
                <a:spLocks noChangeArrowheads="1"/>
              </p:cNvSpPr>
              <p:nvPr/>
            </p:nvSpPr>
            <p:spPr bwMode="auto">
              <a:xfrm>
                <a:off x="2126" y="240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666-666-6666</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98" name="Rectangle 319">
                <a:extLst>
                  <a:ext uri="{FF2B5EF4-FFF2-40B4-BE49-F238E27FC236}">
                    <a16:creationId xmlns:a16="http://schemas.microsoft.com/office/drawing/2014/main" xmlns="" id="{292BA185-805A-4034-A80A-847717A8FD1C}"/>
                  </a:ext>
                </a:extLst>
              </p:cNvPr>
              <p:cNvSpPr>
                <a:spLocks noChangeArrowheads="1"/>
              </p:cNvSpPr>
              <p:nvPr/>
            </p:nvSpPr>
            <p:spPr bwMode="auto">
              <a:xfrm>
                <a:off x="2097" y="240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99" name="Group 320">
              <a:extLst>
                <a:ext uri="{FF2B5EF4-FFF2-40B4-BE49-F238E27FC236}">
                  <a16:creationId xmlns:a16="http://schemas.microsoft.com/office/drawing/2014/main" xmlns="" id="{8E1F4626-373A-454C-8F66-DAF56224FA6A}"/>
                </a:ext>
              </a:extLst>
            </p:cNvPr>
            <p:cNvGrpSpPr>
              <a:grpSpLocks/>
            </p:cNvGrpSpPr>
            <p:nvPr/>
          </p:nvGrpSpPr>
          <p:grpSpPr bwMode="auto">
            <a:xfrm>
              <a:off x="7929701" y="5678557"/>
              <a:ext cx="1063625" cy="381000"/>
              <a:chOff x="0" y="2880"/>
              <a:chExt cx="627" cy="480"/>
            </a:xfrm>
          </p:grpSpPr>
          <p:sp>
            <p:nvSpPr>
              <p:cNvPr id="100" name="Rectangle 321">
                <a:extLst>
                  <a:ext uri="{FF2B5EF4-FFF2-40B4-BE49-F238E27FC236}">
                    <a16:creationId xmlns:a16="http://schemas.microsoft.com/office/drawing/2014/main" xmlns="" id="{1B11C4C5-D147-499B-BCC9-25F5E4167140}"/>
                  </a:ext>
                </a:extLst>
              </p:cNvPr>
              <p:cNvSpPr>
                <a:spLocks noChangeArrowheads="1"/>
              </p:cNvSpPr>
              <p:nvPr/>
            </p:nvSpPr>
            <p:spPr bwMode="auto">
              <a:xfrm>
                <a:off x="29" y="288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1-22-233700-0</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01" name="Rectangle 322">
                <a:extLst>
                  <a:ext uri="{FF2B5EF4-FFF2-40B4-BE49-F238E27FC236}">
                    <a16:creationId xmlns:a16="http://schemas.microsoft.com/office/drawing/2014/main" xmlns="" id="{6FEB6E41-F8C2-4216-BDC8-E0B3D5D7FDC2}"/>
                  </a:ext>
                </a:extLst>
              </p:cNvPr>
              <p:cNvSpPr>
                <a:spLocks noChangeArrowheads="1"/>
              </p:cNvSpPr>
              <p:nvPr/>
            </p:nvSpPr>
            <p:spPr bwMode="auto">
              <a:xfrm>
                <a:off x="0" y="288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02" name="Group 323">
              <a:extLst>
                <a:ext uri="{FF2B5EF4-FFF2-40B4-BE49-F238E27FC236}">
                  <a16:creationId xmlns:a16="http://schemas.microsoft.com/office/drawing/2014/main" xmlns="" id="{B1FCE364-8C42-4FA5-B51C-D290A2B740BE}"/>
                </a:ext>
              </a:extLst>
            </p:cNvPr>
            <p:cNvGrpSpPr>
              <a:grpSpLocks/>
            </p:cNvGrpSpPr>
            <p:nvPr/>
          </p:nvGrpSpPr>
          <p:grpSpPr bwMode="auto">
            <a:xfrm>
              <a:off x="8996501" y="5678557"/>
              <a:ext cx="911225" cy="381000"/>
              <a:chOff x="1549" y="2880"/>
              <a:chExt cx="548" cy="480"/>
            </a:xfrm>
          </p:grpSpPr>
          <p:sp>
            <p:nvSpPr>
              <p:cNvPr id="103" name="Rectangle 324">
                <a:extLst>
                  <a:ext uri="{FF2B5EF4-FFF2-40B4-BE49-F238E27FC236}">
                    <a16:creationId xmlns:a16="http://schemas.microsoft.com/office/drawing/2014/main" xmlns="" id="{2937C623-BA06-4E87-84AB-C45BED378530}"/>
                  </a:ext>
                </a:extLst>
              </p:cNvPr>
              <p:cNvSpPr>
                <a:spLocks noChangeArrowheads="1"/>
              </p:cNvSpPr>
              <p:nvPr/>
            </p:nvSpPr>
            <p:spPr bwMode="auto">
              <a:xfrm>
                <a:off x="1578" y="288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Roman</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04" name="Rectangle 325">
                <a:extLst>
                  <a:ext uri="{FF2B5EF4-FFF2-40B4-BE49-F238E27FC236}">
                    <a16:creationId xmlns:a16="http://schemas.microsoft.com/office/drawing/2014/main" xmlns="" id="{0B39528C-CF68-440E-B39E-F57E6E1C82DE}"/>
                  </a:ext>
                </a:extLst>
              </p:cNvPr>
              <p:cNvSpPr>
                <a:spLocks noChangeArrowheads="1"/>
              </p:cNvSpPr>
              <p:nvPr/>
            </p:nvSpPr>
            <p:spPr bwMode="auto">
              <a:xfrm>
                <a:off x="1549" y="288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05" name="Group 326">
              <a:extLst>
                <a:ext uri="{FF2B5EF4-FFF2-40B4-BE49-F238E27FC236}">
                  <a16:creationId xmlns:a16="http://schemas.microsoft.com/office/drawing/2014/main" xmlns="" id="{2213E66D-E8A8-4DD0-886F-1EACB7DCD18B}"/>
                </a:ext>
              </a:extLst>
            </p:cNvPr>
            <p:cNvGrpSpPr>
              <a:grpSpLocks/>
            </p:cNvGrpSpPr>
            <p:nvPr/>
          </p:nvGrpSpPr>
          <p:grpSpPr bwMode="auto">
            <a:xfrm>
              <a:off x="9907726" y="5678557"/>
              <a:ext cx="1087437" cy="381000"/>
              <a:chOff x="2097" y="2880"/>
              <a:chExt cx="598" cy="480"/>
            </a:xfrm>
          </p:grpSpPr>
          <p:sp>
            <p:nvSpPr>
              <p:cNvPr id="106" name="Rectangle 327">
                <a:extLst>
                  <a:ext uri="{FF2B5EF4-FFF2-40B4-BE49-F238E27FC236}">
                    <a16:creationId xmlns:a16="http://schemas.microsoft.com/office/drawing/2014/main" xmlns="" id="{FC1F85F7-6024-4AAF-9D03-D10AEA6C42F3}"/>
                  </a:ext>
                </a:extLst>
              </p:cNvPr>
              <p:cNvSpPr>
                <a:spLocks noChangeArrowheads="1"/>
              </p:cNvSpPr>
              <p:nvPr/>
            </p:nvSpPr>
            <p:spPr bwMode="auto">
              <a:xfrm>
                <a:off x="2126" y="288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444-444-4444</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07" name="Rectangle 328">
                <a:extLst>
                  <a:ext uri="{FF2B5EF4-FFF2-40B4-BE49-F238E27FC236}">
                    <a16:creationId xmlns:a16="http://schemas.microsoft.com/office/drawing/2014/main" xmlns="" id="{1DDB55A8-A4FF-4A32-9F93-197EB2DD5DA4}"/>
                  </a:ext>
                </a:extLst>
              </p:cNvPr>
              <p:cNvSpPr>
                <a:spLocks noChangeArrowheads="1"/>
              </p:cNvSpPr>
              <p:nvPr/>
            </p:nvSpPr>
            <p:spPr bwMode="auto">
              <a:xfrm>
                <a:off x="2097" y="288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08" name="Group 347">
              <a:extLst>
                <a:ext uri="{FF2B5EF4-FFF2-40B4-BE49-F238E27FC236}">
                  <a16:creationId xmlns:a16="http://schemas.microsoft.com/office/drawing/2014/main" xmlns="" id="{A9C1FF89-4C12-4074-8C6C-9374249742B8}"/>
                </a:ext>
              </a:extLst>
            </p:cNvPr>
            <p:cNvGrpSpPr>
              <a:grpSpLocks/>
            </p:cNvGrpSpPr>
            <p:nvPr/>
          </p:nvGrpSpPr>
          <p:grpSpPr bwMode="auto">
            <a:xfrm>
              <a:off x="7929701" y="4916557"/>
              <a:ext cx="1063625" cy="381000"/>
              <a:chOff x="0" y="1440"/>
              <a:chExt cx="627" cy="480"/>
            </a:xfrm>
          </p:grpSpPr>
          <p:sp>
            <p:nvSpPr>
              <p:cNvPr id="109" name="Rectangle 348">
                <a:extLst>
                  <a:ext uri="{FF2B5EF4-FFF2-40B4-BE49-F238E27FC236}">
                    <a16:creationId xmlns:a16="http://schemas.microsoft.com/office/drawing/2014/main" xmlns="" id="{5A436D4E-6307-4EA5-97E2-5B9DA93EC172}"/>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0-55-123456-9</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10" name="Rectangle 349">
                <a:extLst>
                  <a:ext uri="{FF2B5EF4-FFF2-40B4-BE49-F238E27FC236}">
                    <a16:creationId xmlns:a16="http://schemas.microsoft.com/office/drawing/2014/main" xmlns="" id="{1495D196-0CC2-4809-BEB9-AAC67F0F6DA5}"/>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11" name="Group 350">
              <a:extLst>
                <a:ext uri="{FF2B5EF4-FFF2-40B4-BE49-F238E27FC236}">
                  <a16:creationId xmlns:a16="http://schemas.microsoft.com/office/drawing/2014/main" xmlns="" id="{CEA51BCB-2916-453D-B29F-5F1889E4CFE8}"/>
                </a:ext>
              </a:extLst>
            </p:cNvPr>
            <p:cNvGrpSpPr>
              <a:grpSpLocks/>
            </p:cNvGrpSpPr>
            <p:nvPr/>
          </p:nvGrpSpPr>
          <p:grpSpPr bwMode="auto">
            <a:xfrm>
              <a:off x="8996501" y="4916557"/>
              <a:ext cx="911225" cy="381000"/>
              <a:chOff x="1549" y="1440"/>
              <a:chExt cx="548" cy="480"/>
            </a:xfrm>
          </p:grpSpPr>
          <p:sp>
            <p:nvSpPr>
              <p:cNvPr id="112" name="Rectangle 351">
                <a:extLst>
                  <a:ext uri="{FF2B5EF4-FFF2-40B4-BE49-F238E27FC236}">
                    <a16:creationId xmlns:a16="http://schemas.microsoft.com/office/drawing/2014/main" xmlns="" id="{9F2DAB7C-1BE7-404A-A14F-D3474DD036FC}"/>
                  </a:ext>
                </a:extLst>
              </p:cNvPr>
              <p:cNvSpPr>
                <a:spLocks noChangeArrowheads="1"/>
              </p:cNvSpPr>
              <p:nvPr/>
            </p:nvSpPr>
            <p:spPr bwMode="auto">
              <a:xfrm>
                <a:off x="1578" y="144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Smith</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13" name="Rectangle 352">
                <a:extLst>
                  <a:ext uri="{FF2B5EF4-FFF2-40B4-BE49-F238E27FC236}">
                    <a16:creationId xmlns:a16="http://schemas.microsoft.com/office/drawing/2014/main" xmlns="" id="{89268BFD-2B40-4001-BAE3-BE9FF938EFF5}"/>
                  </a:ext>
                </a:extLst>
              </p:cNvPr>
              <p:cNvSpPr>
                <a:spLocks noChangeArrowheads="1"/>
              </p:cNvSpPr>
              <p:nvPr/>
            </p:nvSpPr>
            <p:spPr bwMode="auto">
              <a:xfrm>
                <a:off x="1549" y="144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14" name="Group 353">
              <a:extLst>
                <a:ext uri="{FF2B5EF4-FFF2-40B4-BE49-F238E27FC236}">
                  <a16:creationId xmlns:a16="http://schemas.microsoft.com/office/drawing/2014/main" xmlns="" id="{478A74D4-0282-4F4A-AB32-930EC6C2B383}"/>
                </a:ext>
              </a:extLst>
            </p:cNvPr>
            <p:cNvGrpSpPr>
              <a:grpSpLocks/>
            </p:cNvGrpSpPr>
            <p:nvPr/>
          </p:nvGrpSpPr>
          <p:grpSpPr bwMode="auto">
            <a:xfrm>
              <a:off x="9907726" y="4916557"/>
              <a:ext cx="1087437" cy="381000"/>
              <a:chOff x="2097" y="1440"/>
              <a:chExt cx="598" cy="480"/>
            </a:xfrm>
          </p:grpSpPr>
          <p:sp>
            <p:nvSpPr>
              <p:cNvPr id="115" name="Rectangle 354">
                <a:extLst>
                  <a:ext uri="{FF2B5EF4-FFF2-40B4-BE49-F238E27FC236}">
                    <a16:creationId xmlns:a16="http://schemas.microsoft.com/office/drawing/2014/main" xmlns="" id="{A0EE7BE5-873B-459D-AB15-C2FFA7036FF5}"/>
                  </a:ext>
                </a:extLst>
              </p:cNvPr>
              <p:cNvSpPr>
                <a:spLocks noChangeArrowheads="1"/>
              </p:cNvSpPr>
              <p:nvPr/>
            </p:nvSpPr>
            <p:spPr bwMode="auto">
              <a:xfrm>
                <a:off x="212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654-223-3455</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16" name="Rectangle 355">
                <a:extLst>
                  <a:ext uri="{FF2B5EF4-FFF2-40B4-BE49-F238E27FC236}">
                    <a16:creationId xmlns:a16="http://schemas.microsoft.com/office/drawing/2014/main" xmlns="" id="{349CD752-440A-4C76-8F89-3B434151A342}"/>
                  </a:ext>
                </a:extLst>
              </p:cNvPr>
              <p:cNvSpPr>
                <a:spLocks noChangeArrowheads="1"/>
              </p:cNvSpPr>
              <p:nvPr/>
            </p:nvSpPr>
            <p:spPr bwMode="auto">
              <a:xfrm>
                <a:off x="209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17" name="Group 356">
              <a:extLst>
                <a:ext uri="{FF2B5EF4-FFF2-40B4-BE49-F238E27FC236}">
                  <a16:creationId xmlns:a16="http://schemas.microsoft.com/office/drawing/2014/main" xmlns="" id="{715488D0-223E-4AF7-9A13-CF5DF2F5F628}"/>
                </a:ext>
              </a:extLst>
            </p:cNvPr>
            <p:cNvGrpSpPr>
              <a:grpSpLocks/>
            </p:cNvGrpSpPr>
            <p:nvPr/>
          </p:nvGrpSpPr>
          <p:grpSpPr bwMode="auto">
            <a:xfrm>
              <a:off x="7928113" y="4535557"/>
              <a:ext cx="1063625" cy="381000"/>
              <a:chOff x="0" y="1440"/>
              <a:chExt cx="627" cy="480"/>
            </a:xfrm>
          </p:grpSpPr>
          <p:sp>
            <p:nvSpPr>
              <p:cNvPr id="118" name="Rectangle 357">
                <a:extLst>
                  <a:ext uri="{FF2B5EF4-FFF2-40B4-BE49-F238E27FC236}">
                    <a16:creationId xmlns:a16="http://schemas.microsoft.com/office/drawing/2014/main" xmlns="" id="{6E4BB6AF-38AC-4863-B09C-D076A2099D24}"/>
                  </a:ext>
                </a:extLst>
              </p:cNvPr>
              <p:cNvSpPr>
                <a:spLocks noChangeArrowheads="1"/>
              </p:cNvSpPr>
              <p:nvPr/>
            </p:nvSpPr>
            <p:spPr bwMode="auto">
              <a:xfrm>
                <a:off x="29" y="144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0-55-123456-9</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19" name="Rectangle 358">
                <a:extLst>
                  <a:ext uri="{FF2B5EF4-FFF2-40B4-BE49-F238E27FC236}">
                    <a16:creationId xmlns:a16="http://schemas.microsoft.com/office/drawing/2014/main" xmlns="" id="{A82EFCDC-0500-4F23-9FF6-1A9074EDD0D8}"/>
                  </a:ext>
                </a:extLst>
              </p:cNvPr>
              <p:cNvSpPr>
                <a:spLocks noChangeArrowheads="1"/>
              </p:cNvSpPr>
              <p:nvPr/>
            </p:nvSpPr>
            <p:spPr bwMode="auto">
              <a:xfrm>
                <a:off x="0" y="144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20" name="Group 359">
              <a:extLst>
                <a:ext uri="{FF2B5EF4-FFF2-40B4-BE49-F238E27FC236}">
                  <a16:creationId xmlns:a16="http://schemas.microsoft.com/office/drawing/2014/main" xmlns="" id="{4D891FBC-7D1B-4C5F-8342-67416AB498FC}"/>
                </a:ext>
              </a:extLst>
            </p:cNvPr>
            <p:cNvGrpSpPr>
              <a:grpSpLocks/>
            </p:cNvGrpSpPr>
            <p:nvPr/>
          </p:nvGrpSpPr>
          <p:grpSpPr bwMode="auto">
            <a:xfrm>
              <a:off x="8994913" y="4535557"/>
              <a:ext cx="911225" cy="381000"/>
              <a:chOff x="1549" y="1440"/>
              <a:chExt cx="548" cy="480"/>
            </a:xfrm>
          </p:grpSpPr>
          <p:sp>
            <p:nvSpPr>
              <p:cNvPr id="121" name="Rectangle 360">
                <a:extLst>
                  <a:ext uri="{FF2B5EF4-FFF2-40B4-BE49-F238E27FC236}">
                    <a16:creationId xmlns:a16="http://schemas.microsoft.com/office/drawing/2014/main" xmlns="" id="{64385627-405D-46AA-9243-0BA63A83FF5F}"/>
                  </a:ext>
                </a:extLst>
              </p:cNvPr>
              <p:cNvSpPr>
                <a:spLocks noChangeArrowheads="1"/>
              </p:cNvSpPr>
              <p:nvPr/>
            </p:nvSpPr>
            <p:spPr bwMode="auto">
              <a:xfrm>
                <a:off x="1578" y="144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Jones</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22" name="Rectangle 361">
                <a:extLst>
                  <a:ext uri="{FF2B5EF4-FFF2-40B4-BE49-F238E27FC236}">
                    <a16:creationId xmlns:a16="http://schemas.microsoft.com/office/drawing/2014/main" xmlns="" id="{706C1121-090D-4930-AE6B-E5DAC535DD6A}"/>
                  </a:ext>
                </a:extLst>
              </p:cNvPr>
              <p:cNvSpPr>
                <a:spLocks noChangeArrowheads="1"/>
              </p:cNvSpPr>
              <p:nvPr/>
            </p:nvSpPr>
            <p:spPr bwMode="auto">
              <a:xfrm>
                <a:off x="1549" y="144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23" name="Group 362">
              <a:extLst>
                <a:ext uri="{FF2B5EF4-FFF2-40B4-BE49-F238E27FC236}">
                  <a16:creationId xmlns:a16="http://schemas.microsoft.com/office/drawing/2014/main" xmlns="" id="{4E2B7C5D-1376-4C8C-AA64-BBD99A031C57}"/>
                </a:ext>
              </a:extLst>
            </p:cNvPr>
            <p:cNvGrpSpPr>
              <a:grpSpLocks/>
            </p:cNvGrpSpPr>
            <p:nvPr/>
          </p:nvGrpSpPr>
          <p:grpSpPr bwMode="auto">
            <a:xfrm>
              <a:off x="9906138" y="4535557"/>
              <a:ext cx="1087438" cy="381000"/>
              <a:chOff x="2097" y="1440"/>
              <a:chExt cx="598" cy="480"/>
            </a:xfrm>
          </p:grpSpPr>
          <p:sp>
            <p:nvSpPr>
              <p:cNvPr id="124" name="Rectangle 363">
                <a:extLst>
                  <a:ext uri="{FF2B5EF4-FFF2-40B4-BE49-F238E27FC236}">
                    <a16:creationId xmlns:a16="http://schemas.microsoft.com/office/drawing/2014/main" xmlns="" id="{A03B5796-3068-4064-AD36-784DE8C3C665}"/>
                  </a:ext>
                </a:extLst>
              </p:cNvPr>
              <p:cNvSpPr>
                <a:spLocks noChangeArrowheads="1"/>
              </p:cNvSpPr>
              <p:nvPr/>
            </p:nvSpPr>
            <p:spPr bwMode="auto">
              <a:xfrm>
                <a:off x="2126" y="144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123-333-3333</a:t>
                </a:r>
              </a:p>
            </p:txBody>
          </p:sp>
          <p:sp>
            <p:nvSpPr>
              <p:cNvPr id="125" name="Rectangle 364">
                <a:extLst>
                  <a:ext uri="{FF2B5EF4-FFF2-40B4-BE49-F238E27FC236}">
                    <a16:creationId xmlns:a16="http://schemas.microsoft.com/office/drawing/2014/main" xmlns="" id="{A9472117-3020-4474-9F57-6FC0A60342DF}"/>
                  </a:ext>
                </a:extLst>
              </p:cNvPr>
              <p:cNvSpPr>
                <a:spLocks noChangeArrowheads="1"/>
              </p:cNvSpPr>
              <p:nvPr/>
            </p:nvSpPr>
            <p:spPr bwMode="auto">
              <a:xfrm>
                <a:off x="2097" y="144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26" name="Group 365">
              <a:extLst>
                <a:ext uri="{FF2B5EF4-FFF2-40B4-BE49-F238E27FC236}">
                  <a16:creationId xmlns:a16="http://schemas.microsoft.com/office/drawing/2014/main" xmlns="" id="{37B46DEA-D6B2-45D0-9236-A9E0A896E7D4}"/>
                </a:ext>
              </a:extLst>
            </p:cNvPr>
            <p:cNvGrpSpPr>
              <a:grpSpLocks/>
            </p:cNvGrpSpPr>
            <p:nvPr/>
          </p:nvGrpSpPr>
          <p:grpSpPr bwMode="auto">
            <a:xfrm>
              <a:off x="7929701" y="4154557"/>
              <a:ext cx="1063625" cy="381000"/>
              <a:chOff x="0" y="0"/>
              <a:chExt cx="627" cy="480"/>
            </a:xfrm>
          </p:grpSpPr>
          <p:sp>
            <p:nvSpPr>
              <p:cNvPr id="127" name="Rectangle 366">
                <a:extLst>
                  <a:ext uri="{FF2B5EF4-FFF2-40B4-BE49-F238E27FC236}">
                    <a16:creationId xmlns:a16="http://schemas.microsoft.com/office/drawing/2014/main" xmlns="" id="{CDE6B1F3-AECA-428C-986C-DC6FAEEAC614}"/>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0-321-32132-1</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28" name="Rectangle 367">
                <a:extLst>
                  <a:ext uri="{FF2B5EF4-FFF2-40B4-BE49-F238E27FC236}">
                    <a16:creationId xmlns:a16="http://schemas.microsoft.com/office/drawing/2014/main" xmlns="" id="{E86F8CBC-A0E6-43B5-9946-02428CB992BC}"/>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29" name="Group 368">
              <a:extLst>
                <a:ext uri="{FF2B5EF4-FFF2-40B4-BE49-F238E27FC236}">
                  <a16:creationId xmlns:a16="http://schemas.microsoft.com/office/drawing/2014/main" xmlns="" id="{38160DBA-6B9F-4852-9BF2-42EB2EB7AE47}"/>
                </a:ext>
              </a:extLst>
            </p:cNvPr>
            <p:cNvGrpSpPr>
              <a:grpSpLocks/>
            </p:cNvGrpSpPr>
            <p:nvPr/>
          </p:nvGrpSpPr>
          <p:grpSpPr bwMode="auto">
            <a:xfrm>
              <a:off x="8996501" y="4154557"/>
              <a:ext cx="911225" cy="381000"/>
              <a:chOff x="1549" y="0"/>
              <a:chExt cx="548" cy="480"/>
            </a:xfrm>
          </p:grpSpPr>
          <p:sp>
            <p:nvSpPr>
              <p:cNvPr id="130" name="Rectangle 369">
                <a:extLst>
                  <a:ext uri="{FF2B5EF4-FFF2-40B4-BE49-F238E27FC236}">
                    <a16:creationId xmlns:a16="http://schemas.microsoft.com/office/drawing/2014/main" xmlns="" id="{7B4E5E60-82E3-43B9-8DDB-991050919241}"/>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Grumpy</a:t>
                </a:r>
              </a:p>
            </p:txBody>
          </p:sp>
          <p:sp>
            <p:nvSpPr>
              <p:cNvPr id="131" name="Rectangle 370">
                <a:extLst>
                  <a:ext uri="{FF2B5EF4-FFF2-40B4-BE49-F238E27FC236}">
                    <a16:creationId xmlns:a16="http://schemas.microsoft.com/office/drawing/2014/main" xmlns="" id="{B21968E8-843B-45AE-B04C-38F43FD2B43E}"/>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32" name="Group 371">
              <a:extLst>
                <a:ext uri="{FF2B5EF4-FFF2-40B4-BE49-F238E27FC236}">
                  <a16:creationId xmlns:a16="http://schemas.microsoft.com/office/drawing/2014/main" xmlns="" id="{4C73D3EA-F8A4-492D-9A17-66DAC3CE1CC0}"/>
                </a:ext>
              </a:extLst>
            </p:cNvPr>
            <p:cNvGrpSpPr>
              <a:grpSpLocks/>
            </p:cNvGrpSpPr>
            <p:nvPr/>
          </p:nvGrpSpPr>
          <p:grpSpPr bwMode="auto">
            <a:xfrm>
              <a:off x="9907726" y="4154557"/>
              <a:ext cx="1087437" cy="381000"/>
              <a:chOff x="2097" y="0"/>
              <a:chExt cx="598" cy="480"/>
            </a:xfrm>
          </p:grpSpPr>
          <p:sp>
            <p:nvSpPr>
              <p:cNvPr id="133" name="Rectangle 372">
                <a:extLst>
                  <a:ext uri="{FF2B5EF4-FFF2-40B4-BE49-F238E27FC236}">
                    <a16:creationId xmlns:a16="http://schemas.microsoft.com/office/drawing/2014/main" xmlns="" id="{BBDEB300-B592-4EBD-9FDD-417ABEFF99CC}"/>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665-235-6532</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34" name="Rectangle 373">
                <a:extLst>
                  <a:ext uri="{FF2B5EF4-FFF2-40B4-BE49-F238E27FC236}">
                    <a16:creationId xmlns:a16="http://schemas.microsoft.com/office/drawing/2014/main" xmlns="" id="{70886524-58AC-481C-85B9-7CADCD583F1B}"/>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35" name="Group 374">
              <a:extLst>
                <a:ext uri="{FF2B5EF4-FFF2-40B4-BE49-F238E27FC236}">
                  <a16:creationId xmlns:a16="http://schemas.microsoft.com/office/drawing/2014/main" xmlns="" id="{15438EDC-04E1-4661-9D5A-0A90E7742AD7}"/>
                </a:ext>
              </a:extLst>
            </p:cNvPr>
            <p:cNvGrpSpPr>
              <a:grpSpLocks/>
            </p:cNvGrpSpPr>
            <p:nvPr/>
          </p:nvGrpSpPr>
          <p:grpSpPr bwMode="auto">
            <a:xfrm>
              <a:off x="7929701" y="3773557"/>
              <a:ext cx="1063625" cy="381000"/>
              <a:chOff x="0" y="0"/>
              <a:chExt cx="627" cy="480"/>
            </a:xfrm>
          </p:grpSpPr>
          <p:sp>
            <p:nvSpPr>
              <p:cNvPr id="136" name="Rectangle 375">
                <a:extLst>
                  <a:ext uri="{FF2B5EF4-FFF2-40B4-BE49-F238E27FC236}">
                    <a16:creationId xmlns:a16="http://schemas.microsoft.com/office/drawing/2014/main" xmlns="" id="{7BD60C61-5261-4BF8-A083-6ACFF6DE633B}"/>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0-321-32132-1</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37" name="Rectangle 376">
                <a:extLst>
                  <a:ext uri="{FF2B5EF4-FFF2-40B4-BE49-F238E27FC236}">
                    <a16:creationId xmlns:a16="http://schemas.microsoft.com/office/drawing/2014/main" xmlns="" id="{8E7F17EC-06D6-46B3-B55E-D3199AE19656}"/>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38" name="Group 377">
              <a:extLst>
                <a:ext uri="{FF2B5EF4-FFF2-40B4-BE49-F238E27FC236}">
                  <a16:creationId xmlns:a16="http://schemas.microsoft.com/office/drawing/2014/main" xmlns="" id="{3E69FFC9-88F7-4A43-B4BB-8962D3ACF5BA}"/>
                </a:ext>
              </a:extLst>
            </p:cNvPr>
            <p:cNvGrpSpPr>
              <a:grpSpLocks/>
            </p:cNvGrpSpPr>
            <p:nvPr/>
          </p:nvGrpSpPr>
          <p:grpSpPr bwMode="auto">
            <a:xfrm>
              <a:off x="8996501" y="3773557"/>
              <a:ext cx="911225" cy="381000"/>
              <a:chOff x="1549" y="0"/>
              <a:chExt cx="548" cy="480"/>
            </a:xfrm>
          </p:grpSpPr>
          <p:sp>
            <p:nvSpPr>
              <p:cNvPr id="139" name="Rectangle 378">
                <a:extLst>
                  <a:ext uri="{FF2B5EF4-FFF2-40B4-BE49-F238E27FC236}">
                    <a16:creationId xmlns:a16="http://schemas.microsoft.com/office/drawing/2014/main" xmlns="" id="{AFFD15AE-C117-4C1B-A7D2-6488ECBC510B}"/>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Snoopy</a:t>
                </a:r>
              </a:p>
            </p:txBody>
          </p:sp>
          <p:sp>
            <p:nvSpPr>
              <p:cNvPr id="140" name="Rectangle 379">
                <a:extLst>
                  <a:ext uri="{FF2B5EF4-FFF2-40B4-BE49-F238E27FC236}">
                    <a16:creationId xmlns:a16="http://schemas.microsoft.com/office/drawing/2014/main" xmlns="" id="{96A026D5-22A7-46A7-809B-402EEABD5687}"/>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41" name="Group 380">
              <a:extLst>
                <a:ext uri="{FF2B5EF4-FFF2-40B4-BE49-F238E27FC236}">
                  <a16:creationId xmlns:a16="http://schemas.microsoft.com/office/drawing/2014/main" xmlns="" id="{2AB5CEBB-BB0A-4737-B160-7EF5CFEE5F89}"/>
                </a:ext>
              </a:extLst>
            </p:cNvPr>
            <p:cNvGrpSpPr>
              <a:grpSpLocks/>
            </p:cNvGrpSpPr>
            <p:nvPr/>
          </p:nvGrpSpPr>
          <p:grpSpPr bwMode="auto">
            <a:xfrm>
              <a:off x="9907726" y="3773557"/>
              <a:ext cx="1087437" cy="381000"/>
              <a:chOff x="2097" y="0"/>
              <a:chExt cx="598" cy="480"/>
            </a:xfrm>
          </p:grpSpPr>
          <p:sp>
            <p:nvSpPr>
              <p:cNvPr id="142" name="Rectangle 381">
                <a:extLst>
                  <a:ext uri="{FF2B5EF4-FFF2-40B4-BE49-F238E27FC236}">
                    <a16:creationId xmlns:a16="http://schemas.microsoft.com/office/drawing/2014/main" xmlns="" id="{974CA9B8-AF5A-4440-962E-7E908C0F862D}"/>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232-234-1234</a:t>
                </a:r>
              </a:p>
            </p:txBody>
          </p:sp>
          <p:sp>
            <p:nvSpPr>
              <p:cNvPr id="143" name="Rectangle 382">
                <a:extLst>
                  <a:ext uri="{FF2B5EF4-FFF2-40B4-BE49-F238E27FC236}">
                    <a16:creationId xmlns:a16="http://schemas.microsoft.com/office/drawing/2014/main" xmlns="" id="{42059B6A-2BAB-46FB-8362-8BADDCFCD9A9}"/>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44" name="Group 383">
              <a:extLst>
                <a:ext uri="{FF2B5EF4-FFF2-40B4-BE49-F238E27FC236}">
                  <a16:creationId xmlns:a16="http://schemas.microsoft.com/office/drawing/2014/main" xmlns="" id="{4E5BA5E9-BE1A-4F05-9E52-6CEB1E2DA0AE}"/>
                </a:ext>
              </a:extLst>
            </p:cNvPr>
            <p:cNvGrpSpPr>
              <a:grpSpLocks/>
            </p:cNvGrpSpPr>
            <p:nvPr/>
          </p:nvGrpSpPr>
          <p:grpSpPr bwMode="auto">
            <a:xfrm>
              <a:off x="7928113" y="3392557"/>
              <a:ext cx="1063625" cy="381000"/>
              <a:chOff x="0" y="0"/>
              <a:chExt cx="627" cy="480"/>
            </a:xfrm>
          </p:grpSpPr>
          <p:sp>
            <p:nvSpPr>
              <p:cNvPr id="145" name="Rectangle 384">
                <a:extLst>
                  <a:ext uri="{FF2B5EF4-FFF2-40B4-BE49-F238E27FC236}">
                    <a16:creationId xmlns:a16="http://schemas.microsoft.com/office/drawing/2014/main" xmlns="" id="{4E62F266-9FB0-4ACE-B90C-F6004FCFCB20}"/>
                  </a:ext>
                </a:extLst>
              </p:cNvPr>
              <p:cNvSpPr>
                <a:spLocks noChangeArrowheads="1"/>
              </p:cNvSpPr>
              <p:nvPr/>
            </p:nvSpPr>
            <p:spPr bwMode="auto">
              <a:xfrm>
                <a:off x="29" y="0"/>
                <a:ext cx="569"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0-321-32132-1</a:t>
                </a:r>
              </a:p>
              <a:p>
                <a:pPr eaLnBrk="0" hangingPunct="0">
                  <a:spcBef>
                    <a:spcPct val="0"/>
                  </a:spcBef>
                </a:pPr>
                <a:endParaRPr lang="en-US" altLang="en-US" sz="1300">
                  <a:solidFill>
                    <a:schemeClr val="tx1"/>
                  </a:solidFill>
                  <a:latin typeface="Times New Roman" panose="02020603050405020304" pitchFamily="18" charset="0"/>
                  <a:cs typeface="Times New Roman" panose="02020603050405020304" pitchFamily="18" charset="0"/>
                </a:endParaRPr>
              </a:p>
            </p:txBody>
          </p:sp>
          <p:sp>
            <p:nvSpPr>
              <p:cNvPr id="146" name="Rectangle 385">
                <a:extLst>
                  <a:ext uri="{FF2B5EF4-FFF2-40B4-BE49-F238E27FC236}">
                    <a16:creationId xmlns:a16="http://schemas.microsoft.com/office/drawing/2014/main" xmlns="" id="{EE79B48F-9058-49C4-ABAB-4E9879EDE1FF}"/>
                  </a:ext>
                </a:extLst>
              </p:cNvPr>
              <p:cNvSpPr>
                <a:spLocks noChangeArrowheads="1"/>
              </p:cNvSpPr>
              <p:nvPr/>
            </p:nvSpPr>
            <p:spPr bwMode="auto">
              <a:xfrm>
                <a:off x="0" y="0"/>
                <a:ext cx="627"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47" name="Group 386">
              <a:extLst>
                <a:ext uri="{FF2B5EF4-FFF2-40B4-BE49-F238E27FC236}">
                  <a16:creationId xmlns:a16="http://schemas.microsoft.com/office/drawing/2014/main" xmlns="" id="{4CA1C7C0-8B3E-464B-B47E-10AF867B3858}"/>
                </a:ext>
              </a:extLst>
            </p:cNvPr>
            <p:cNvGrpSpPr>
              <a:grpSpLocks/>
            </p:cNvGrpSpPr>
            <p:nvPr/>
          </p:nvGrpSpPr>
          <p:grpSpPr bwMode="auto">
            <a:xfrm>
              <a:off x="8994913" y="3392557"/>
              <a:ext cx="911225" cy="381000"/>
              <a:chOff x="1549" y="0"/>
              <a:chExt cx="548" cy="480"/>
            </a:xfrm>
          </p:grpSpPr>
          <p:sp>
            <p:nvSpPr>
              <p:cNvPr id="148" name="Rectangle 387">
                <a:extLst>
                  <a:ext uri="{FF2B5EF4-FFF2-40B4-BE49-F238E27FC236}">
                    <a16:creationId xmlns:a16="http://schemas.microsoft.com/office/drawing/2014/main" xmlns="" id="{441106EA-D58F-4684-B1F0-CA7728AC86A0}"/>
                  </a:ext>
                </a:extLst>
              </p:cNvPr>
              <p:cNvSpPr>
                <a:spLocks noChangeArrowheads="1"/>
              </p:cNvSpPr>
              <p:nvPr/>
            </p:nvSpPr>
            <p:spPr bwMode="auto">
              <a:xfrm>
                <a:off x="1578" y="0"/>
                <a:ext cx="49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Sleepy</a:t>
                </a:r>
              </a:p>
            </p:txBody>
          </p:sp>
          <p:sp>
            <p:nvSpPr>
              <p:cNvPr id="149" name="Rectangle 388">
                <a:extLst>
                  <a:ext uri="{FF2B5EF4-FFF2-40B4-BE49-F238E27FC236}">
                    <a16:creationId xmlns:a16="http://schemas.microsoft.com/office/drawing/2014/main" xmlns="" id="{EB20C06A-D89B-47A4-B761-221FE559DA18}"/>
                  </a:ext>
                </a:extLst>
              </p:cNvPr>
              <p:cNvSpPr>
                <a:spLocks noChangeArrowheads="1"/>
              </p:cNvSpPr>
              <p:nvPr/>
            </p:nvSpPr>
            <p:spPr bwMode="auto">
              <a:xfrm>
                <a:off x="1549" y="0"/>
                <a:ext cx="54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nvGrpSpPr>
            <p:cNvPr id="150" name="Group 389">
              <a:extLst>
                <a:ext uri="{FF2B5EF4-FFF2-40B4-BE49-F238E27FC236}">
                  <a16:creationId xmlns:a16="http://schemas.microsoft.com/office/drawing/2014/main" xmlns="" id="{E4216D3A-FD0D-4530-8E40-8BA18D1B7BA8}"/>
                </a:ext>
              </a:extLst>
            </p:cNvPr>
            <p:cNvGrpSpPr>
              <a:grpSpLocks/>
            </p:cNvGrpSpPr>
            <p:nvPr/>
          </p:nvGrpSpPr>
          <p:grpSpPr bwMode="auto">
            <a:xfrm>
              <a:off x="9906138" y="3392557"/>
              <a:ext cx="1087438" cy="381000"/>
              <a:chOff x="2097" y="0"/>
              <a:chExt cx="598" cy="480"/>
            </a:xfrm>
          </p:grpSpPr>
          <p:sp>
            <p:nvSpPr>
              <p:cNvPr id="151" name="Rectangle 390">
                <a:extLst>
                  <a:ext uri="{FF2B5EF4-FFF2-40B4-BE49-F238E27FC236}">
                    <a16:creationId xmlns:a16="http://schemas.microsoft.com/office/drawing/2014/main" xmlns="" id="{99800019-450C-4FBD-903B-0C6CA5C6BC20}"/>
                  </a:ext>
                </a:extLst>
              </p:cNvPr>
              <p:cNvSpPr>
                <a:spLocks noChangeArrowheads="1"/>
              </p:cNvSpPr>
              <p:nvPr/>
            </p:nvSpPr>
            <p:spPr bwMode="auto">
              <a:xfrm>
                <a:off x="2126" y="0"/>
                <a:ext cx="540"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en-US" altLang="en-US" sz="1300">
                    <a:solidFill>
                      <a:schemeClr val="tx1"/>
                    </a:solidFill>
                    <a:latin typeface="Times New Roman" panose="02020603050405020304" pitchFamily="18" charset="0"/>
                    <a:cs typeface="Times New Roman" panose="02020603050405020304" pitchFamily="18" charset="0"/>
                  </a:rPr>
                  <a:t>321-321-1111</a:t>
                </a:r>
              </a:p>
            </p:txBody>
          </p:sp>
          <p:sp>
            <p:nvSpPr>
              <p:cNvPr id="152" name="Rectangle 391">
                <a:extLst>
                  <a:ext uri="{FF2B5EF4-FFF2-40B4-BE49-F238E27FC236}">
                    <a16:creationId xmlns:a16="http://schemas.microsoft.com/office/drawing/2014/main" xmlns="" id="{96835367-E2BB-4D5D-8684-6BAD348EDC27}"/>
                  </a:ext>
                </a:extLst>
              </p:cNvPr>
              <p:cNvSpPr>
                <a:spLocks noChangeArrowheads="1"/>
              </p:cNvSpPr>
              <p:nvPr/>
            </p:nvSpPr>
            <p:spPr bwMode="auto">
              <a:xfrm>
                <a:off x="2097" y="0"/>
                <a:ext cx="598" cy="48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sz="13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8562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339927" y="272256"/>
            <a:ext cx="68294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eaLnBrk="1" hangingPunct="1"/>
            <a:endParaRPr lang="en-US" altLang="en-US" sz="1800"/>
          </a:p>
        </p:txBody>
      </p:sp>
      <p:sp>
        <p:nvSpPr>
          <p:cNvPr id="2" name="Rectangle 1">
            <a:extLst>
              <a:ext uri="{FF2B5EF4-FFF2-40B4-BE49-F238E27FC236}">
                <a16:creationId xmlns:a16="http://schemas.microsoft.com/office/drawing/2014/main" xmlns="" id="{618D0E23-B10A-4A31-8443-B2EB880A331E}"/>
              </a:ext>
            </a:extLst>
          </p:cNvPr>
          <p:cNvSpPr/>
          <p:nvPr/>
        </p:nvSpPr>
        <p:spPr>
          <a:xfrm>
            <a:off x="6513342" y="716053"/>
            <a:ext cx="5080780" cy="1405513"/>
          </a:xfrm>
          <a:prstGeom prst="rect">
            <a:avLst/>
          </a:prstGeom>
        </p:spPr>
        <p:txBody>
          <a:bodyPr wrap="square">
            <a:spAutoFit/>
          </a:bodyPr>
          <a:lstStyle/>
          <a:p>
            <a:pPr marL="285750" indent="-285750">
              <a:lnSpc>
                <a:spcPct val="90000"/>
              </a:lnSpc>
              <a:spcBef>
                <a:spcPts val="750"/>
              </a:spcBef>
              <a:buSzPct val="100000"/>
              <a:buFont typeface="Arial" panose="020B0604020202020204" pitchFamily="34" charset="0"/>
              <a:buChar char="•"/>
              <a:defRPr/>
            </a:pPr>
            <a:r>
              <a:rPr lang="en-IN" sz="2000" b="1" dirty="0">
                <a:latin typeface="Times New Roman" panose="02020603050405020304" pitchFamily="18" charset="0"/>
                <a:cs typeface="Times New Roman" panose="02020603050405020304" pitchFamily="18" charset="0"/>
              </a:rPr>
              <a:t>A</a:t>
            </a:r>
            <a:r>
              <a:rPr lang="en-IN" sz="2000" b="1" i="0" u="none" strike="noStrike" baseline="0" dirty="0">
                <a:latin typeface="Times New Roman" panose="02020603050405020304" pitchFamily="18" charset="0"/>
                <a:cs typeface="Times New Roman" panose="02020603050405020304" pitchFamily="18" charset="0"/>
              </a:rPr>
              <a:t>lternate Relational Designs</a:t>
            </a:r>
          </a:p>
          <a:p>
            <a:pPr marL="285750" indent="-285750">
              <a:lnSpc>
                <a:spcPct val="90000"/>
              </a:lnSpc>
              <a:spcBef>
                <a:spcPts val="750"/>
              </a:spcBef>
              <a:buSzPct val="100000"/>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Further discussion of Multivalued dependencies and 4NF</a:t>
            </a:r>
          </a:p>
          <a:p>
            <a:pPr marL="285750" indent="-285750">
              <a:lnSpc>
                <a:spcPct val="90000"/>
              </a:lnSpc>
              <a:spcBef>
                <a:spcPts val="750"/>
              </a:spcBef>
              <a:buSzPct val="100000"/>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Other dependencies and Normal Forms</a:t>
            </a:r>
            <a:endParaRPr lang="en-IN" sz="2000" b="1"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xmlns="" id="{76775340-5D50-4124-8F3D-655BA333BDD5}"/>
              </a:ext>
            </a:extLst>
          </p:cNvPr>
          <p:cNvSpPr txBox="1">
            <a:spLocks/>
          </p:cNvSpPr>
          <p:nvPr/>
        </p:nvSpPr>
        <p:spPr>
          <a:xfrm>
            <a:off x="597876" y="716053"/>
            <a:ext cx="10996246" cy="503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a:p>
            <a:pPr algn="just">
              <a:lnSpc>
                <a:spcPct val="100000"/>
              </a:lnSpc>
              <a:spcBef>
                <a:spcPct val="0"/>
              </a:spcBef>
              <a:buFont typeface="Wingdings" panose="05000000000000000000" pitchFamily="2" charset="2"/>
              <a:buChar char="Ø"/>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altLang="en-US" sz="2400" dirty="0">
                <a:solidFill>
                  <a:srgbClr val="002060"/>
                </a:solidFill>
                <a:latin typeface="Times New Roman" panose="02020603050405020304" pitchFamily="18" charset="0"/>
                <a:cs typeface="Times New Roman" panose="02020603050405020304" pitchFamily="18" charset="0"/>
              </a:rPr>
              <a:t> </a:t>
            </a:r>
            <a:endParaRPr lang="en-US" altLang="en-US" dirty="0">
              <a:solidFill>
                <a:srgbClr val="00206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xmlns="" id="{BD95EA3F-1BAC-415A-9332-3A4D03610266}"/>
              </a:ext>
            </a:extLst>
          </p:cNvPr>
          <p:cNvSpPr txBox="1">
            <a:spLocks/>
          </p:cNvSpPr>
          <p:nvPr/>
        </p:nvSpPr>
        <p:spPr>
          <a:xfrm>
            <a:off x="3869567" y="-26067"/>
            <a:ext cx="3770143" cy="5381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rgbClr val="C00000"/>
                </a:solidFill>
                <a:latin typeface="Times New Roman" panose="02020603050405020304" pitchFamily="18" charset="0"/>
                <a:cs typeface="Times New Roman" panose="02020603050405020304" pitchFamily="18" charset="0"/>
              </a:rPr>
              <a:t>Content</a:t>
            </a:r>
          </a:p>
        </p:txBody>
      </p:sp>
      <p:sp>
        <p:nvSpPr>
          <p:cNvPr id="3" name="Rectangle 2">
            <a:extLst>
              <a:ext uri="{FF2B5EF4-FFF2-40B4-BE49-F238E27FC236}">
                <a16:creationId xmlns:a16="http://schemas.microsoft.com/office/drawing/2014/main" xmlns="" id="{25655A1D-972B-4D89-978E-2D48A555AB81}"/>
              </a:ext>
            </a:extLst>
          </p:cNvPr>
          <p:cNvSpPr/>
          <p:nvPr/>
        </p:nvSpPr>
        <p:spPr>
          <a:xfrm>
            <a:off x="597876" y="782911"/>
            <a:ext cx="7476979" cy="461665"/>
          </a:xfrm>
          <a:prstGeom prst="rect">
            <a:avLst/>
          </a:prstGeom>
        </p:spPr>
        <p:txBody>
          <a:bodyPr wrap="square">
            <a:spAutoFit/>
          </a:bodyPr>
          <a:lstStyle/>
          <a:p>
            <a:pPr marL="342900" indent="-342900">
              <a:buAutoNum type="arabicPeriod"/>
            </a:pPr>
            <a:endParaRPr lang="en-IN"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EDFF00D0-C1A6-47FA-BD66-7C492D6CA7EC}"/>
              </a:ext>
            </a:extLst>
          </p:cNvPr>
          <p:cNvSpPr txBox="1"/>
          <p:nvPr/>
        </p:nvSpPr>
        <p:spPr>
          <a:xfrm>
            <a:off x="197682" y="512089"/>
            <a:ext cx="6105378" cy="5016758"/>
          </a:xfrm>
          <a:prstGeom prst="rect">
            <a:avLst/>
          </a:prstGeom>
          <a:noFill/>
        </p:spPr>
        <p:txBody>
          <a:bodyPr wrap="square">
            <a:spAutoFit/>
          </a:bodyPr>
          <a:lstStyle/>
          <a:p>
            <a:r>
              <a:rPr lang="en-IN" sz="1800" b="1" i="0" u="none" strike="noStrike" baseline="0" dirty="0">
                <a:solidFill>
                  <a:srgbClr val="FF0000"/>
                </a:solidFill>
                <a:latin typeface="Times-Bold"/>
              </a:rPr>
              <a:t>Normalization: Database Design Theory </a:t>
            </a:r>
            <a:r>
              <a:rPr lang="en-IN" sz="2000" b="1" i="0" u="none" strike="noStrike" baseline="0" dirty="0">
                <a:solidFill>
                  <a:srgbClr val="FF0000"/>
                </a:solidFill>
                <a:latin typeface="Times New Roman" panose="02020603050405020304" pitchFamily="18" charset="0"/>
                <a:cs typeface="Times New Roman" panose="02020603050405020304" pitchFamily="18" charset="0"/>
              </a:rPr>
              <a:t>Introduction to Normalization</a:t>
            </a: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Normalization using Functional Dependencies</a:t>
            </a: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Normalization using Multivalued Dependencies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Informal design guidelines for relation schema</a:t>
            </a: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Functional Dependencies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Normal Forms based on Primary Keys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Second and Third Normal Forms</a:t>
            </a: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Boyce-Codd Normal Form</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Multivalued Dependency and Fourth Normal Form</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Join Dependencies and Fifth Normal Form</a:t>
            </a:r>
          </a:p>
          <a:p>
            <a:r>
              <a:rPr lang="en-IN" sz="1800" b="1" i="0" u="none" strike="noStrike" baseline="0" dirty="0">
                <a:solidFill>
                  <a:srgbClr val="FF0000"/>
                </a:solidFill>
                <a:latin typeface="Times-Bold"/>
              </a:rPr>
              <a:t>Normalization Algorithms</a:t>
            </a:r>
            <a:r>
              <a:rPr lang="en-US" sz="2000" b="1" i="0" u="none" strike="noStrike" baseline="0" dirty="0">
                <a:solidFill>
                  <a:srgbClr val="FF0000"/>
                </a:solidFill>
                <a:latin typeface="Times New Roman" panose="02020603050405020304" pitchFamily="18" charset="0"/>
                <a:cs typeface="Times New Roman" panose="02020603050405020304" pitchFamily="18" charset="0"/>
              </a:rPr>
              <a:t>:</a:t>
            </a:r>
            <a:endParaRPr lang="en-US" sz="2000" b="1" i="0" u="none" strike="noStrike" baseline="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Inference Rules, Equivalence, and Minimal Cover</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Properties of Relational Decompositions</a:t>
            </a: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Algorithms for Relational Database Schema Design</a:t>
            </a: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Nulls, Dangling tuples</a:t>
            </a:r>
          </a:p>
        </p:txBody>
      </p:sp>
    </p:spTree>
    <p:extLst>
      <p:ext uri="{BB962C8B-B14F-4D97-AF65-F5344CB8AC3E}">
        <p14:creationId xmlns:p14="http://schemas.microsoft.com/office/powerpoint/2010/main" xmlns="" val="305881965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1049E47-8523-4FCE-90C0-169B28E99E84}"/>
              </a:ext>
            </a:extLst>
          </p:cNvPr>
          <p:cNvGraphicFramePr>
            <a:graphicFrameLocks noGrp="1"/>
          </p:cNvGraphicFramePr>
          <p:nvPr>
            <p:extLst>
              <p:ext uri="{D42A27DB-BD31-4B8C-83A1-F6EECF244321}">
                <p14:modId xmlns:p14="http://schemas.microsoft.com/office/powerpoint/2010/main" xmlns="" val="4018611347"/>
              </p:ext>
            </p:extLst>
          </p:nvPr>
        </p:nvGraphicFramePr>
        <p:xfrm>
          <a:off x="337624" y="635645"/>
          <a:ext cx="11155681" cy="2274252"/>
        </p:xfrm>
        <a:graphic>
          <a:graphicData uri="http://schemas.openxmlformats.org/drawingml/2006/table">
            <a:tbl>
              <a:tblPr firstRow="1" firstCol="1" bandRow="1"/>
              <a:tblGrid>
                <a:gridCol w="988327">
                  <a:extLst>
                    <a:ext uri="{9D8B030D-6E8A-4147-A177-3AD203B41FA5}">
                      <a16:colId xmlns:a16="http://schemas.microsoft.com/office/drawing/2014/main" xmlns="" val="1616062765"/>
                    </a:ext>
                  </a:extLst>
                </a:gridCol>
                <a:gridCol w="1276319">
                  <a:extLst>
                    <a:ext uri="{9D8B030D-6E8A-4147-A177-3AD203B41FA5}">
                      <a16:colId xmlns:a16="http://schemas.microsoft.com/office/drawing/2014/main" xmlns="" val="3815405699"/>
                    </a:ext>
                  </a:extLst>
                </a:gridCol>
                <a:gridCol w="1453040">
                  <a:extLst>
                    <a:ext uri="{9D8B030D-6E8A-4147-A177-3AD203B41FA5}">
                      <a16:colId xmlns:a16="http://schemas.microsoft.com/office/drawing/2014/main" xmlns="" val="1731390600"/>
                    </a:ext>
                  </a:extLst>
                </a:gridCol>
                <a:gridCol w="1239666">
                  <a:extLst>
                    <a:ext uri="{9D8B030D-6E8A-4147-A177-3AD203B41FA5}">
                      <a16:colId xmlns:a16="http://schemas.microsoft.com/office/drawing/2014/main" xmlns="" val="4030663839"/>
                    </a:ext>
                  </a:extLst>
                </a:gridCol>
                <a:gridCol w="1239666">
                  <a:extLst>
                    <a:ext uri="{9D8B030D-6E8A-4147-A177-3AD203B41FA5}">
                      <a16:colId xmlns:a16="http://schemas.microsoft.com/office/drawing/2014/main" xmlns="" val="162291746"/>
                    </a:ext>
                  </a:extLst>
                </a:gridCol>
                <a:gridCol w="1239666">
                  <a:extLst>
                    <a:ext uri="{9D8B030D-6E8A-4147-A177-3AD203B41FA5}">
                      <a16:colId xmlns:a16="http://schemas.microsoft.com/office/drawing/2014/main" xmlns="" val="4078897724"/>
                    </a:ext>
                  </a:extLst>
                </a:gridCol>
                <a:gridCol w="1239666">
                  <a:extLst>
                    <a:ext uri="{9D8B030D-6E8A-4147-A177-3AD203B41FA5}">
                      <a16:colId xmlns:a16="http://schemas.microsoft.com/office/drawing/2014/main" xmlns="" val="3314131617"/>
                    </a:ext>
                  </a:extLst>
                </a:gridCol>
                <a:gridCol w="1344388">
                  <a:extLst>
                    <a:ext uri="{9D8B030D-6E8A-4147-A177-3AD203B41FA5}">
                      <a16:colId xmlns:a16="http://schemas.microsoft.com/office/drawing/2014/main" xmlns="" val="3494551395"/>
                    </a:ext>
                  </a:extLst>
                </a:gridCol>
                <a:gridCol w="1134943">
                  <a:extLst>
                    <a:ext uri="{9D8B030D-6E8A-4147-A177-3AD203B41FA5}">
                      <a16:colId xmlns:a16="http://schemas.microsoft.com/office/drawing/2014/main" xmlns="" val="1098058013"/>
                    </a:ext>
                  </a:extLst>
                </a:gridCol>
              </a:tblGrid>
              <a:tr h="252546">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S_id</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S_name</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C_addr</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Major</a:t>
                      </a:r>
                      <a:endParaRPr lang="en-IN"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C_id</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C_title</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I_name</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I_loc</a:t>
                      </a:r>
                      <a:endParaRPr lang="en-IN" sz="20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Grade</a:t>
                      </a:r>
                      <a:endParaRPr lang="en-IN" sz="2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1904004"/>
                  </a:ext>
                </a:extLst>
              </a:tr>
              <a:tr h="750154">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111</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Anil</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208West</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IS11</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IS22</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DBMS</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SAD</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AR</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204West</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B</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2534253"/>
                  </a:ext>
                </a:extLst>
              </a:tr>
              <a:tr h="1219996">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IS11</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IT22</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IT33</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DBMS</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COA</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HK</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209South</a:t>
                      </a:r>
                      <a:endParaRPr lang="en-IN"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C</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B</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endParaRPr lang="en-IN"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7471118"/>
                  </a:ext>
                </a:extLst>
              </a:tr>
            </a:tbl>
          </a:graphicData>
        </a:graphic>
      </p:graphicFrame>
      <p:sp>
        <p:nvSpPr>
          <p:cNvPr id="7" name="TextBox 6">
            <a:extLst>
              <a:ext uri="{FF2B5EF4-FFF2-40B4-BE49-F238E27FC236}">
                <a16:creationId xmlns:a16="http://schemas.microsoft.com/office/drawing/2014/main" xmlns="" id="{C7670608-0DEE-4B39-AC38-CE54299FB13F}"/>
              </a:ext>
            </a:extLst>
          </p:cNvPr>
          <p:cNvSpPr txBox="1"/>
          <p:nvPr/>
        </p:nvSpPr>
        <p:spPr>
          <a:xfrm>
            <a:off x="815925" y="178722"/>
            <a:ext cx="4825220" cy="405367"/>
          </a:xfrm>
          <a:prstGeom prst="rect">
            <a:avLst/>
          </a:prstGeom>
          <a:noFill/>
        </p:spPr>
        <p:txBody>
          <a:bodyPr wrap="square">
            <a:spAutoFit/>
          </a:bodyPr>
          <a:lstStyle/>
          <a:p>
            <a:pPr indent="266700" algn="just">
              <a:lnSpc>
                <a:spcPct val="107000"/>
              </a:lnSpc>
              <a:spcAft>
                <a:spcPts val="800"/>
              </a:spcAft>
            </a:pPr>
            <a:r>
              <a:rPr lang="en-US" sz="2000" b="1" dirty="0">
                <a:effectLst/>
                <a:latin typeface="Times New Roman" panose="02020603050405020304" pitchFamily="18" charset="0"/>
                <a:ea typeface="SimSun" panose="02010600030101010101" pitchFamily="2" charset="-122"/>
                <a:cs typeface="Times New Roman" panose="02020603050405020304" pitchFamily="18" charset="0"/>
              </a:rPr>
              <a:t>First Normal Form – Example 2 </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B9DEA68A-97A8-4B2E-8A92-DDCD409BB5E0}"/>
              </a:ext>
            </a:extLst>
          </p:cNvPr>
          <p:cNvGraphicFramePr>
            <a:graphicFrameLocks noGrp="1"/>
          </p:cNvGraphicFramePr>
          <p:nvPr>
            <p:extLst>
              <p:ext uri="{D42A27DB-BD31-4B8C-83A1-F6EECF244321}">
                <p14:modId xmlns:p14="http://schemas.microsoft.com/office/powerpoint/2010/main" xmlns="" val="1380794065"/>
              </p:ext>
            </p:extLst>
          </p:nvPr>
        </p:nvGraphicFramePr>
        <p:xfrm>
          <a:off x="3488788" y="3655890"/>
          <a:ext cx="8454686" cy="2555411"/>
        </p:xfrm>
        <a:graphic>
          <a:graphicData uri="http://schemas.openxmlformats.org/drawingml/2006/table">
            <a:tbl>
              <a:tblPr firstRow="1" firstCol="1" bandRow="1"/>
              <a:tblGrid>
                <a:gridCol w="731520">
                  <a:extLst>
                    <a:ext uri="{9D8B030D-6E8A-4147-A177-3AD203B41FA5}">
                      <a16:colId xmlns:a16="http://schemas.microsoft.com/office/drawing/2014/main" xmlns="" val="1201972629"/>
                    </a:ext>
                  </a:extLst>
                </a:gridCol>
                <a:gridCol w="1069145">
                  <a:extLst>
                    <a:ext uri="{9D8B030D-6E8A-4147-A177-3AD203B41FA5}">
                      <a16:colId xmlns:a16="http://schemas.microsoft.com/office/drawing/2014/main" xmlns="" val="4234009093"/>
                    </a:ext>
                  </a:extLst>
                </a:gridCol>
                <a:gridCol w="1111348">
                  <a:extLst>
                    <a:ext uri="{9D8B030D-6E8A-4147-A177-3AD203B41FA5}">
                      <a16:colId xmlns:a16="http://schemas.microsoft.com/office/drawing/2014/main" xmlns="" val="3537718500"/>
                    </a:ext>
                  </a:extLst>
                </a:gridCol>
                <a:gridCol w="886264">
                  <a:extLst>
                    <a:ext uri="{9D8B030D-6E8A-4147-A177-3AD203B41FA5}">
                      <a16:colId xmlns:a16="http://schemas.microsoft.com/office/drawing/2014/main" xmlns="" val="311409488"/>
                    </a:ext>
                  </a:extLst>
                </a:gridCol>
                <a:gridCol w="759656">
                  <a:extLst>
                    <a:ext uri="{9D8B030D-6E8A-4147-A177-3AD203B41FA5}">
                      <a16:colId xmlns:a16="http://schemas.microsoft.com/office/drawing/2014/main" xmlns="" val="3047773803"/>
                    </a:ext>
                  </a:extLst>
                </a:gridCol>
                <a:gridCol w="942535">
                  <a:extLst>
                    <a:ext uri="{9D8B030D-6E8A-4147-A177-3AD203B41FA5}">
                      <a16:colId xmlns:a16="http://schemas.microsoft.com/office/drawing/2014/main" xmlns="" val="28622876"/>
                    </a:ext>
                  </a:extLst>
                </a:gridCol>
                <a:gridCol w="956603">
                  <a:extLst>
                    <a:ext uri="{9D8B030D-6E8A-4147-A177-3AD203B41FA5}">
                      <a16:colId xmlns:a16="http://schemas.microsoft.com/office/drawing/2014/main" xmlns="" val="1676465432"/>
                    </a:ext>
                  </a:extLst>
                </a:gridCol>
                <a:gridCol w="1125416">
                  <a:extLst>
                    <a:ext uri="{9D8B030D-6E8A-4147-A177-3AD203B41FA5}">
                      <a16:colId xmlns:a16="http://schemas.microsoft.com/office/drawing/2014/main" xmlns="" val="1265776657"/>
                    </a:ext>
                  </a:extLst>
                </a:gridCol>
                <a:gridCol w="872199">
                  <a:extLst>
                    <a:ext uri="{9D8B030D-6E8A-4147-A177-3AD203B41FA5}">
                      <a16:colId xmlns:a16="http://schemas.microsoft.com/office/drawing/2014/main" xmlns="" val="438909202"/>
                    </a:ext>
                  </a:extLst>
                </a:gridCol>
              </a:tblGrid>
              <a:tr h="418366">
                <a:tc>
                  <a:txBody>
                    <a:bodyPr/>
                    <a:lstStyle/>
                    <a:p>
                      <a:pPr algn="just">
                        <a:lnSpc>
                          <a:spcPct val="107000"/>
                        </a:lnSpc>
                        <a:spcAft>
                          <a:spcPts val="800"/>
                        </a:spcAft>
                      </a:pPr>
                      <a:r>
                        <a:rPr lang="en-US" sz="2000"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S_id</a:t>
                      </a:r>
                      <a:endParaRPr lang="en-IN" sz="20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S_name</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C_addr</a:t>
                      </a:r>
                      <a:endParaRPr lang="en-IN" sz="20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Major</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C_id</a:t>
                      </a:r>
                      <a:endParaRPr lang="en-IN" sz="20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C_title</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I_name</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I_loc</a:t>
                      </a:r>
                      <a:endParaRPr lang="en-IN" sz="20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Grade</a:t>
                      </a:r>
                      <a:endParaRPr lang="en-IN" sz="20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2114096"/>
                  </a:ext>
                </a:extLst>
              </a:tr>
              <a:tr h="463581">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111</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Anil</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208West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IS11</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DBMS</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6075250"/>
                  </a:ext>
                </a:extLst>
              </a:tr>
              <a:tr h="418366">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111</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Anil</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208West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IS</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IS22</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SAD</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204West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3641933"/>
                  </a:ext>
                </a:extLst>
              </a:tr>
              <a:tr h="418366">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IS11</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DBMS</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C</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2161682"/>
                  </a:ext>
                </a:extLst>
              </a:tr>
              <a:tr h="418366">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IT22</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COA</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SB</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203East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B</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575553"/>
                  </a:ext>
                </a:extLst>
              </a:tr>
              <a:tr h="418366">
                <a:tc>
                  <a:txBody>
                    <a:bodyPr/>
                    <a:lstStyle/>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222</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Adhir</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104East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IT33</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C</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HK</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209South</a:t>
                      </a:r>
                      <a:endParaRPr lang="en-IN"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endParaRPr lang="en-IN"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8843344"/>
                  </a:ext>
                </a:extLst>
              </a:tr>
            </a:tbl>
          </a:graphicData>
        </a:graphic>
      </p:graphicFrame>
      <p:sp>
        <p:nvSpPr>
          <p:cNvPr id="9" name="TextBox 8">
            <a:extLst>
              <a:ext uri="{FF2B5EF4-FFF2-40B4-BE49-F238E27FC236}">
                <a16:creationId xmlns:a16="http://schemas.microsoft.com/office/drawing/2014/main" xmlns="" id="{E4881864-70C1-4449-90E8-4701C7C85A77}"/>
              </a:ext>
            </a:extLst>
          </p:cNvPr>
          <p:cNvSpPr txBox="1"/>
          <p:nvPr/>
        </p:nvSpPr>
        <p:spPr>
          <a:xfrm>
            <a:off x="1474763" y="3655890"/>
            <a:ext cx="1859281"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Decomposed into </a:t>
            </a:r>
            <a:endParaRPr lang="en-IN" dirty="0"/>
          </a:p>
        </p:txBody>
      </p:sp>
    </p:spTree>
    <p:extLst>
      <p:ext uri="{BB962C8B-B14F-4D97-AF65-F5344CB8AC3E}">
        <p14:creationId xmlns:p14="http://schemas.microsoft.com/office/powerpoint/2010/main" xmlns="" val="2115460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EF6FA1-7D29-4BCB-AFFB-606A3EAD13AF}"/>
              </a:ext>
            </a:extLst>
          </p:cNvPr>
          <p:cNvSpPr txBox="1"/>
          <p:nvPr/>
        </p:nvSpPr>
        <p:spPr>
          <a:xfrm>
            <a:off x="253219" y="154745"/>
            <a:ext cx="11718388" cy="584775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          Second Normal Form</a:t>
            </a:r>
          </a:p>
          <a:p>
            <a:endParaRPr lang="en-US" sz="22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second normal is a method of arranging attributes semantically (logically) based on the constraints 1) a relation must be in first normal form and 2) relation should not contain any partial dependency. </a:t>
            </a: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No non-prime attribute (attribute which are not part of any candidate key) is dependent on any proper subset of any candidate key of the table.</a:t>
            </a: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partial dependency - is the proper subset of candidate key determines non-primary attribute in a relation.</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Every non-key attribute is fully functionally dependent on the primary key. Thus, no non-key attributes are functionally dependent on the part (but not all) of the primary key. That means, no partial dependency exists.</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Note: If a key is single attribute, then it is always in 2nd Normal form.</a:t>
            </a:r>
          </a:p>
        </p:txBody>
      </p:sp>
    </p:spTree>
    <p:extLst>
      <p:ext uri="{BB962C8B-B14F-4D97-AF65-F5344CB8AC3E}">
        <p14:creationId xmlns:p14="http://schemas.microsoft.com/office/powerpoint/2010/main" xmlns="" val="393269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D90451A-9D93-4C95-BFD4-9BE619750C0B}"/>
              </a:ext>
            </a:extLst>
          </p:cNvPr>
          <p:cNvSpPr txBox="1"/>
          <p:nvPr/>
        </p:nvSpPr>
        <p:spPr>
          <a:xfrm>
            <a:off x="323555" y="878573"/>
            <a:ext cx="10142808" cy="2123658"/>
          </a:xfrm>
          <a:prstGeom prst="rect">
            <a:avLst/>
          </a:prstGeom>
          <a:noFill/>
        </p:spPr>
        <p:txBody>
          <a:bodyPr wrap="square">
            <a:spAutoFit/>
          </a:bodyPr>
          <a:lstStyle/>
          <a:p>
            <a:pPr marL="342900" indent="-34290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2NF is based on the concept of fully functional dependency</a:t>
            </a:r>
          </a:p>
          <a:p>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X → Y is a full functional dependency if for any attribute A € X, (X – {A}) ≠ Y .</a:t>
            </a: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X → Y is a partial functional dependency if for some attribute A € X, (X - {A}) → Y .</a:t>
            </a:r>
            <a:endParaRPr lang="en-IN"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6AA379B-CCDE-45F9-8893-E0B3B046B80C}"/>
              </a:ext>
            </a:extLst>
          </p:cNvPr>
          <p:cNvSpPr txBox="1"/>
          <p:nvPr/>
        </p:nvSpPr>
        <p:spPr>
          <a:xfrm>
            <a:off x="194600" y="2958634"/>
            <a:ext cx="11211951"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2NF: a relation schema R is in 2NF if every nonprime attribute A in R is fully functionally dependent on the primary key of R.</a:t>
            </a:r>
            <a:endParaRPr lang="en-IN" sz="2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32E20713-E1AB-4BD0-BFF6-02747920A2F2}"/>
              </a:ext>
            </a:extLst>
          </p:cNvPr>
          <p:cNvSpPr txBox="1"/>
          <p:nvPr/>
        </p:nvSpPr>
        <p:spPr>
          <a:xfrm>
            <a:off x="250870" y="4067079"/>
            <a:ext cx="11099409" cy="1446550"/>
          </a:xfrm>
          <a:prstGeom prst="rect">
            <a:avLst/>
          </a:prstGeom>
          <a:noFill/>
        </p:spPr>
        <p:txBody>
          <a:bodyPr wrap="square">
            <a:spAutoFit/>
          </a:bodyPr>
          <a:lstStyle/>
          <a:p>
            <a:pPr marL="609600" indent="-609600" algn="just">
              <a:buFontTx/>
              <a:buNone/>
            </a:pPr>
            <a:r>
              <a:rPr lang="en-US" altLang="en-US" sz="2200" dirty="0">
                <a:latin typeface="Times New Roman" panose="02020603050405020304" pitchFamily="18" charset="0"/>
                <a:ea typeface="Arial Unicode MS" pitchFamily="34" charset="-128"/>
                <a:cs typeface="Times New Roman" panose="02020603050405020304" pitchFamily="18" charset="0"/>
              </a:rPr>
              <a:t>For a table to be in 2NF, there are two requirements</a:t>
            </a:r>
          </a:p>
          <a:p>
            <a:pPr marL="1100138" lvl="1" indent="-533400" algn="just"/>
            <a:r>
              <a:rPr lang="en-US" altLang="en-US" sz="2200" dirty="0">
                <a:latin typeface="Times New Roman" panose="02020603050405020304" pitchFamily="18" charset="0"/>
                <a:ea typeface="Arial Unicode MS" pitchFamily="34" charset="-128"/>
                <a:cs typeface="Times New Roman" panose="02020603050405020304" pitchFamily="18" charset="0"/>
              </a:rPr>
              <a:t>The database is in first normal form </a:t>
            </a:r>
          </a:p>
          <a:p>
            <a:pPr marL="1100138" lvl="1" indent="-533400" algn="just"/>
            <a:r>
              <a:rPr lang="en-US" altLang="en-US" sz="2200" dirty="0">
                <a:latin typeface="Times New Roman" panose="02020603050405020304" pitchFamily="18" charset="0"/>
                <a:cs typeface="Times New Roman" panose="02020603050405020304" pitchFamily="18" charset="0"/>
              </a:rPr>
              <a:t>All </a:t>
            </a:r>
            <a:r>
              <a:rPr lang="en-US" altLang="en-US" sz="2200" b="1" dirty="0">
                <a:latin typeface="Times New Roman" panose="02020603050405020304" pitchFamily="18" charset="0"/>
                <a:cs typeface="Times New Roman" panose="02020603050405020304" pitchFamily="18" charset="0"/>
              </a:rPr>
              <a:t>non-key</a:t>
            </a:r>
            <a:r>
              <a:rPr lang="en-US" altLang="en-US" sz="2200" dirty="0">
                <a:latin typeface="Times New Roman" panose="02020603050405020304" pitchFamily="18" charset="0"/>
                <a:cs typeface="Times New Roman" panose="02020603050405020304" pitchFamily="18" charset="0"/>
              </a:rPr>
              <a:t> attributes in the table must be functionally dependent on the entire primary key</a:t>
            </a:r>
          </a:p>
          <a:p>
            <a:pPr marL="609600" indent="-609600" algn="just">
              <a:buFontTx/>
              <a:buNone/>
            </a:pPr>
            <a:r>
              <a:rPr lang="en-US" altLang="en-US" sz="2200" b="1" i="1" dirty="0">
                <a:latin typeface="Times New Roman" panose="02020603050405020304" pitchFamily="18" charset="0"/>
                <a:cs typeface="Times New Roman" panose="02020603050405020304" pitchFamily="18" charset="0"/>
              </a:rPr>
              <a:t>Note:</a:t>
            </a:r>
            <a:r>
              <a:rPr lang="en-US" altLang="en-US" sz="2200" i="1" dirty="0">
                <a:latin typeface="Times New Roman" panose="02020603050405020304" pitchFamily="18" charset="0"/>
                <a:cs typeface="Times New Roman" panose="02020603050405020304" pitchFamily="18" charset="0"/>
              </a:rPr>
              <a:t> Remember that we are dealing with non-key attributes</a:t>
            </a:r>
            <a:endParaRPr lang="en-US"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6436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E4E314-D15F-44A1-9D12-22A29CD156F1}"/>
              </a:ext>
            </a:extLst>
          </p:cNvPr>
          <p:cNvSpPr txBox="1"/>
          <p:nvPr/>
        </p:nvSpPr>
        <p:spPr>
          <a:xfrm>
            <a:off x="852268" y="113475"/>
            <a:ext cx="2974144" cy="400110"/>
          </a:xfrm>
          <a:prstGeom prst="rect">
            <a:avLst/>
          </a:prstGeom>
          <a:noFill/>
        </p:spPr>
        <p:txBody>
          <a:bodyPr wrap="square">
            <a:spAutoFit/>
          </a:bodyPr>
          <a:lstStyle/>
          <a:p>
            <a:r>
              <a:rPr lang="en-US" altLang="en-US" sz="2000" b="1" dirty="0">
                <a:solidFill>
                  <a:srgbClr val="CC0000"/>
                </a:solidFill>
                <a:latin typeface="Times New Roman" panose="02020603050405020304" pitchFamily="18" charset="0"/>
                <a:cs typeface="Times New Roman" panose="02020603050405020304" pitchFamily="18" charset="0"/>
              </a:rPr>
              <a:t>2NF - Decomposition</a:t>
            </a:r>
          </a:p>
        </p:txBody>
      </p:sp>
      <p:sp>
        <p:nvSpPr>
          <p:cNvPr id="5" name="TextBox 4">
            <a:extLst>
              <a:ext uri="{FF2B5EF4-FFF2-40B4-BE49-F238E27FC236}">
                <a16:creationId xmlns:a16="http://schemas.microsoft.com/office/drawing/2014/main" xmlns="" id="{9761EBEC-FA6B-451B-9268-6C6FF6F6CA07}"/>
              </a:ext>
            </a:extLst>
          </p:cNvPr>
          <p:cNvSpPr txBox="1"/>
          <p:nvPr/>
        </p:nvSpPr>
        <p:spPr>
          <a:xfrm>
            <a:off x="209842" y="513585"/>
            <a:ext cx="11211952" cy="2123658"/>
          </a:xfrm>
          <a:prstGeom prst="rect">
            <a:avLst/>
          </a:prstGeom>
          <a:noFill/>
        </p:spPr>
        <p:txBody>
          <a:bodyPr wrap="square">
            <a:spAutoFit/>
          </a:bodyPr>
          <a:lstStyle/>
          <a:p>
            <a:pPr marL="609600" indent="-609600" algn="just">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If a data item is fully functionally dependent on only a part of the primary key, move that data item and that part of the primary key to a new table.</a:t>
            </a:r>
          </a:p>
          <a:p>
            <a:pPr marL="609600" indent="-609600" algn="just">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If other data items are functionally dependent on the same part of the key, place them in the new table also</a:t>
            </a:r>
            <a:endParaRPr lang="en-US" altLang="en-US" sz="2200" dirty="0">
              <a:latin typeface="Times New Roman" panose="02020603050405020304" pitchFamily="18" charset="0"/>
              <a:cs typeface="Times New Roman" panose="02020603050405020304" pitchFamily="18" charset="0"/>
            </a:endParaRPr>
          </a:p>
          <a:p>
            <a:pPr marL="609600" indent="-609600" algn="just">
              <a:buFontTx/>
              <a:buAutoNum type="arabicPeriod"/>
            </a:pPr>
            <a:r>
              <a:rPr lang="en-US" altLang="en-US" sz="2200" dirty="0">
                <a:latin typeface="Times New Roman" panose="02020603050405020304" pitchFamily="18" charset="0"/>
                <a:cs typeface="Times New Roman" panose="02020603050405020304" pitchFamily="18" charset="0"/>
              </a:rPr>
              <a:t>Make the partial primary key copied from the original table the primary key for the new table. Place all items that appear in the repeating group in a new table</a:t>
            </a:r>
          </a:p>
        </p:txBody>
      </p:sp>
      <p:sp>
        <p:nvSpPr>
          <p:cNvPr id="7" name="TextBox 6">
            <a:extLst>
              <a:ext uri="{FF2B5EF4-FFF2-40B4-BE49-F238E27FC236}">
                <a16:creationId xmlns:a16="http://schemas.microsoft.com/office/drawing/2014/main" xmlns="" id="{FFFD9A0C-782C-4B20-A6CD-7B8ECE9064E4}"/>
              </a:ext>
            </a:extLst>
          </p:cNvPr>
          <p:cNvSpPr txBox="1"/>
          <p:nvPr/>
        </p:nvSpPr>
        <p:spPr>
          <a:xfrm>
            <a:off x="5998700" y="2982016"/>
            <a:ext cx="6096000" cy="1785104"/>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000" b="1" u="sng" dirty="0">
                <a:solidFill>
                  <a:srgbClr val="CC0000"/>
                </a:solidFill>
                <a:latin typeface="Times New Roman" panose="02020603050405020304" pitchFamily="18" charset="0"/>
                <a:cs typeface="Times New Roman" panose="02020603050405020304" pitchFamily="18" charset="0"/>
              </a:rPr>
              <a:t>Example 1 (Convert to 2NF</a:t>
            </a:r>
            <a:r>
              <a:rPr lang="en-US" altLang="en-US" sz="2000" b="1" dirty="0">
                <a:solidFill>
                  <a:srgbClr val="CC0000"/>
                </a:solidFill>
                <a:latin typeface="Times New Roman" panose="02020603050405020304" pitchFamily="18" charset="0"/>
                <a:cs typeface="Times New Roman" panose="02020603050405020304" pitchFamily="18" charset="0"/>
              </a:rPr>
              <a:t>) </a:t>
            </a:r>
          </a:p>
          <a:p>
            <a:pPr marL="609600" indent="-6096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a:latin typeface="Times New Roman" panose="02020603050405020304" pitchFamily="18" charset="0"/>
                <a:ea typeface="Arial Unicode MS" pitchFamily="34" charset="-128"/>
                <a:cs typeface="Times New Roman" panose="02020603050405020304" pitchFamily="18" charset="0"/>
              </a:rPr>
              <a:t>Title, </a:t>
            </a:r>
            <a:r>
              <a:rPr lang="en-US" altLang="en-US" sz="2000" b="1" u="sng" dirty="0" err="1">
                <a:latin typeface="Times New Roman" panose="02020603050405020304" pitchFamily="18" charset="0"/>
                <a:ea typeface="Arial Unicode MS" pitchFamily="34" charset="-128"/>
                <a:cs typeface="Times New Roman" panose="02020603050405020304" pitchFamily="18" charset="0"/>
              </a:rPr>
              <a:t>PubId</a:t>
            </a:r>
            <a:r>
              <a:rPr lang="en-US" altLang="en-US" sz="2000" b="1" u="sng"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err="1">
                <a:latin typeface="Times New Roman" panose="02020603050405020304" pitchFamily="18" charset="0"/>
                <a:ea typeface="Arial Unicode MS" pitchFamily="34" charset="-128"/>
                <a:cs typeface="Times New Roman" panose="02020603050405020304" pitchFamily="18" charset="0"/>
              </a:rPr>
              <a:t>AuId</a:t>
            </a:r>
            <a:r>
              <a:rPr lang="en-US" altLang="en-US" sz="2000" b="1" dirty="0">
                <a:latin typeface="Times New Roman" panose="02020603050405020304" pitchFamily="18" charset="0"/>
                <a:ea typeface="Arial Unicode MS" pitchFamily="34" charset="-128"/>
                <a:cs typeface="Times New Roman" panose="02020603050405020304" pitchFamily="18" charset="0"/>
              </a:rPr>
              <a:t>, Price, </a:t>
            </a:r>
            <a:r>
              <a:rPr lang="en-US" altLang="en-US" sz="2000" b="1" dirty="0" err="1">
                <a:latin typeface="Times New Roman" panose="02020603050405020304" pitchFamily="18" charset="0"/>
                <a:ea typeface="Arial Unicode MS" pitchFamily="34" charset="-128"/>
                <a:cs typeface="Times New Roman" panose="02020603050405020304" pitchFamily="18" charset="0"/>
              </a:rPr>
              <a:t>AuAddress</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609600" indent="-6096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a:latin typeface="Times New Roman" panose="02020603050405020304" pitchFamily="18" charset="0"/>
                <a:ea typeface="Arial Unicode MS" pitchFamily="34" charset="-128"/>
                <a:cs typeface="Times New Roman" panose="02020603050405020304" pitchFamily="18" charset="0"/>
              </a:rPr>
              <a:t>Title, </a:t>
            </a:r>
            <a:r>
              <a:rPr lang="en-US" altLang="en-US" sz="2000" b="1" u="sng" dirty="0" err="1">
                <a:latin typeface="Times New Roman" panose="02020603050405020304" pitchFamily="18" charset="0"/>
                <a:ea typeface="Arial Unicode MS" pitchFamily="34" charset="-128"/>
                <a:cs typeface="Times New Roman" panose="02020603050405020304" pitchFamily="18" charset="0"/>
              </a:rPr>
              <a:t>PubId</a:t>
            </a:r>
            <a:r>
              <a:rPr lang="en-US" altLang="en-US" sz="2000" b="1" u="sng"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err="1">
                <a:latin typeface="Times New Roman" panose="02020603050405020304" pitchFamily="18" charset="0"/>
                <a:ea typeface="Arial Unicode MS" pitchFamily="34" charset="-128"/>
                <a:cs typeface="Times New Roman" panose="02020603050405020304" pitchFamily="18" charset="0"/>
              </a:rPr>
              <a:t>AuId</a:t>
            </a:r>
            <a:r>
              <a:rPr lang="en-US" altLang="en-US" sz="2000" b="1" dirty="0">
                <a:latin typeface="Times New Roman" panose="02020603050405020304" pitchFamily="18" charset="0"/>
                <a:ea typeface="Arial Unicode MS" pitchFamily="34" charset="-128"/>
                <a:cs typeface="Times New Roman" panose="02020603050405020304" pitchFamily="18" charset="0"/>
              </a:rPr>
              <a:t>, Price}</a:t>
            </a:r>
          </a:p>
          <a:p>
            <a:pPr marL="609600" indent="-6096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err="1">
                <a:latin typeface="Times New Roman" panose="02020603050405020304" pitchFamily="18" charset="0"/>
                <a:ea typeface="Arial Unicode MS" pitchFamily="34" charset="-128"/>
                <a:cs typeface="Times New Roman" panose="02020603050405020304" pitchFamily="18" charset="0"/>
              </a:rPr>
              <a:t>AuId</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AuAddress</a:t>
            </a:r>
            <a:r>
              <a:rPr lang="en-US" altLang="en-US" sz="2000" b="1" dirty="0">
                <a:latin typeface="Times New Roman" panose="02020603050405020304" pitchFamily="18" charset="0"/>
                <a:ea typeface="Arial Unicode MS" pitchFamily="34" charset="-128"/>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16B13FC-B8A7-4744-94FE-A021E361BAA2}"/>
              </a:ext>
            </a:extLst>
          </p:cNvPr>
          <p:cNvSpPr txBox="1"/>
          <p:nvPr/>
        </p:nvSpPr>
        <p:spPr>
          <a:xfrm>
            <a:off x="0" y="2745188"/>
            <a:ext cx="8216704" cy="2862322"/>
          </a:xfrm>
          <a:prstGeom prst="rect">
            <a:avLst/>
          </a:prstGeom>
          <a:noFill/>
        </p:spPr>
        <p:txBody>
          <a:bodyPr wrap="square">
            <a:spAutoFit/>
          </a:bodyPr>
          <a:lstStyle/>
          <a:p>
            <a:pPr marL="609600" indent="-609600" algn="just">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1 (Not 2NF) </a:t>
            </a:r>
          </a:p>
          <a:p>
            <a:pPr marL="609600" indent="-609600" algn="just">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{Title, </a:t>
            </a:r>
            <a:r>
              <a:rPr lang="en-US" altLang="en-US" sz="2000" b="1" dirty="0" err="1">
                <a:latin typeface="Times New Roman" panose="02020603050405020304" pitchFamily="18" charset="0"/>
                <a:ea typeface="Arial Unicode MS" pitchFamily="34" charset="-128"/>
                <a:cs typeface="Times New Roman" panose="02020603050405020304" pitchFamily="18" charset="0"/>
              </a:rPr>
              <a:t>PubId</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AuId</a:t>
            </a:r>
            <a:r>
              <a:rPr lang="en-US" altLang="en-US" sz="2000" b="1" dirty="0">
                <a:latin typeface="Times New Roman" panose="02020603050405020304" pitchFamily="18" charset="0"/>
                <a:ea typeface="Arial Unicode MS" pitchFamily="34" charset="-128"/>
                <a:cs typeface="Times New Roman" panose="02020603050405020304" pitchFamily="18" charset="0"/>
              </a:rPr>
              <a:t>, Price, </a:t>
            </a:r>
            <a:r>
              <a:rPr lang="en-US" altLang="en-US" sz="2000" b="1" dirty="0" err="1">
                <a:latin typeface="Times New Roman" panose="02020603050405020304" pitchFamily="18" charset="0"/>
                <a:ea typeface="Arial Unicode MS" pitchFamily="34" charset="-128"/>
                <a:cs typeface="Times New Roman" panose="02020603050405020304" pitchFamily="18" charset="0"/>
              </a:rPr>
              <a:t>AuAddress</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609600" indent="-609600" algn="just">
              <a:buFontTx/>
              <a:buNone/>
            </a:pP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Key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cs typeface="Times New Roman" panose="02020603050405020304" pitchFamily="18" charset="0"/>
              </a:rPr>
              <a:t> {Title, </a:t>
            </a:r>
            <a:r>
              <a:rPr lang="en-US" altLang="en-US" sz="2000" b="1" dirty="0" err="1">
                <a:latin typeface="Times New Roman" panose="02020603050405020304" pitchFamily="18" charset="0"/>
                <a:cs typeface="Times New Roman" panose="02020603050405020304" pitchFamily="18" charset="0"/>
              </a:rPr>
              <a:t>PubId</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AuId</a:t>
            </a:r>
            <a:r>
              <a:rPr lang="en-US" altLang="en-US" sz="2000" b="1" dirty="0">
                <a:latin typeface="Times New Roman" panose="02020603050405020304" pitchFamily="18" charset="0"/>
                <a:cs typeface="Times New Roman" panose="02020603050405020304" pitchFamily="18" charset="0"/>
              </a:rPr>
              <a: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{Title, </a:t>
            </a:r>
            <a:r>
              <a:rPr lang="en-US" altLang="en-US" sz="2000" b="1" dirty="0" err="1">
                <a:latin typeface="Times New Roman" panose="02020603050405020304" pitchFamily="18" charset="0"/>
                <a:cs typeface="Times New Roman" panose="02020603050405020304" pitchFamily="18" charset="0"/>
              </a:rPr>
              <a:t>PubId</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AuID</a:t>
            </a:r>
            <a:r>
              <a:rPr lang="en-US" altLang="en-US" sz="2000" b="1"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{Price}</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AuID</a:t>
            </a:r>
            <a:r>
              <a:rPr lang="en-US" altLang="en-US" sz="2000" b="1"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b="1" dirty="0" err="1">
                <a:latin typeface="Times New Roman" panose="02020603050405020304" pitchFamily="18" charset="0"/>
                <a:cs typeface="Times New Roman" panose="02020603050405020304" pitchFamily="18" charset="0"/>
                <a:sym typeface="Wingdings" panose="05000000000000000000" pitchFamily="2" charset="2"/>
              </a:rPr>
              <a:t>AuAddress</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b="1" dirty="0">
              <a:latin typeface="Times New Roman" panose="02020603050405020304" pitchFamily="18" charset="0"/>
              <a:cs typeface="Times New Roman" panose="02020603050405020304" pitchFamily="18" charset="0"/>
            </a:endParaRPr>
          </a:p>
          <a:p>
            <a:pPr marL="1100138" lvl="1" indent="-533400" algn="just">
              <a:buFontTx/>
              <a:buAutoNum type="arabicPeriod"/>
            </a:pPr>
            <a:r>
              <a:rPr lang="en-US" altLang="en-US" sz="2000" b="1" dirty="0" err="1">
                <a:latin typeface="Times New Roman" panose="02020603050405020304" pitchFamily="18" charset="0"/>
                <a:cs typeface="Times New Roman" panose="02020603050405020304" pitchFamily="18" charset="0"/>
              </a:rPr>
              <a:t>AuAddress</a:t>
            </a:r>
            <a:r>
              <a:rPr lang="en-US" altLang="en-US" sz="2000" b="1" dirty="0">
                <a:latin typeface="Times New Roman" panose="02020603050405020304" pitchFamily="18" charset="0"/>
                <a:cs typeface="Times New Roman" panose="02020603050405020304" pitchFamily="18" charset="0"/>
              </a:rPr>
              <a:t> does not belong to a key</a:t>
            </a:r>
          </a:p>
          <a:p>
            <a:pPr marL="1100138" lvl="1" indent="-533400" algn="just">
              <a:buFontTx/>
              <a:buAutoNum type="arabicPeriod"/>
            </a:pPr>
            <a:r>
              <a:rPr lang="en-US" altLang="en-US" sz="2000" b="1" dirty="0" err="1">
                <a:latin typeface="Times New Roman" panose="02020603050405020304" pitchFamily="18" charset="0"/>
                <a:cs typeface="Times New Roman" panose="02020603050405020304" pitchFamily="18" charset="0"/>
              </a:rPr>
              <a:t>AuAddress</a:t>
            </a:r>
            <a:r>
              <a:rPr lang="en-US" altLang="en-US" sz="2000" b="1" dirty="0">
                <a:latin typeface="Times New Roman" panose="02020603050405020304" pitchFamily="18" charset="0"/>
                <a:cs typeface="Times New Roman" panose="02020603050405020304" pitchFamily="18" charset="0"/>
              </a:rPr>
              <a:t> functionally depends on </a:t>
            </a:r>
            <a:r>
              <a:rPr lang="en-US" altLang="en-US" sz="2000" b="1" dirty="0" err="1">
                <a:latin typeface="Times New Roman" panose="02020603050405020304" pitchFamily="18" charset="0"/>
                <a:cs typeface="Times New Roman" panose="02020603050405020304" pitchFamily="18" charset="0"/>
              </a:rPr>
              <a:t>AuId</a:t>
            </a:r>
            <a:r>
              <a:rPr lang="en-US" altLang="en-US" sz="2000" b="1" dirty="0">
                <a:latin typeface="Times New Roman" panose="02020603050405020304" pitchFamily="18" charset="0"/>
                <a:cs typeface="Times New Roman" panose="02020603050405020304" pitchFamily="18" charset="0"/>
              </a:rPr>
              <a:t> which is a subset of a key</a:t>
            </a:r>
            <a:r>
              <a:rPr lang="en-US" altLang="en-US" sz="2000" b="1" dirty="0">
                <a:solidFill>
                  <a:srgbClr val="CC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570888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AAE79E-C214-45D1-BC84-CD5F0C554D37}"/>
              </a:ext>
            </a:extLst>
          </p:cNvPr>
          <p:cNvSpPr txBox="1"/>
          <p:nvPr/>
        </p:nvSpPr>
        <p:spPr>
          <a:xfrm>
            <a:off x="5458265" y="4903619"/>
            <a:ext cx="6466449" cy="1954381"/>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200" b="1" dirty="0">
                <a:solidFill>
                  <a:srgbClr val="CC0000"/>
                </a:solidFill>
                <a:latin typeface="Times New Roman" panose="02020603050405020304" pitchFamily="18" charset="0"/>
                <a:cs typeface="Times New Roman" panose="02020603050405020304" pitchFamily="18" charset="0"/>
              </a:rPr>
              <a:t>Example 2 (Convert to  2NF) </a:t>
            </a:r>
          </a:p>
          <a:p>
            <a:pPr marL="609600" indent="-6096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Studio</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Movie</a:t>
            </a:r>
            <a:r>
              <a:rPr lang="en-US" altLang="en-US" sz="2200" b="1" dirty="0">
                <a:latin typeface="Times New Roman" panose="02020603050405020304" pitchFamily="18" charset="0"/>
                <a:ea typeface="Arial Unicode MS" pitchFamily="34" charset="-128"/>
                <a:cs typeface="Times New Roman" panose="02020603050405020304" pitchFamily="18" charset="0"/>
              </a:rPr>
              <a:t>, Budget, </a:t>
            </a:r>
            <a:r>
              <a:rPr lang="en-US" altLang="en-US" sz="2200" b="1" dirty="0" err="1">
                <a:latin typeface="Times New Roman" panose="02020603050405020304" pitchFamily="18" charset="0"/>
                <a:ea typeface="Arial Unicode MS" pitchFamily="34" charset="-128"/>
                <a:cs typeface="Times New Roman" panose="02020603050405020304" pitchFamily="18" charset="0"/>
              </a:rPr>
              <a:t>StudioCity</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a:p>
            <a:pPr marL="609600" indent="-6096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Movie</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Studio</a:t>
            </a:r>
            <a:r>
              <a:rPr lang="en-US" altLang="en-US" sz="2200" b="1" dirty="0">
                <a:latin typeface="Times New Roman" panose="02020603050405020304" pitchFamily="18" charset="0"/>
                <a:ea typeface="Arial Unicode MS" pitchFamily="34" charset="-128"/>
                <a:cs typeface="Times New Roman" panose="02020603050405020304" pitchFamily="18" charset="0"/>
              </a:rPr>
              <a:t>, Budget}</a:t>
            </a:r>
          </a:p>
          <a:p>
            <a:pPr marL="609600" indent="-6096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Studio</a:t>
            </a:r>
            <a:r>
              <a:rPr lang="en-US" altLang="en-US" sz="2200" b="1" dirty="0">
                <a:latin typeface="Times New Roman" panose="02020603050405020304" pitchFamily="18" charset="0"/>
                <a:ea typeface="Arial Unicode MS" pitchFamily="34" charset="-128"/>
                <a:cs typeface="Times New Roman" panose="02020603050405020304" pitchFamily="18" charset="0"/>
              </a:rPr>
              <a:t>, City}</a:t>
            </a:r>
          </a:p>
        </p:txBody>
      </p:sp>
      <p:sp>
        <p:nvSpPr>
          <p:cNvPr id="5" name="TextBox 4">
            <a:extLst>
              <a:ext uri="{FF2B5EF4-FFF2-40B4-BE49-F238E27FC236}">
                <a16:creationId xmlns:a16="http://schemas.microsoft.com/office/drawing/2014/main" xmlns="" id="{50C51454-F11C-4781-8F86-A0E34D278560}"/>
              </a:ext>
            </a:extLst>
          </p:cNvPr>
          <p:cNvSpPr txBox="1"/>
          <p:nvPr/>
        </p:nvSpPr>
        <p:spPr>
          <a:xfrm>
            <a:off x="618978" y="133198"/>
            <a:ext cx="10954044" cy="2834622"/>
          </a:xfrm>
          <a:prstGeom prst="rect">
            <a:avLst/>
          </a:prstGeom>
          <a:noFill/>
        </p:spPr>
        <p:txBody>
          <a:bodyPr wrap="square">
            <a:spAutoFit/>
          </a:bodyPr>
          <a:lstStyle/>
          <a:p>
            <a:pPr marL="609600" indent="-609600" algn="just">
              <a:lnSpc>
                <a:spcPct val="90000"/>
              </a:lnSpc>
              <a:buFontTx/>
              <a:buNone/>
            </a:pPr>
            <a:r>
              <a:rPr lang="en-US" altLang="en-US" sz="2200" b="1" dirty="0">
                <a:solidFill>
                  <a:srgbClr val="CC0000"/>
                </a:solidFill>
                <a:latin typeface="Times New Roman" panose="02020603050405020304" pitchFamily="18" charset="0"/>
                <a:cs typeface="Times New Roman" panose="02020603050405020304" pitchFamily="18" charset="0"/>
              </a:rPr>
              <a:t>Example 2 (Not 2NF) </a:t>
            </a:r>
          </a:p>
          <a:p>
            <a:pPr marL="609600" indent="-609600" algn="just">
              <a:lnSpc>
                <a:spcPct val="90000"/>
              </a:lnSpc>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{City, Street, </a:t>
            </a:r>
            <a:r>
              <a:rPr lang="en-US" altLang="en-US" sz="2200" b="1" dirty="0" err="1">
                <a:latin typeface="Times New Roman" panose="02020603050405020304" pitchFamily="18" charset="0"/>
                <a:ea typeface="Arial Unicode MS" pitchFamily="34" charset="-128"/>
                <a:cs typeface="Times New Roman" panose="02020603050405020304" pitchFamily="18" charset="0"/>
              </a:rPr>
              <a:t>HouseNumber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HouseColor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CityPopulation</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a:p>
            <a:pPr marL="609600" indent="-609600" algn="just">
              <a:lnSpc>
                <a:spcPct val="90000"/>
              </a:lnSpc>
              <a:buFontTx/>
              <a:buNone/>
            </a:pPr>
            <a:endParaRPr lang="en-US" altLang="en-US" sz="22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lgn="just">
              <a:lnSpc>
                <a:spcPct val="90000"/>
              </a:lnSpc>
              <a:buFontTx/>
              <a:buAutoNum type="arabicPeriod"/>
            </a:pPr>
            <a:r>
              <a:rPr lang="en-US" altLang="en-US" sz="2200" b="1" dirty="0">
                <a:latin typeface="Times New Roman" panose="02020603050405020304" pitchFamily="18" charset="0"/>
                <a:cs typeface="Times New Roman" panose="02020603050405020304" pitchFamily="18" charset="0"/>
              </a:rPr>
              <a:t>key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cs typeface="Times New Roman" panose="02020603050405020304" pitchFamily="18" charset="0"/>
              </a:rPr>
              <a:t> {City, Street, </a:t>
            </a:r>
            <a:r>
              <a:rPr lang="en-US" altLang="en-US" sz="2200" b="1" dirty="0" err="1">
                <a:latin typeface="Times New Roman" panose="02020603050405020304" pitchFamily="18" charset="0"/>
                <a:cs typeface="Times New Roman" panose="02020603050405020304" pitchFamily="18" charset="0"/>
              </a:rPr>
              <a:t>HouseNumber</a:t>
            </a:r>
            <a:r>
              <a:rPr lang="en-US" altLang="en-US" sz="2200" b="1" dirty="0">
                <a:latin typeface="Times New Roman" panose="02020603050405020304" pitchFamily="18" charset="0"/>
                <a:cs typeface="Times New Roman" panose="02020603050405020304" pitchFamily="18" charset="0"/>
              </a:rPr>
              <a:t>}</a:t>
            </a:r>
          </a:p>
          <a:p>
            <a:pPr marL="1100138" lvl="1" indent="-533400" algn="just">
              <a:lnSpc>
                <a:spcPct val="90000"/>
              </a:lnSpc>
              <a:buFontTx/>
              <a:buAutoNum type="arabicPeriod"/>
            </a:pPr>
            <a:r>
              <a:rPr lang="en-US" altLang="en-US" sz="2200" b="1" dirty="0">
                <a:latin typeface="Times New Roman" panose="02020603050405020304" pitchFamily="18" charset="0"/>
                <a:cs typeface="Times New Roman" panose="02020603050405020304" pitchFamily="18" charset="0"/>
              </a:rPr>
              <a:t>{City, Street, </a:t>
            </a:r>
            <a:r>
              <a:rPr lang="en-US" altLang="en-US" sz="2200" b="1" dirty="0" err="1">
                <a:latin typeface="Times New Roman" panose="02020603050405020304" pitchFamily="18" charset="0"/>
                <a:cs typeface="Times New Roman" panose="02020603050405020304" pitchFamily="18" charset="0"/>
              </a:rPr>
              <a:t>HouseNumber</a:t>
            </a:r>
            <a:r>
              <a:rPr lang="en-US" altLang="en-US" sz="2200" b="1"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latin typeface="Times New Roman" panose="02020603050405020304" pitchFamily="18" charset="0"/>
                <a:cs typeface="Times New Roman" panose="02020603050405020304" pitchFamily="18" charset="0"/>
                <a:sym typeface="Wingdings" panose="05000000000000000000" pitchFamily="2" charset="2"/>
              </a:rPr>
              <a:t>HouseColor</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200" b="1" dirty="0">
              <a:latin typeface="Times New Roman" panose="02020603050405020304" pitchFamily="18" charset="0"/>
              <a:cs typeface="Times New Roman" panose="02020603050405020304" pitchFamily="18" charset="0"/>
            </a:endParaRPr>
          </a:p>
          <a:p>
            <a:pPr marL="1100138" lvl="1" indent="-533400" algn="just">
              <a:lnSpc>
                <a:spcPct val="90000"/>
              </a:lnSpc>
              <a:buFontTx/>
              <a:buAutoNum type="arabicPeriod"/>
            </a:pPr>
            <a:r>
              <a:rPr lang="en-US" altLang="en-US" sz="2200" b="1" dirty="0">
                <a:latin typeface="Times New Roman" panose="02020603050405020304" pitchFamily="18" charset="0"/>
                <a:cs typeface="Times New Roman" panose="02020603050405020304" pitchFamily="18" charset="0"/>
              </a:rPr>
              <a:t>{City}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latin typeface="Times New Roman" panose="02020603050405020304" pitchFamily="18" charset="0"/>
                <a:cs typeface="Times New Roman" panose="02020603050405020304" pitchFamily="18" charset="0"/>
                <a:sym typeface="Wingdings" panose="05000000000000000000" pitchFamily="2" charset="2"/>
              </a:rPr>
              <a:t>CityPopulation</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 </a:t>
            </a:r>
          </a:p>
          <a:p>
            <a:pPr marL="1100138" lvl="1" indent="-533400">
              <a:lnSpc>
                <a:spcPct val="90000"/>
              </a:lnSpc>
              <a:buFontTx/>
              <a:buAutoNum type="arabicPeriod"/>
            </a:pPr>
            <a:r>
              <a:rPr lang="en-US" altLang="en-US" sz="2200" b="1" dirty="0" err="1">
                <a:latin typeface="Times New Roman" panose="02020603050405020304" pitchFamily="18" charset="0"/>
                <a:cs typeface="Times New Roman" panose="02020603050405020304" pitchFamily="18" charset="0"/>
              </a:rPr>
              <a:t>CityPopulation</a:t>
            </a:r>
            <a:r>
              <a:rPr lang="en-US" altLang="en-US" sz="2200" b="1" dirty="0">
                <a:latin typeface="Times New Roman" panose="02020603050405020304" pitchFamily="18" charset="0"/>
                <a:cs typeface="Times New Roman" panose="02020603050405020304" pitchFamily="18" charset="0"/>
              </a:rPr>
              <a:t> does not belong to any key.</a:t>
            </a:r>
          </a:p>
          <a:p>
            <a:pPr marL="1100138" lvl="1" indent="-533400" algn="just">
              <a:lnSpc>
                <a:spcPct val="90000"/>
              </a:lnSpc>
              <a:buFontTx/>
              <a:buAutoNum type="arabicPeriod"/>
            </a:pPr>
            <a:r>
              <a:rPr lang="en-US" altLang="en-US" sz="2200" b="1" dirty="0" err="1">
                <a:latin typeface="Times New Roman" panose="02020603050405020304" pitchFamily="18" charset="0"/>
                <a:cs typeface="Times New Roman" panose="02020603050405020304" pitchFamily="18" charset="0"/>
              </a:rPr>
              <a:t>CityPopulation</a:t>
            </a:r>
            <a:r>
              <a:rPr lang="en-US" altLang="en-US" sz="2200" b="1" dirty="0">
                <a:latin typeface="Times New Roman" panose="02020603050405020304" pitchFamily="18" charset="0"/>
                <a:cs typeface="Times New Roman" panose="02020603050405020304" pitchFamily="18" charset="0"/>
              </a:rPr>
              <a:t> is functionally dependent on the City which is a proper subset of  the key</a:t>
            </a:r>
            <a:r>
              <a:rPr lang="en-US" altLang="en-US" sz="2200" b="1" dirty="0">
                <a:solidFill>
                  <a:srgbClr val="CC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6145DA42-1C03-4032-95C4-11D939A1CC43}"/>
              </a:ext>
            </a:extLst>
          </p:cNvPr>
          <p:cNvSpPr txBox="1"/>
          <p:nvPr/>
        </p:nvSpPr>
        <p:spPr>
          <a:xfrm>
            <a:off x="225082" y="2912990"/>
            <a:ext cx="10030265" cy="1954381"/>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200" b="1" dirty="0">
                <a:solidFill>
                  <a:srgbClr val="CC0000"/>
                </a:solidFill>
                <a:latin typeface="Times New Roman" panose="02020603050405020304" pitchFamily="18" charset="0"/>
                <a:cs typeface="Times New Roman" panose="02020603050405020304" pitchFamily="18" charset="0"/>
              </a:rPr>
              <a:t>Example 2 (Convert to  2NF) </a:t>
            </a:r>
          </a:p>
          <a:p>
            <a:pPr marL="609600" indent="-6096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{City, Street, </a:t>
            </a:r>
            <a:r>
              <a:rPr lang="en-US" altLang="en-US" sz="2200" b="1" dirty="0" err="1">
                <a:latin typeface="Times New Roman" panose="02020603050405020304" pitchFamily="18" charset="0"/>
                <a:ea typeface="Arial Unicode MS" pitchFamily="34" charset="-128"/>
                <a:cs typeface="Times New Roman" panose="02020603050405020304" pitchFamily="18" charset="0"/>
              </a:rPr>
              <a:t>HouseNumber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HouseColor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CityPopulation</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a:p>
            <a:pPr marL="609600" indent="-609600">
              <a:spcBef>
                <a:spcPct val="50000"/>
              </a:spcBef>
            </a:pPr>
            <a:r>
              <a:rPr lang="en-US" altLang="en-US" sz="22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{City, Street, </a:t>
            </a:r>
            <a:r>
              <a:rPr lang="en-US" altLang="en-US" sz="2200" b="1" dirty="0" err="1">
                <a:latin typeface="Times New Roman" panose="02020603050405020304" pitchFamily="18" charset="0"/>
                <a:cs typeface="Times New Roman" panose="02020603050405020304" pitchFamily="18" charset="0"/>
              </a:rPr>
              <a:t>HouseNumber</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HouseColor</a:t>
            </a:r>
            <a:r>
              <a:rPr lang="en-US" altLang="en-US" sz="2200" b="1" dirty="0">
                <a:latin typeface="Times New Roman" panose="02020603050405020304" pitchFamily="18" charset="0"/>
                <a:cs typeface="Times New Roman" panose="02020603050405020304" pitchFamily="18" charset="0"/>
              </a:rPr>
              <a:t>} </a:t>
            </a:r>
          </a:p>
          <a:p>
            <a:pPr marL="609600" indent="-6096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{City, </a:t>
            </a:r>
            <a:r>
              <a:rPr lang="en-US" altLang="en-US" sz="2200" b="1" dirty="0" err="1">
                <a:latin typeface="Times New Roman" panose="02020603050405020304" pitchFamily="18" charset="0"/>
                <a:ea typeface="Arial Unicode MS" pitchFamily="34" charset="-128"/>
                <a:cs typeface="Times New Roman" panose="02020603050405020304" pitchFamily="18" charset="0"/>
              </a:rPr>
              <a:t>CityPopulation</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p:txBody>
      </p:sp>
    </p:spTree>
    <p:extLst>
      <p:ext uri="{BB962C8B-B14F-4D97-AF65-F5344CB8AC3E}">
        <p14:creationId xmlns:p14="http://schemas.microsoft.com/office/powerpoint/2010/main" xmlns="" val="798340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E674E4F-C53D-4AAE-B660-6585C8EF5A63}"/>
              </a:ext>
            </a:extLst>
          </p:cNvPr>
          <p:cNvSpPr txBox="1"/>
          <p:nvPr/>
        </p:nvSpPr>
        <p:spPr>
          <a:xfrm>
            <a:off x="182880" y="660387"/>
            <a:ext cx="7920111" cy="2834622"/>
          </a:xfrm>
          <a:prstGeom prst="rect">
            <a:avLst/>
          </a:prstGeom>
          <a:noFill/>
        </p:spPr>
        <p:txBody>
          <a:bodyPr wrap="square">
            <a:spAutoFit/>
          </a:bodyPr>
          <a:lstStyle/>
          <a:p>
            <a:pPr marL="609600" indent="-609600" algn="just">
              <a:lnSpc>
                <a:spcPct val="90000"/>
              </a:lnSpc>
              <a:buFontTx/>
              <a:buNone/>
            </a:pPr>
            <a:r>
              <a:rPr lang="en-US" altLang="en-US" sz="2200" b="1" dirty="0">
                <a:solidFill>
                  <a:srgbClr val="CC0000"/>
                </a:solidFill>
                <a:latin typeface="Times New Roman" panose="02020603050405020304" pitchFamily="18" charset="0"/>
                <a:cs typeface="Times New Roman" panose="02020603050405020304" pitchFamily="18" charset="0"/>
              </a:rPr>
              <a:t>Example 3 (Not 2NF) </a:t>
            </a:r>
          </a:p>
          <a:p>
            <a:pPr marL="609600" indent="-609600" algn="just">
              <a:lnSpc>
                <a:spcPct val="90000"/>
              </a:lnSpc>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{studio, movie, budget, </a:t>
            </a:r>
            <a:r>
              <a:rPr lang="en-US" altLang="en-US" sz="2200" b="1" dirty="0" err="1">
                <a:latin typeface="Times New Roman" panose="02020603050405020304" pitchFamily="18" charset="0"/>
                <a:ea typeface="Arial Unicode MS" pitchFamily="34" charset="-128"/>
                <a:cs typeface="Times New Roman" panose="02020603050405020304" pitchFamily="18" charset="0"/>
              </a:rPr>
              <a:t>studio_city</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p>
          <a:p>
            <a:pPr marL="609600" indent="-609600" algn="just">
              <a:lnSpc>
                <a:spcPct val="90000"/>
              </a:lnSpc>
              <a:buFontTx/>
              <a:buNone/>
            </a:pPr>
            <a:endParaRPr lang="en-US" altLang="en-US" sz="22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lgn="just">
              <a:lnSpc>
                <a:spcPct val="90000"/>
              </a:lnSpc>
              <a:buFontTx/>
              <a:buAutoNum type="arabicPeriod"/>
            </a:pPr>
            <a:r>
              <a:rPr lang="en-US" altLang="en-US" sz="2200" b="1" dirty="0">
                <a:latin typeface="Times New Roman" panose="02020603050405020304" pitchFamily="18" charset="0"/>
                <a:ea typeface="Arial Unicode MS" pitchFamily="34" charset="-128"/>
                <a:cs typeface="Times New Roman" panose="02020603050405020304" pitchFamily="18" charset="0"/>
              </a:rPr>
              <a:t>Key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{studio, movie}</a:t>
            </a:r>
          </a:p>
          <a:p>
            <a:pPr marL="1100138" lvl="1" indent="-533400" algn="just">
              <a:lnSpc>
                <a:spcPct val="90000"/>
              </a:lnSpc>
              <a:buFontTx/>
              <a:buAutoNum type="arabicPeriod"/>
            </a:pPr>
            <a:r>
              <a:rPr lang="en-US" altLang="en-US" sz="2200" b="1" dirty="0">
                <a:latin typeface="Times New Roman" panose="02020603050405020304" pitchFamily="18" charset="0"/>
                <a:ea typeface="Arial Unicode MS" pitchFamily="34" charset="-128"/>
                <a:cs typeface="Times New Roman" panose="02020603050405020304" pitchFamily="18" charset="0"/>
              </a:rPr>
              <a:t>{studio, movie}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{budget}</a:t>
            </a:r>
          </a:p>
          <a:p>
            <a:pPr marL="1100138" lvl="1" indent="-533400" algn="just">
              <a:lnSpc>
                <a:spcPct val="90000"/>
              </a:lnSpc>
              <a:buFontTx/>
              <a:buAutoNum type="arabicPeriod"/>
            </a:pPr>
            <a:r>
              <a:rPr lang="en-US" altLang="en-US" sz="2200" b="1" dirty="0">
                <a:latin typeface="Times New Roman" panose="02020603050405020304" pitchFamily="18" charset="0"/>
                <a:ea typeface="Arial Unicode MS" pitchFamily="34" charset="-128"/>
                <a:cs typeface="Times New Roman" panose="02020603050405020304" pitchFamily="18" charset="0"/>
              </a:rPr>
              <a:t>{studio}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studio_city</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a:lnSpc>
                <a:spcPct val="90000"/>
              </a:lnSpc>
              <a:buFontTx/>
              <a:buAutoNum type="arabicPeriod"/>
            </a:pPr>
            <a:r>
              <a:rPr lang="en-US" altLang="en-US" sz="2200" b="1" dirty="0" err="1">
                <a:latin typeface="Times New Roman" panose="02020603050405020304" pitchFamily="18" charset="0"/>
                <a:cs typeface="Times New Roman" panose="02020603050405020304" pitchFamily="18" charset="0"/>
              </a:rPr>
              <a:t>studio_city</a:t>
            </a:r>
            <a:r>
              <a:rPr lang="en-US" altLang="en-US" sz="2200" b="1" dirty="0">
                <a:latin typeface="Times New Roman" panose="02020603050405020304" pitchFamily="18" charset="0"/>
                <a:cs typeface="Times New Roman" panose="02020603050405020304" pitchFamily="18" charset="0"/>
              </a:rPr>
              <a:t> is not a part of a key</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p>
          <a:p>
            <a:pPr marL="1100138" lvl="1" indent="-533400" algn="just">
              <a:lnSpc>
                <a:spcPct val="90000"/>
              </a:lnSpc>
              <a:buFontTx/>
              <a:buAutoNum type="arabicPeriod"/>
            </a:pPr>
            <a:r>
              <a:rPr lang="en-US" altLang="en-US" sz="2200" b="1" dirty="0" err="1">
                <a:latin typeface="Times New Roman" panose="02020603050405020304" pitchFamily="18" charset="0"/>
                <a:ea typeface="Arial Unicode MS" pitchFamily="34" charset="-128"/>
                <a:cs typeface="Times New Roman" panose="02020603050405020304" pitchFamily="18" charset="0"/>
              </a:rPr>
              <a:t>studio_city</a:t>
            </a:r>
            <a:r>
              <a:rPr lang="en-US" altLang="en-US" sz="2200" b="1" dirty="0">
                <a:latin typeface="Times New Roman" panose="02020603050405020304" pitchFamily="18" charset="0"/>
                <a:ea typeface="Arial Unicode MS" pitchFamily="34" charset="-128"/>
                <a:cs typeface="Times New Roman" panose="02020603050405020304" pitchFamily="18" charset="0"/>
              </a:rPr>
              <a:t> functionally depends on studio which is a proper subset of the key</a:t>
            </a:r>
            <a:endParaRPr lang="en-US" altLang="en-US" sz="2200" b="1" dirty="0">
              <a:solidFill>
                <a:srgbClr val="CC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77A6D6B-96EA-4204-96DB-F92A4845F677}"/>
              </a:ext>
            </a:extLst>
          </p:cNvPr>
          <p:cNvSpPr txBox="1"/>
          <p:nvPr/>
        </p:nvSpPr>
        <p:spPr>
          <a:xfrm>
            <a:off x="2208625" y="4156444"/>
            <a:ext cx="9720777" cy="1954381"/>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200" b="1" dirty="0">
                <a:solidFill>
                  <a:srgbClr val="CC0000"/>
                </a:solidFill>
                <a:latin typeface="Times New Roman" panose="02020603050405020304" pitchFamily="18" charset="0"/>
                <a:cs typeface="Times New Roman" panose="02020603050405020304" pitchFamily="18" charset="0"/>
              </a:rPr>
              <a:t>Example 3 (Convert to  2NF) </a:t>
            </a:r>
          </a:p>
          <a:p>
            <a:pPr marL="1100138" lvl="1" indent="-5334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City</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Street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err="1">
                <a:latin typeface="Times New Roman" panose="02020603050405020304" pitchFamily="18" charset="0"/>
                <a:ea typeface="Arial Unicode MS" pitchFamily="34" charset="-128"/>
                <a:cs typeface="Times New Roman" panose="02020603050405020304" pitchFamily="18" charset="0"/>
              </a:rPr>
              <a:t>HouseNumber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HouseColor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CityPopulation</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City</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Street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err="1">
                <a:latin typeface="Times New Roman" panose="02020603050405020304" pitchFamily="18" charset="0"/>
                <a:ea typeface="Arial Unicode MS" pitchFamily="34" charset="-128"/>
                <a:cs typeface="Times New Roman" panose="02020603050405020304" pitchFamily="18" charset="0"/>
              </a:rPr>
              <a:t>HouseNumber</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HouseColor</a:t>
            </a:r>
            <a:r>
              <a:rPr lang="en-US" altLang="en-US" sz="22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spcBef>
                <a:spcPct val="50000"/>
              </a:spcBef>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u="sng" dirty="0">
                <a:latin typeface="Times New Roman" panose="02020603050405020304" pitchFamily="18" charset="0"/>
                <a:ea typeface="Arial Unicode MS" pitchFamily="34" charset="-128"/>
                <a:cs typeface="Times New Roman" panose="02020603050405020304" pitchFamily="18" charset="0"/>
              </a:rPr>
              <a:t>City</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err="1">
                <a:latin typeface="Times New Roman" panose="02020603050405020304" pitchFamily="18" charset="0"/>
                <a:ea typeface="Arial Unicode MS" pitchFamily="34" charset="-128"/>
                <a:cs typeface="Times New Roman" panose="02020603050405020304" pitchFamily="18" charset="0"/>
              </a:rPr>
              <a:t>CityPopulation</a:t>
            </a:r>
            <a:r>
              <a:rPr lang="en-US" altLang="en-US" sz="2200" b="1" dirty="0">
                <a:latin typeface="Times New Roman" panose="02020603050405020304" pitchFamily="18" charset="0"/>
                <a:ea typeface="Arial Unicode MS" pitchFamily="34" charset="-128"/>
                <a:cs typeface="Times New Roman" panose="02020603050405020304" pitchFamily="18" charset="0"/>
              </a:rPr>
              <a:t>}</a:t>
            </a:r>
            <a:endParaRPr lang="en-US" altLang="en-US" sz="2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01647F5-6344-4296-B768-0F861993A7A0}"/>
              </a:ext>
            </a:extLst>
          </p:cNvPr>
          <p:cNvSpPr txBox="1"/>
          <p:nvPr/>
        </p:nvSpPr>
        <p:spPr>
          <a:xfrm>
            <a:off x="245012" y="3625671"/>
            <a:ext cx="6105378" cy="430887"/>
          </a:xfrm>
          <a:prstGeom prst="rect">
            <a:avLst/>
          </a:prstGeom>
          <a:noFill/>
        </p:spPr>
        <p:txBody>
          <a:bodyPr wrap="square">
            <a:spAutoFit/>
          </a:bodyPr>
          <a:lstStyle/>
          <a:p>
            <a:r>
              <a:rPr lang="en-US" altLang="en-US" sz="2200" b="1" dirty="0">
                <a:solidFill>
                  <a:srgbClr val="CC0000"/>
                </a:solidFill>
                <a:latin typeface="Times New Roman" panose="02020603050405020304" pitchFamily="18" charset="0"/>
                <a:cs typeface="Times New Roman" panose="02020603050405020304" pitchFamily="18" charset="0"/>
              </a:rPr>
              <a:t>Example 3 – Decomposed into 2NF </a:t>
            </a:r>
            <a:endParaRPr lang="en-IN" sz="2200" dirty="0"/>
          </a:p>
        </p:txBody>
      </p:sp>
    </p:spTree>
    <p:extLst>
      <p:ext uri="{BB962C8B-B14F-4D97-AF65-F5344CB8AC3E}">
        <p14:creationId xmlns:p14="http://schemas.microsoft.com/office/powerpoint/2010/main" xmlns="" val="151108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DF6E20-C837-4741-B86C-C849407A277E}"/>
              </a:ext>
            </a:extLst>
          </p:cNvPr>
          <p:cNvSpPr txBox="1"/>
          <p:nvPr/>
        </p:nvSpPr>
        <p:spPr>
          <a:xfrm>
            <a:off x="1139483" y="181093"/>
            <a:ext cx="2489982"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Third Normal Form</a:t>
            </a:r>
            <a:endParaRPr lang="en-IN" sz="2000"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xmlns="" id="{556B26E9-840B-4D2A-B8AC-D05332F64010}"/>
              </a:ext>
            </a:extLst>
          </p:cNvPr>
          <p:cNvSpPr txBox="1">
            <a:spLocks noChangeArrowheads="1"/>
          </p:cNvSpPr>
          <p:nvPr/>
        </p:nvSpPr>
        <p:spPr>
          <a:xfrm>
            <a:off x="0" y="730508"/>
            <a:ext cx="7202658" cy="46756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buFontTx/>
              <a:buNone/>
            </a:pPr>
            <a:r>
              <a:rPr lang="en-US" altLang="en-US" sz="2400" dirty="0">
                <a:latin typeface="Times New Roman" panose="02020603050405020304" pitchFamily="18" charset="0"/>
                <a:ea typeface="Arial Unicode MS" pitchFamily="34" charset="-128"/>
                <a:cs typeface="Times New Roman" panose="02020603050405020304" pitchFamily="18" charset="0"/>
              </a:rPr>
              <a:t>This form dictates that all </a:t>
            </a:r>
            <a:r>
              <a:rPr lang="en-US" altLang="en-US" sz="2400" b="1" dirty="0">
                <a:latin typeface="Times New Roman" panose="02020603050405020304" pitchFamily="18" charset="0"/>
                <a:ea typeface="Arial Unicode MS" pitchFamily="34" charset="-128"/>
                <a:cs typeface="Times New Roman" panose="02020603050405020304" pitchFamily="18" charset="0"/>
              </a:rPr>
              <a:t>non-key</a:t>
            </a:r>
            <a:r>
              <a:rPr lang="en-US" altLang="en-US" sz="2400" dirty="0">
                <a:latin typeface="Times New Roman" panose="02020603050405020304" pitchFamily="18" charset="0"/>
                <a:ea typeface="Arial Unicode MS" pitchFamily="34" charset="-128"/>
                <a:cs typeface="Times New Roman" panose="02020603050405020304" pitchFamily="18" charset="0"/>
              </a:rPr>
              <a:t> attributes of a table must be functionally dependent on a candidate key i.e. there can be no interdependencies among non-key attributes.</a:t>
            </a:r>
          </a:p>
          <a:p>
            <a:pPr marL="609600" indent="-609600" algn="just">
              <a:buFontTx/>
              <a:buNone/>
            </a:pPr>
            <a:r>
              <a:rPr lang="en-US" altLang="en-US" sz="2400" dirty="0">
                <a:latin typeface="Times New Roman" panose="02020603050405020304" pitchFamily="18" charset="0"/>
                <a:ea typeface="Arial Unicode MS" pitchFamily="34" charset="-128"/>
                <a:cs typeface="Times New Roman" panose="02020603050405020304" pitchFamily="18" charset="0"/>
              </a:rPr>
              <a:t>For a table to be in 3NF, there are two requirements</a:t>
            </a:r>
          </a:p>
          <a:p>
            <a:pPr marL="1100138" lvl="1" indent="-533400" algn="just"/>
            <a:r>
              <a:rPr lang="en-US" altLang="en-US" dirty="0">
                <a:latin typeface="Times New Roman" panose="02020603050405020304" pitchFamily="18" charset="0"/>
                <a:ea typeface="Arial Unicode MS" pitchFamily="34" charset="-128"/>
                <a:cs typeface="Times New Roman" panose="02020603050405020304" pitchFamily="18" charset="0"/>
              </a:rPr>
              <a:t>The table should be second normal form</a:t>
            </a:r>
            <a:endParaRPr lang="en-US" altLang="en-US" dirty="0">
              <a:latin typeface="Times New Roman" panose="02020603050405020304" pitchFamily="18" charset="0"/>
              <a:cs typeface="Times New Roman" panose="02020603050405020304" pitchFamily="18" charset="0"/>
            </a:endParaRPr>
          </a:p>
          <a:p>
            <a:pPr marL="1100138" lvl="1" indent="-533400" algn="just"/>
            <a:r>
              <a:rPr lang="en-US" altLang="en-US" dirty="0">
                <a:latin typeface="Times New Roman" panose="02020603050405020304" pitchFamily="18" charset="0"/>
                <a:cs typeface="Times New Roman" panose="02020603050405020304" pitchFamily="18" charset="0"/>
              </a:rPr>
              <a:t>No attribute is transitively dependent on the primary key</a:t>
            </a:r>
          </a:p>
          <a:p>
            <a:pPr marL="609600" indent="-609600" algn="just">
              <a:buFontTx/>
              <a:buNone/>
            </a:pPr>
            <a:r>
              <a:rPr lang="en-US" altLang="en-US" sz="2200" b="1" dirty="0">
                <a:solidFill>
                  <a:srgbClr val="CC0000"/>
                </a:solidFill>
                <a:latin typeface="Times New Roman" panose="02020603050405020304" pitchFamily="18" charset="0"/>
                <a:ea typeface="Arial Unicode MS" pitchFamily="34" charset="-128"/>
                <a:cs typeface="Times New Roman" panose="02020603050405020304" pitchFamily="18" charset="0"/>
              </a:rPr>
              <a:t>Example (Not in 3NF)</a:t>
            </a:r>
          </a:p>
          <a:p>
            <a:pPr marL="609600" indent="-609600" algn="just">
              <a:buFontTx/>
              <a:buNone/>
            </a:pPr>
            <a:r>
              <a:rPr lang="en-US" altLang="en-US" sz="2200" b="1" dirty="0">
                <a:latin typeface="Times New Roman" panose="02020603050405020304" pitchFamily="18" charset="0"/>
                <a:ea typeface="Arial Unicode MS" pitchFamily="34" charset="-128"/>
                <a:cs typeface="Times New Roman" panose="02020603050405020304" pitchFamily="18" charset="0"/>
              </a:rPr>
              <a:t>Scheme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Title, </a:t>
            </a:r>
            <a:r>
              <a:rPr lang="en-US" altLang="en-US" sz="2200" b="1" dirty="0" err="1">
                <a:latin typeface="Times New Roman" panose="02020603050405020304" pitchFamily="18" charset="0"/>
                <a:cs typeface="Times New Roman" panose="02020603050405020304" pitchFamily="18" charset="0"/>
              </a:rPr>
              <a:t>PubID</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PageCount</a:t>
            </a:r>
            <a:r>
              <a:rPr lang="en-US" altLang="en-US" sz="2200" b="1" dirty="0">
                <a:latin typeface="Times New Roman" panose="02020603050405020304" pitchFamily="18" charset="0"/>
                <a:cs typeface="Times New Roman" panose="02020603050405020304" pitchFamily="18" charset="0"/>
              </a:rPr>
              <a:t>, Price</a:t>
            </a:r>
            <a:r>
              <a:rPr lang="en-US" altLang="en-US" sz="2200" b="1" dirty="0">
                <a:latin typeface="Times New Roman" panose="02020603050405020304" pitchFamily="18" charset="0"/>
                <a:ea typeface="Arial Unicode MS" pitchFamily="34" charset="-128"/>
                <a:cs typeface="Times New Roman" panose="02020603050405020304" pitchFamily="18" charset="0"/>
              </a:rPr>
              <a:t> }</a:t>
            </a:r>
          </a:p>
          <a:p>
            <a:pPr marL="1100138" lvl="1" indent="-533400" algn="just">
              <a:buFontTx/>
              <a:buAutoNum type="arabicPeriod"/>
            </a:pPr>
            <a:r>
              <a:rPr lang="en-US" altLang="en-US" sz="2200" b="1" dirty="0">
                <a:latin typeface="Times New Roman" panose="02020603050405020304" pitchFamily="18" charset="0"/>
                <a:cs typeface="Times New Roman" panose="02020603050405020304" pitchFamily="18" charset="0"/>
              </a:rPr>
              <a:t>Key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cs typeface="Times New Roman" panose="02020603050405020304" pitchFamily="18" charset="0"/>
              </a:rPr>
              <a:t> {Title, </a:t>
            </a:r>
            <a:r>
              <a:rPr lang="en-US" altLang="en-US" sz="2200" b="1" dirty="0" err="1">
                <a:latin typeface="Times New Roman" panose="02020603050405020304" pitchFamily="18" charset="0"/>
                <a:cs typeface="Times New Roman" panose="02020603050405020304" pitchFamily="18" charset="0"/>
              </a:rPr>
              <a:t>PubId</a:t>
            </a:r>
            <a:r>
              <a:rPr lang="en-US" altLang="en-US" sz="2200" b="1" dirty="0">
                <a:latin typeface="Times New Roman" panose="02020603050405020304" pitchFamily="18" charset="0"/>
                <a:cs typeface="Times New Roman" panose="02020603050405020304" pitchFamily="18" charset="0"/>
              </a:rPr>
              <a:t>}</a:t>
            </a:r>
          </a:p>
          <a:p>
            <a:pPr marL="1100138" lvl="1" indent="-533400" algn="just">
              <a:buFontTx/>
              <a:buAutoNum type="arabicPeriod"/>
            </a:pPr>
            <a:r>
              <a:rPr lang="en-US" altLang="en-US" sz="2200" b="1" dirty="0">
                <a:latin typeface="Times New Roman" panose="02020603050405020304" pitchFamily="18" charset="0"/>
                <a:cs typeface="Times New Roman" panose="02020603050405020304" pitchFamily="18" charset="0"/>
              </a:rPr>
              <a:t>{Title, </a:t>
            </a:r>
            <a:r>
              <a:rPr lang="en-US" altLang="en-US" sz="2200" b="1" dirty="0" err="1">
                <a:latin typeface="Times New Roman" panose="02020603050405020304" pitchFamily="18" charset="0"/>
                <a:cs typeface="Times New Roman" panose="02020603050405020304" pitchFamily="18" charset="0"/>
              </a:rPr>
              <a:t>PubId</a:t>
            </a:r>
            <a:r>
              <a:rPr lang="en-US" altLang="en-US" sz="2200" b="1"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latin typeface="Times New Roman" panose="02020603050405020304" pitchFamily="18" charset="0"/>
                <a:cs typeface="Times New Roman" panose="02020603050405020304" pitchFamily="18" charset="0"/>
                <a:sym typeface="Wingdings" panose="05000000000000000000" pitchFamily="2" charset="2"/>
              </a:rPr>
              <a:t>PageCount</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a:t>
            </a:r>
          </a:p>
          <a:p>
            <a:pPr marL="1100138" lvl="1" indent="-533400" algn="just">
              <a:buFontTx/>
              <a:buAutoNum type="arabicPeriod"/>
            </a:pPr>
            <a:r>
              <a:rPr lang="en-US" altLang="en-US" sz="2200" b="1" dirty="0">
                <a:latin typeface="Times New Roman" panose="02020603050405020304" pitchFamily="18" charset="0"/>
                <a:cs typeface="Times New Roman" panose="02020603050405020304" pitchFamily="18" charset="0"/>
              </a:rPr>
              <a:t>{</a:t>
            </a:r>
            <a:r>
              <a:rPr lang="en-US" altLang="en-US" sz="2200" b="1" dirty="0" err="1">
                <a:latin typeface="Times New Roman" panose="02020603050405020304" pitchFamily="18" charset="0"/>
                <a:cs typeface="Times New Roman" panose="02020603050405020304" pitchFamily="18" charset="0"/>
              </a:rPr>
              <a:t>PageCount</a:t>
            </a:r>
            <a:r>
              <a:rPr lang="en-US" altLang="en-US" sz="2200" b="1"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 {Price}</a:t>
            </a:r>
            <a:endParaRPr lang="en-US" altLang="en-US" sz="2200" b="1" dirty="0">
              <a:latin typeface="Times New Roman" panose="02020603050405020304" pitchFamily="18" charset="0"/>
              <a:cs typeface="Times New Roman" panose="02020603050405020304" pitchFamily="18" charset="0"/>
            </a:endParaRPr>
          </a:p>
          <a:p>
            <a:pPr marL="1100138" lvl="1" indent="-533400" algn="just">
              <a:buFontTx/>
              <a:buAutoNum type="arabicPeriod"/>
            </a:pPr>
            <a:r>
              <a:rPr lang="en-US" altLang="en-US" sz="2200" b="1" dirty="0">
                <a:latin typeface="Times New Roman" panose="02020603050405020304" pitchFamily="18" charset="0"/>
                <a:cs typeface="Times New Roman" panose="02020603050405020304" pitchFamily="18" charset="0"/>
              </a:rPr>
              <a:t>Both Price and </a:t>
            </a:r>
            <a:r>
              <a:rPr lang="en-US" altLang="en-US" sz="2200" b="1" dirty="0" err="1">
                <a:latin typeface="Times New Roman" panose="02020603050405020304" pitchFamily="18" charset="0"/>
                <a:cs typeface="Times New Roman" panose="02020603050405020304" pitchFamily="18" charset="0"/>
              </a:rPr>
              <a:t>PageCount</a:t>
            </a:r>
            <a:r>
              <a:rPr lang="en-US" altLang="en-US" sz="2200" b="1" dirty="0">
                <a:latin typeface="Times New Roman" panose="02020603050405020304" pitchFamily="18" charset="0"/>
                <a:cs typeface="Times New Roman" panose="02020603050405020304" pitchFamily="18" charset="0"/>
              </a:rPr>
              <a:t> </a:t>
            </a:r>
          </a:p>
          <a:p>
            <a:pPr marL="566738" lvl="1" indent="0" algn="just">
              <a:buNone/>
            </a:pPr>
            <a:r>
              <a:rPr lang="en-US" altLang="en-US" sz="2200" b="1" dirty="0">
                <a:latin typeface="Times New Roman" panose="02020603050405020304" pitchFamily="18" charset="0"/>
                <a:cs typeface="Times New Roman" panose="02020603050405020304" pitchFamily="18" charset="0"/>
              </a:rPr>
              <a:t>        depend on a key hence 2NF</a:t>
            </a:r>
          </a:p>
          <a:p>
            <a:pPr marL="566738" lvl="1" indent="0" algn="just">
              <a:buNone/>
            </a:pPr>
            <a:r>
              <a:rPr lang="en-US" altLang="en-US" sz="2200" b="1" dirty="0">
                <a:latin typeface="Times New Roman" panose="02020603050405020304" pitchFamily="18" charset="0"/>
                <a:cs typeface="Times New Roman" panose="02020603050405020304" pitchFamily="18" charset="0"/>
              </a:rPr>
              <a:t>5.    Transitively {Title, </a:t>
            </a:r>
            <a:r>
              <a:rPr lang="en-US" altLang="en-US" sz="2200" b="1" dirty="0" err="1">
                <a:latin typeface="Times New Roman" panose="02020603050405020304" pitchFamily="18" charset="0"/>
                <a:cs typeface="Times New Roman" panose="02020603050405020304" pitchFamily="18" charset="0"/>
              </a:rPr>
              <a:t>PubID</a:t>
            </a:r>
            <a:r>
              <a:rPr lang="en-US" altLang="en-US" sz="2200" b="1"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b="1" dirty="0">
                <a:latin typeface="Times New Roman" panose="02020603050405020304" pitchFamily="18" charset="0"/>
                <a:cs typeface="Times New Roman" panose="02020603050405020304" pitchFamily="18" charset="0"/>
              </a:rPr>
              <a:t> {Price} hence not in 3NF</a:t>
            </a:r>
          </a:p>
        </p:txBody>
      </p:sp>
      <p:sp>
        <p:nvSpPr>
          <p:cNvPr id="2" name="Rectangle 2">
            <a:extLst>
              <a:ext uri="{FF2B5EF4-FFF2-40B4-BE49-F238E27FC236}">
                <a16:creationId xmlns:a16="http://schemas.microsoft.com/office/drawing/2014/main" xmlns="" id="{A7BDA7F5-9A8E-4973-BC0F-1CF2813116D2}"/>
              </a:ext>
            </a:extLst>
          </p:cNvPr>
          <p:cNvSpPr txBox="1">
            <a:spLocks noChangeArrowheads="1"/>
          </p:cNvSpPr>
          <p:nvPr/>
        </p:nvSpPr>
        <p:spPr>
          <a:xfrm>
            <a:off x="5209736" y="5053780"/>
            <a:ext cx="6096000" cy="1728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1 (Convert to 3NF) </a:t>
            </a:r>
          </a:p>
          <a:p>
            <a:pPr marL="1100138" lvl="1" indent="-5334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Title, </a:t>
            </a:r>
            <a:r>
              <a:rPr lang="en-US" altLang="en-US" sz="2000" b="1" dirty="0" err="1">
                <a:latin typeface="Times New Roman" panose="02020603050405020304" pitchFamily="18" charset="0"/>
                <a:cs typeface="Times New Roman" panose="02020603050405020304" pitchFamily="18" charset="0"/>
              </a:rPr>
              <a:t>PubID</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PageCount</a:t>
            </a:r>
            <a:r>
              <a:rPr lang="en-US" altLang="en-US" sz="2000" b="1" dirty="0">
                <a:latin typeface="Times New Roman" panose="02020603050405020304" pitchFamily="18" charset="0"/>
                <a:cs typeface="Times New Roman" panose="02020603050405020304" pitchFamily="18" charset="0"/>
              </a:rPr>
              <a:t>, Price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p>
          <a:p>
            <a:pPr marL="1100138" lvl="1" indent="-5334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PubID</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PageCount</a:t>
            </a:r>
            <a:r>
              <a:rPr lang="en-US" altLang="en-US" sz="2000" b="1" dirty="0">
                <a:latin typeface="Times New Roman" panose="02020603050405020304" pitchFamily="18" charset="0"/>
                <a:cs typeface="Times New Roman" panose="02020603050405020304" pitchFamily="18" charset="0"/>
              </a:rPr>
              <a:t>, Price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Title, </a:t>
            </a:r>
            <a:r>
              <a:rPr lang="en-US" altLang="en-US" sz="2000" b="1" dirty="0" err="1">
                <a:latin typeface="Times New Roman" panose="02020603050405020304" pitchFamily="18" charset="0"/>
                <a:cs typeface="Times New Roman" panose="02020603050405020304" pitchFamily="18" charset="0"/>
              </a:rPr>
              <a:t>PubID</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PageCount</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spcBef>
                <a:spcPct val="50000"/>
              </a:spcBef>
              <a:buFontTx/>
              <a:buNone/>
            </a:pP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p:txBody>
      </p:sp>
      <p:sp>
        <p:nvSpPr>
          <p:cNvPr id="8" name="TextBox 7">
            <a:extLst>
              <a:ext uri="{FF2B5EF4-FFF2-40B4-BE49-F238E27FC236}">
                <a16:creationId xmlns:a16="http://schemas.microsoft.com/office/drawing/2014/main" xmlns="" id="{0B4B9A07-4F23-488B-A1C1-31E13B8DCA6D}"/>
              </a:ext>
            </a:extLst>
          </p:cNvPr>
          <p:cNvSpPr txBox="1"/>
          <p:nvPr/>
        </p:nvSpPr>
        <p:spPr>
          <a:xfrm>
            <a:off x="4989342" y="2785298"/>
            <a:ext cx="6911926" cy="1785104"/>
          </a:xfrm>
          <a:prstGeom prst="rect">
            <a:avLst/>
          </a:prstGeom>
          <a:noFill/>
          <a:ln>
            <a:solidFill>
              <a:schemeClr val="tx1"/>
            </a:solidFill>
          </a:ln>
        </p:spPr>
        <p:txBody>
          <a:bodyPr wrap="square">
            <a:spAutoFit/>
          </a:bodyPr>
          <a:lstStyle/>
          <a:p>
            <a:pPr marL="609600" indent="-609600" algn="just">
              <a:buFontTx/>
              <a:buAutoNum type="arabicPeriod"/>
            </a:pPr>
            <a:r>
              <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rPr>
              <a:t>Move all items involved in transitive dependencies to a new entity.</a:t>
            </a:r>
          </a:p>
          <a:p>
            <a:pPr marL="609600" indent="-609600" algn="just">
              <a:buFontTx/>
              <a:buAutoNum type="arabicPeriod"/>
            </a:pPr>
            <a:r>
              <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rPr>
              <a:t>Identify a primary key for the new entity.</a:t>
            </a:r>
          </a:p>
          <a:p>
            <a:pPr marL="609600" indent="-609600" algn="just">
              <a:buFontTx/>
              <a:buAutoNum type="arabicPeriod"/>
            </a:pPr>
            <a:r>
              <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rPr>
              <a:t>Place the primary key for the new entity as a foreign key on the original entity. </a:t>
            </a:r>
          </a:p>
        </p:txBody>
      </p:sp>
    </p:spTree>
    <p:extLst>
      <p:ext uri="{BB962C8B-B14F-4D97-AF65-F5344CB8AC3E}">
        <p14:creationId xmlns:p14="http://schemas.microsoft.com/office/powerpoint/2010/main" xmlns="" val="114591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C5211-567E-46F6-8CAB-2E76A8F49776}"/>
              </a:ext>
            </a:extLst>
          </p:cNvPr>
          <p:cNvSpPr txBox="1">
            <a:spLocks/>
          </p:cNvSpPr>
          <p:nvPr/>
        </p:nvSpPr>
        <p:spPr>
          <a:xfrm>
            <a:off x="838200" y="140043"/>
            <a:ext cx="4296508" cy="33825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Third Normal Form - Decomposition</a:t>
            </a:r>
            <a:endParaRPr lang="en-IN"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37622112-D5D6-46EC-BBC5-34D58E115971}"/>
              </a:ext>
            </a:extLst>
          </p:cNvPr>
          <p:cNvSpPr txBox="1"/>
          <p:nvPr/>
        </p:nvSpPr>
        <p:spPr>
          <a:xfrm>
            <a:off x="184694" y="535879"/>
            <a:ext cx="6486532" cy="2862322"/>
          </a:xfrm>
          <a:prstGeom prst="rect">
            <a:avLst/>
          </a:prstGeom>
          <a:noFill/>
        </p:spPr>
        <p:txBody>
          <a:bodyPr wrap="square">
            <a:spAutoFit/>
          </a:bodyPr>
          <a:lstStyle/>
          <a:p>
            <a:pPr marL="609600" indent="-609600" algn="just">
              <a:lnSpc>
                <a:spcPct val="90000"/>
              </a:lnSpc>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2 (Not in 3NF) </a:t>
            </a:r>
          </a:p>
          <a:p>
            <a:pPr marL="609600" indent="-609600" algn="just">
              <a:lnSpc>
                <a:spcPct val="90000"/>
              </a:lnSpc>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a:latin typeface="Times New Roman" panose="02020603050405020304" pitchFamily="18" charset="0"/>
                <a:ea typeface="Arial Unicode MS" pitchFamily="34" charset="-128"/>
                <a:cs typeface="Times New Roman" panose="02020603050405020304" pitchFamily="18" charset="0"/>
              </a:rPr>
              <a:t>Studio</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StudioCity</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CityTemp</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p>
          <a:p>
            <a:pPr marL="1100138" lvl="1" indent="-533400" algn="just">
              <a:lnSpc>
                <a:spcPct val="90000"/>
              </a:lnSpc>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Primary Key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{Studio}</a:t>
            </a:r>
          </a:p>
          <a:p>
            <a:pPr marL="1100138" lvl="1" indent="-533400" algn="just">
              <a:lnSpc>
                <a:spcPct val="90000"/>
              </a:lnSpc>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{Studio}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StudioCity</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a:lnSpc>
                <a:spcPct val="90000"/>
              </a:lnSpc>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a:t>
            </a:r>
            <a:r>
              <a:rPr lang="en-US" altLang="en-US" sz="2000" b="1" dirty="0" err="1">
                <a:latin typeface="Times New Roman" panose="02020603050405020304" pitchFamily="18" charset="0"/>
                <a:ea typeface="Arial Unicode MS" pitchFamily="34" charset="-128"/>
                <a:cs typeface="Times New Roman" panose="02020603050405020304" pitchFamily="18" charset="0"/>
              </a:rPr>
              <a:t>StudioCity</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CityTemp</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a:lnSpc>
                <a:spcPct val="90000"/>
              </a:lnSpc>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{Studio}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CityTemp</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lgn="just">
              <a:lnSpc>
                <a:spcPct val="90000"/>
              </a:lnSpc>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Both </a:t>
            </a:r>
            <a:r>
              <a:rPr lang="en-US" altLang="en-US" sz="2000" b="1" dirty="0" err="1">
                <a:latin typeface="Times New Roman" panose="02020603050405020304" pitchFamily="18" charset="0"/>
                <a:ea typeface="Arial Unicode MS" pitchFamily="34" charset="-128"/>
                <a:cs typeface="Times New Roman" panose="02020603050405020304" pitchFamily="18" charset="0"/>
              </a:rPr>
              <a:t>StudioCity</a:t>
            </a:r>
            <a:r>
              <a:rPr lang="en-US" altLang="en-US" sz="2000" b="1" dirty="0">
                <a:latin typeface="Times New Roman" panose="02020603050405020304" pitchFamily="18" charset="0"/>
                <a:ea typeface="Arial Unicode MS" pitchFamily="34" charset="-128"/>
                <a:cs typeface="Times New Roman" panose="02020603050405020304" pitchFamily="18" charset="0"/>
              </a:rPr>
              <a:t> and </a:t>
            </a:r>
            <a:r>
              <a:rPr lang="en-US" altLang="en-US" sz="2000" b="1" dirty="0" err="1">
                <a:latin typeface="Times New Roman" panose="02020603050405020304" pitchFamily="18" charset="0"/>
                <a:ea typeface="Arial Unicode MS" pitchFamily="34" charset="-128"/>
                <a:cs typeface="Times New Roman" panose="02020603050405020304" pitchFamily="18" charset="0"/>
              </a:rPr>
              <a:t>CityTemp</a:t>
            </a:r>
            <a:r>
              <a:rPr lang="en-US" altLang="en-US" sz="2000" b="1" dirty="0">
                <a:latin typeface="Times New Roman" panose="02020603050405020304" pitchFamily="18" charset="0"/>
                <a:ea typeface="Arial Unicode MS" pitchFamily="34" charset="-128"/>
                <a:cs typeface="Times New Roman" panose="02020603050405020304" pitchFamily="18" charset="0"/>
              </a:rPr>
              <a:t> depend on the entire key hence 2NF</a:t>
            </a:r>
          </a:p>
          <a:p>
            <a:pPr marL="1100138" lvl="1" indent="-533400" algn="just">
              <a:lnSpc>
                <a:spcPct val="90000"/>
              </a:lnSpc>
              <a:buFontTx/>
              <a:buAutoNum type="arabicPeriod"/>
            </a:pPr>
            <a:r>
              <a:rPr lang="en-US" altLang="en-US" sz="2000" b="1" dirty="0" err="1">
                <a:latin typeface="Times New Roman" panose="02020603050405020304" pitchFamily="18" charset="0"/>
                <a:ea typeface="Arial Unicode MS" pitchFamily="34" charset="-128"/>
                <a:cs typeface="Times New Roman" panose="02020603050405020304" pitchFamily="18" charset="0"/>
              </a:rPr>
              <a:t>CityTemp</a:t>
            </a:r>
            <a:r>
              <a:rPr lang="en-US" altLang="en-US" sz="2000" b="1" dirty="0">
                <a:latin typeface="Times New Roman" panose="02020603050405020304" pitchFamily="18" charset="0"/>
                <a:ea typeface="Arial Unicode MS" pitchFamily="34" charset="-128"/>
                <a:cs typeface="Times New Roman" panose="02020603050405020304" pitchFamily="18" charset="0"/>
              </a:rPr>
              <a:t> transitively depends on Studio hence violates 3NF </a:t>
            </a:r>
          </a:p>
        </p:txBody>
      </p:sp>
      <p:sp>
        <p:nvSpPr>
          <p:cNvPr id="9" name="TextBox 8">
            <a:extLst>
              <a:ext uri="{FF2B5EF4-FFF2-40B4-BE49-F238E27FC236}">
                <a16:creationId xmlns:a16="http://schemas.microsoft.com/office/drawing/2014/main" xmlns="" id="{9DF79A9A-92C4-44D1-9C94-52D3361D8B8F}"/>
              </a:ext>
            </a:extLst>
          </p:cNvPr>
          <p:cNvSpPr txBox="1"/>
          <p:nvPr/>
        </p:nvSpPr>
        <p:spPr>
          <a:xfrm>
            <a:off x="6562292" y="401986"/>
            <a:ext cx="5416061" cy="1508105"/>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000" b="1" dirty="0">
                <a:solidFill>
                  <a:srgbClr val="CC0000"/>
                </a:solidFill>
                <a:latin typeface="Arial Unicode MS" pitchFamily="34" charset="-128"/>
                <a:cs typeface="Times New Roman" panose="02020603050405020304" pitchFamily="18" charset="0"/>
              </a:rPr>
              <a:t>Example 2 (Convert to  3NF) </a:t>
            </a:r>
          </a:p>
          <a:p>
            <a:pPr marL="1100138" lvl="1" indent="-533400">
              <a:spcBef>
                <a:spcPct val="50000"/>
              </a:spcBef>
              <a:buFontTx/>
              <a:buNone/>
            </a:pPr>
            <a:r>
              <a:rPr lang="en-US" altLang="en-US" sz="1600" b="1" dirty="0">
                <a:latin typeface="Arial Unicode MS" pitchFamily="34" charset="-128"/>
                <a:ea typeface="Arial Unicode MS" pitchFamily="34" charset="-128"/>
              </a:rPr>
              <a:t>Old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a:latin typeface="Arial Unicode MS" pitchFamily="34" charset="-128"/>
                <a:ea typeface="Arial Unicode MS" pitchFamily="34" charset="-128"/>
              </a:rPr>
              <a:t>Studio</a:t>
            </a:r>
            <a:r>
              <a:rPr lang="en-US" altLang="en-US" sz="1600" b="1" dirty="0">
                <a:latin typeface="Arial Unicode MS" pitchFamily="34" charset="-128"/>
                <a:ea typeface="Arial Unicode MS" pitchFamily="34" charset="-128"/>
              </a:rPr>
              <a:t>, </a:t>
            </a:r>
            <a:r>
              <a:rPr lang="en-US" altLang="en-US" sz="1600" b="1" dirty="0" err="1">
                <a:latin typeface="Arial Unicode MS" pitchFamily="34" charset="-128"/>
                <a:ea typeface="Arial Unicode MS" pitchFamily="34" charset="-128"/>
              </a:rPr>
              <a:t>StudioCity</a:t>
            </a:r>
            <a:r>
              <a:rPr lang="en-US" altLang="en-US" sz="1600" b="1" dirty="0">
                <a:latin typeface="Arial Unicode MS" pitchFamily="34" charset="-128"/>
                <a:ea typeface="Arial Unicode MS" pitchFamily="34" charset="-128"/>
              </a:rPr>
              <a:t>, </a:t>
            </a:r>
            <a:r>
              <a:rPr lang="en-US" altLang="en-US" sz="1600" b="1" dirty="0" err="1">
                <a:latin typeface="Arial Unicode MS" pitchFamily="34" charset="-128"/>
                <a:ea typeface="Arial Unicode MS" pitchFamily="34" charset="-128"/>
              </a:rPr>
              <a:t>CityTemp</a:t>
            </a:r>
            <a:r>
              <a:rPr lang="en-US" altLang="en-US" sz="1600" b="1" dirty="0">
                <a:latin typeface="Arial Unicode MS" pitchFamily="34" charset="-128"/>
                <a:ea typeface="Arial Unicode MS" pitchFamily="34" charset="-128"/>
              </a:rPr>
              <a:t>}</a:t>
            </a:r>
          </a:p>
          <a:p>
            <a:pPr marL="1100138" lvl="1" indent="-533400">
              <a:spcBef>
                <a:spcPct val="50000"/>
              </a:spcBef>
              <a:buFontTx/>
              <a:buNone/>
            </a:pPr>
            <a:r>
              <a:rPr lang="en-US" altLang="en-US" sz="1600" b="1" dirty="0">
                <a:latin typeface="Arial Unicode MS" pitchFamily="34" charset="-128"/>
                <a:ea typeface="Arial Unicode MS" pitchFamily="34" charset="-128"/>
              </a:rPr>
              <a:t>New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a:latin typeface="Arial Unicode MS" pitchFamily="34" charset="-128"/>
                <a:cs typeface="Times New Roman" panose="02020603050405020304" pitchFamily="18" charset="0"/>
              </a:rPr>
              <a:t>Studio</a:t>
            </a:r>
            <a:r>
              <a:rPr lang="en-US" altLang="en-US" sz="1600" b="1" dirty="0">
                <a:latin typeface="Arial Unicode MS" pitchFamily="34" charset="-128"/>
                <a:cs typeface="Times New Roman" panose="02020603050405020304" pitchFamily="18" charset="0"/>
              </a:rPr>
              <a:t>, </a:t>
            </a:r>
            <a:r>
              <a:rPr lang="en-US" altLang="en-US" sz="1600" b="1" dirty="0" err="1">
                <a:latin typeface="Arial Unicode MS" pitchFamily="34" charset="-128"/>
                <a:cs typeface="Times New Roman" panose="02020603050405020304" pitchFamily="18" charset="0"/>
              </a:rPr>
              <a:t>StudioCity</a:t>
            </a:r>
            <a:r>
              <a:rPr lang="en-US" altLang="en-US" sz="1600" b="1" dirty="0">
                <a:latin typeface="Arial Unicode MS" pitchFamily="34" charset="-128"/>
                <a:ea typeface="Arial Unicode MS" pitchFamily="34" charset="-128"/>
              </a:rPr>
              <a:t>}</a:t>
            </a:r>
          </a:p>
          <a:p>
            <a:pPr marL="1100138" lvl="1" indent="-533400">
              <a:spcBef>
                <a:spcPct val="50000"/>
              </a:spcBef>
              <a:buFontTx/>
              <a:buNone/>
            </a:pPr>
            <a:r>
              <a:rPr lang="en-US" altLang="en-US" sz="1600" b="1" dirty="0">
                <a:latin typeface="Arial Unicode MS" pitchFamily="34" charset="-128"/>
                <a:ea typeface="Arial Unicode MS" pitchFamily="34" charset="-128"/>
              </a:rPr>
              <a:t>New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err="1">
                <a:latin typeface="Arial Unicode MS" pitchFamily="34" charset="-128"/>
                <a:ea typeface="Arial Unicode MS" pitchFamily="34" charset="-128"/>
              </a:rPr>
              <a:t>StudioCity</a:t>
            </a:r>
            <a:r>
              <a:rPr lang="en-US" altLang="en-US" sz="1600" b="1" dirty="0">
                <a:latin typeface="Arial Unicode MS" pitchFamily="34" charset="-128"/>
                <a:ea typeface="Arial Unicode MS" pitchFamily="34" charset="-128"/>
              </a:rPr>
              <a:t>, </a:t>
            </a:r>
            <a:r>
              <a:rPr lang="en-US" altLang="en-US" sz="1600" b="1" dirty="0" err="1">
                <a:latin typeface="Arial Unicode MS" pitchFamily="34" charset="-128"/>
                <a:ea typeface="Arial Unicode MS" pitchFamily="34" charset="-128"/>
              </a:rPr>
              <a:t>CityTemp</a:t>
            </a:r>
            <a:r>
              <a:rPr lang="en-US" altLang="en-US" sz="1600" b="1" dirty="0">
                <a:latin typeface="Arial Unicode MS" pitchFamily="34" charset="-128"/>
                <a:ea typeface="Arial Unicode MS" pitchFamily="34" charset="-128"/>
              </a:rPr>
              <a:t>}</a:t>
            </a:r>
          </a:p>
        </p:txBody>
      </p:sp>
      <p:sp>
        <p:nvSpPr>
          <p:cNvPr id="13" name="TextBox 12">
            <a:extLst>
              <a:ext uri="{FF2B5EF4-FFF2-40B4-BE49-F238E27FC236}">
                <a16:creationId xmlns:a16="http://schemas.microsoft.com/office/drawing/2014/main" xmlns="" id="{FAFF8DE5-5E15-4973-9DF8-787C7EB9445F}"/>
              </a:ext>
            </a:extLst>
          </p:cNvPr>
          <p:cNvSpPr txBox="1"/>
          <p:nvPr/>
        </p:nvSpPr>
        <p:spPr>
          <a:xfrm>
            <a:off x="6884322" y="2758055"/>
            <a:ext cx="5122984" cy="1508105"/>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000" b="1">
                <a:solidFill>
                  <a:srgbClr val="CC0000"/>
                </a:solidFill>
                <a:latin typeface="Arial Unicode MS" pitchFamily="34" charset="-128"/>
                <a:cs typeface="Times New Roman" panose="02020603050405020304" pitchFamily="18" charset="0"/>
              </a:rPr>
              <a:t>Example 3 (Convert to  3NF) </a:t>
            </a:r>
          </a:p>
          <a:p>
            <a:pPr marL="1100138" lvl="1" indent="-533400">
              <a:spcBef>
                <a:spcPct val="50000"/>
              </a:spcBef>
              <a:buFontTx/>
              <a:buNone/>
            </a:pPr>
            <a:r>
              <a:rPr lang="en-US" altLang="en-US" sz="1600" b="1">
                <a:latin typeface="Arial Unicode MS" pitchFamily="34" charset="-128"/>
                <a:ea typeface="Arial Unicode MS" pitchFamily="34" charset="-128"/>
              </a:rPr>
              <a:t>Old Scheme </a:t>
            </a:r>
            <a:r>
              <a:rPr lang="en-US" altLang="en-US" sz="1600" b="1">
                <a:ea typeface="Arial Unicode MS" pitchFamily="34" charset="-128"/>
                <a:sym typeface="Wingdings" panose="05000000000000000000" pitchFamily="2" charset="2"/>
              </a:rPr>
              <a:t></a:t>
            </a:r>
            <a:r>
              <a:rPr lang="en-US" altLang="en-US" sz="1600" b="1">
                <a:latin typeface="Arial Unicode MS" pitchFamily="34" charset="-128"/>
                <a:ea typeface="Arial Unicode MS" pitchFamily="34" charset="-128"/>
              </a:rPr>
              <a:t> {BuildingID, Contractor, Fee}</a:t>
            </a:r>
          </a:p>
          <a:p>
            <a:pPr marL="1100138" lvl="1" indent="-533400">
              <a:spcBef>
                <a:spcPct val="50000"/>
              </a:spcBef>
              <a:buFontTx/>
              <a:buNone/>
            </a:pPr>
            <a:r>
              <a:rPr lang="en-US" altLang="en-US" sz="1600" b="1">
                <a:latin typeface="Arial Unicode MS" pitchFamily="34" charset="-128"/>
                <a:ea typeface="Arial Unicode MS" pitchFamily="34" charset="-128"/>
              </a:rPr>
              <a:t>New Scheme </a:t>
            </a:r>
            <a:r>
              <a:rPr lang="en-US" altLang="en-US" sz="1600" b="1">
                <a:ea typeface="Arial Unicode MS" pitchFamily="34" charset="-128"/>
                <a:sym typeface="Wingdings" panose="05000000000000000000" pitchFamily="2" charset="2"/>
              </a:rPr>
              <a:t></a:t>
            </a:r>
            <a:r>
              <a:rPr lang="en-US" altLang="en-US" sz="1600" b="1">
                <a:latin typeface="Arial Unicode MS" pitchFamily="34" charset="-128"/>
                <a:ea typeface="Arial Unicode MS" pitchFamily="34" charset="-128"/>
              </a:rPr>
              <a:t> {BuildingID, Contractor}</a:t>
            </a:r>
          </a:p>
          <a:p>
            <a:pPr marL="1100138" lvl="1" indent="-533400">
              <a:spcBef>
                <a:spcPct val="50000"/>
              </a:spcBef>
              <a:buFontTx/>
              <a:buNone/>
            </a:pPr>
            <a:r>
              <a:rPr lang="en-US" altLang="en-US" sz="1600" b="1">
                <a:latin typeface="Arial Unicode MS" pitchFamily="34" charset="-128"/>
                <a:ea typeface="Arial Unicode MS" pitchFamily="34" charset="-128"/>
              </a:rPr>
              <a:t>New Scheme </a:t>
            </a:r>
            <a:r>
              <a:rPr lang="en-US" altLang="en-US" sz="1600" b="1">
                <a:ea typeface="Arial Unicode MS" pitchFamily="34" charset="-128"/>
                <a:sym typeface="Wingdings" panose="05000000000000000000" pitchFamily="2" charset="2"/>
              </a:rPr>
              <a:t></a:t>
            </a:r>
            <a:r>
              <a:rPr lang="en-US" altLang="en-US" sz="1600" b="1">
                <a:latin typeface="Arial Unicode MS" pitchFamily="34" charset="-128"/>
                <a:ea typeface="Arial Unicode MS" pitchFamily="34" charset="-128"/>
              </a:rPr>
              <a:t> {Contractor, Fee}</a:t>
            </a:r>
            <a:endParaRPr lang="en-US" altLang="en-US" sz="1600" b="1" dirty="0">
              <a:latin typeface="Arial Unicode MS" pitchFamily="34" charset="-128"/>
              <a:cs typeface="Times New Roman" panose="02020603050405020304" pitchFamily="18" charset="0"/>
            </a:endParaRPr>
          </a:p>
        </p:txBody>
      </p:sp>
      <p:sp>
        <p:nvSpPr>
          <p:cNvPr id="15" name="TextBox 14">
            <a:extLst>
              <a:ext uri="{FF2B5EF4-FFF2-40B4-BE49-F238E27FC236}">
                <a16:creationId xmlns:a16="http://schemas.microsoft.com/office/drawing/2014/main" xmlns="" id="{1E750652-FA2D-4CF3-B6C9-63C6B8BD6B96}"/>
              </a:ext>
            </a:extLst>
          </p:cNvPr>
          <p:cNvSpPr txBox="1"/>
          <p:nvPr/>
        </p:nvSpPr>
        <p:spPr>
          <a:xfrm>
            <a:off x="57598" y="3308844"/>
            <a:ext cx="6105378" cy="2585323"/>
          </a:xfrm>
          <a:prstGeom prst="rect">
            <a:avLst/>
          </a:prstGeom>
          <a:noFill/>
        </p:spPr>
        <p:txBody>
          <a:bodyPr wrap="square">
            <a:spAutoFit/>
          </a:bodyPr>
          <a:lstStyle/>
          <a:p>
            <a:pPr marL="609600" indent="-609600" algn="just">
              <a:lnSpc>
                <a:spcPct val="90000"/>
              </a:lnSpc>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3 (Not in 3NF) </a:t>
            </a:r>
          </a:p>
          <a:p>
            <a:pPr marL="609600" indent="-609600" algn="just">
              <a:lnSpc>
                <a:spcPct val="90000"/>
              </a:lnSpc>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BuildingID</a:t>
            </a:r>
            <a:r>
              <a:rPr lang="en-US" altLang="en-US" sz="2000" b="1" dirty="0">
                <a:latin typeface="Times New Roman" panose="02020603050405020304" pitchFamily="18" charset="0"/>
                <a:ea typeface="Arial Unicode MS" pitchFamily="34" charset="-128"/>
                <a:cs typeface="Times New Roman" panose="02020603050405020304" pitchFamily="18" charset="0"/>
              </a:rPr>
              <a:t>, Contractor, Fee}</a:t>
            </a:r>
          </a:p>
          <a:p>
            <a:pPr marL="1100138" lvl="1" indent="-533400" algn="just">
              <a:lnSpc>
                <a:spcPct val="90000"/>
              </a:lnSpc>
              <a:buFontTx/>
              <a:buAutoNum type="arabicPeriod"/>
            </a:pPr>
            <a:r>
              <a:rPr lang="en-US" altLang="en-US" sz="2000" b="1" dirty="0">
                <a:latin typeface="Times New Roman" panose="02020603050405020304" pitchFamily="18" charset="0"/>
                <a:cs typeface="Times New Roman" panose="02020603050405020304" pitchFamily="18" charset="0"/>
              </a:rPr>
              <a:t>Primary Key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BuildingID</a:t>
            </a:r>
            <a:r>
              <a:rPr lang="en-US" altLang="en-US" sz="2000" b="1" dirty="0">
                <a:latin typeface="Times New Roman" panose="02020603050405020304" pitchFamily="18" charset="0"/>
                <a:cs typeface="Times New Roman" panose="02020603050405020304" pitchFamily="18" charset="0"/>
              </a:rPr>
              <a:t>}</a:t>
            </a:r>
          </a:p>
          <a:p>
            <a:pPr marL="1100138" lvl="1" indent="-533400" algn="just">
              <a:lnSpc>
                <a:spcPct val="90000"/>
              </a:lnSpc>
              <a:buFontTx/>
              <a:buAutoNum type="arabicPeriod"/>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BuildingID</a:t>
            </a:r>
            <a:r>
              <a:rPr lang="en-US" altLang="en-US" sz="2000" b="1"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{Contractor}</a:t>
            </a:r>
            <a:endParaRPr lang="en-US" altLang="en-US" sz="2000" b="1" dirty="0">
              <a:latin typeface="Times New Roman" panose="02020603050405020304" pitchFamily="18" charset="0"/>
              <a:cs typeface="Times New Roman" panose="02020603050405020304" pitchFamily="18" charset="0"/>
            </a:endParaRPr>
          </a:p>
          <a:p>
            <a:pPr marL="1100138" lvl="1" indent="-533400" algn="just">
              <a:lnSpc>
                <a:spcPct val="90000"/>
              </a:lnSpc>
              <a:buFontTx/>
              <a:buAutoNum type="arabicPeriod"/>
            </a:pPr>
            <a:r>
              <a:rPr lang="en-US" altLang="en-US" sz="2000" b="1" dirty="0">
                <a:latin typeface="Times New Roman" panose="02020603050405020304" pitchFamily="18" charset="0"/>
                <a:cs typeface="Times New Roman" panose="02020603050405020304" pitchFamily="18" charset="0"/>
              </a:rPr>
              <a:t>{Contractor}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{Fee} </a:t>
            </a:r>
          </a:p>
          <a:p>
            <a:pPr marL="1100138" lvl="1" indent="-533400" algn="just">
              <a:lnSpc>
                <a:spcPct val="90000"/>
              </a:lnSpc>
              <a:buFontTx/>
              <a:buAutoNum type="arabicPeriod"/>
            </a:pP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err="1">
                <a:latin typeface="Times New Roman" panose="02020603050405020304" pitchFamily="18" charset="0"/>
                <a:cs typeface="Times New Roman" panose="02020603050405020304" pitchFamily="18" charset="0"/>
                <a:sym typeface="Wingdings" panose="05000000000000000000" pitchFamily="2" charset="2"/>
              </a:rPr>
              <a:t>BuildingID</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 {Fee}</a:t>
            </a:r>
          </a:p>
          <a:p>
            <a:pPr marL="1100138" lvl="1" indent="-533400" algn="just">
              <a:lnSpc>
                <a:spcPct val="90000"/>
              </a:lnSpc>
              <a:buFontTx/>
              <a:buAutoNum type="arabicPeriod"/>
            </a:pP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Fee transitively depends on the </a:t>
            </a:r>
            <a:r>
              <a:rPr lang="en-US" altLang="en-US" sz="2000" b="1" dirty="0" err="1">
                <a:latin typeface="Times New Roman" panose="02020603050405020304" pitchFamily="18" charset="0"/>
                <a:cs typeface="Times New Roman" panose="02020603050405020304" pitchFamily="18" charset="0"/>
                <a:sym typeface="Wingdings" panose="05000000000000000000" pitchFamily="2" charset="2"/>
              </a:rPr>
              <a:t>BuildingID</a:t>
            </a:r>
            <a:endParaRPr lang="en-US" altLang="en-US" sz="2000" b="1" dirty="0">
              <a:latin typeface="Times New Roman" panose="02020603050405020304" pitchFamily="18" charset="0"/>
              <a:cs typeface="Times New Roman" panose="02020603050405020304" pitchFamily="18" charset="0"/>
              <a:sym typeface="Wingdings" panose="05000000000000000000" pitchFamily="2" charset="2"/>
            </a:endParaRPr>
          </a:p>
          <a:p>
            <a:pPr marL="1100138" lvl="1" indent="-533400" algn="just">
              <a:lnSpc>
                <a:spcPct val="90000"/>
              </a:lnSpc>
              <a:buFontTx/>
              <a:buAutoNum type="arabicPeriod"/>
            </a:pPr>
            <a:r>
              <a:rPr lang="en-US" altLang="en-US" sz="2000" b="1" dirty="0">
                <a:latin typeface="Times New Roman" panose="02020603050405020304" pitchFamily="18" charset="0"/>
                <a:cs typeface="Times New Roman" panose="02020603050405020304" pitchFamily="18" charset="0"/>
              </a:rPr>
              <a:t>Both Contractor and Fee depend on the entire key hence 2NF</a:t>
            </a: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p:txBody>
      </p:sp>
      <p:grpSp>
        <p:nvGrpSpPr>
          <p:cNvPr id="76" name="Group 75">
            <a:extLst>
              <a:ext uri="{FF2B5EF4-FFF2-40B4-BE49-F238E27FC236}">
                <a16:creationId xmlns:a16="http://schemas.microsoft.com/office/drawing/2014/main" xmlns="" id="{1794F6F7-E8D6-4232-8CB0-641B4D735B7F}"/>
              </a:ext>
            </a:extLst>
          </p:cNvPr>
          <p:cNvGrpSpPr/>
          <p:nvPr/>
        </p:nvGrpSpPr>
        <p:grpSpPr>
          <a:xfrm>
            <a:off x="6096000" y="4601506"/>
            <a:ext cx="5911306" cy="1854508"/>
            <a:chOff x="5157788" y="3505200"/>
            <a:chExt cx="3783012" cy="1773238"/>
          </a:xfrm>
        </p:grpSpPr>
        <p:grpSp>
          <p:nvGrpSpPr>
            <p:cNvPr id="16" name="Group 4">
              <a:extLst>
                <a:ext uri="{FF2B5EF4-FFF2-40B4-BE49-F238E27FC236}">
                  <a16:creationId xmlns:a16="http://schemas.microsoft.com/office/drawing/2014/main" xmlns="" id="{9AED61B9-AF7F-466F-8106-522DFBEE0401}"/>
                </a:ext>
              </a:extLst>
            </p:cNvPr>
            <p:cNvGrpSpPr>
              <a:grpSpLocks/>
            </p:cNvGrpSpPr>
            <p:nvPr/>
          </p:nvGrpSpPr>
          <p:grpSpPr bwMode="auto">
            <a:xfrm>
              <a:off x="5157788" y="3505200"/>
              <a:ext cx="1011237" cy="319088"/>
              <a:chOff x="0" y="0"/>
              <a:chExt cx="637" cy="403"/>
            </a:xfrm>
          </p:grpSpPr>
          <p:sp>
            <p:nvSpPr>
              <p:cNvPr id="17" name="Rectangle 5">
                <a:extLst>
                  <a:ext uri="{FF2B5EF4-FFF2-40B4-BE49-F238E27FC236}">
                    <a16:creationId xmlns:a16="http://schemas.microsoft.com/office/drawing/2014/main" xmlns="" id="{EEC8B764-1F14-4B6B-A419-BF4BE9D08186}"/>
                  </a:ext>
                </a:extLst>
              </p:cNvPr>
              <p:cNvSpPr>
                <a:spLocks noChangeArrowheads="1"/>
              </p:cNvSpPr>
              <p:nvPr/>
            </p:nvSpPr>
            <p:spPr bwMode="auto">
              <a:xfrm>
                <a:off x="43" y="0"/>
                <a:ext cx="55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dirty="0" err="1">
                    <a:solidFill>
                      <a:schemeClr val="tx1"/>
                    </a:solidFill>
                    <a:latin typeface="Times New Roman" panose="02020603050405020304" pitchFamily="18" charset="0"/>
                    <a:ea typeface="Arial Unicode MS" pitchFamily="34" charset="-128"/>
                    <a:cs typeface="Times New Roman" panose="02020603050405020304" pitchFamily="18" charset="0"/>
                  </a:rPr>
                  <a:t>BuildingID</a:t>
                </a:r>
                <a:endPar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endParaRPr>
              </a:p>
              <a:p>
                <a:pPr algn="r" eaLnBrk="0" hangingPunct="0">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8" name="Rectangle 6">
                <a:extLst>
                  <a:ext uri="{FF2B5EF4-FFF2-40B4-BE49-F238E27FC236}">
                    <a16:creationId xmlns:a16="http://schemas.microsoft.com/office/drawing/2014/main" xmlns="" id="{2AA2612B-5409-4815-A188-071481C5EFCB}"/>
                  </a:ext>
                </a:extLst>
              </p:cNvPr>
              <p:cNvSpPr>
                <a:spLocks noChangeArrowheads="1"/>
              </p:cNvSpPr>
              <p:nvPr/>
            </p:nvSpPr>
            <p:spPr bwMode="auto">
              <a:xfrm>
                <a:off x="0" y="0"/>
                <a:ext cx="63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19" name="Group 7">
              <a:extLst>
                <a:ext uri="{FF2B5EF4-FFF2-40B4-BE49-F238E27FC236}">
                  <a16:creationId xmlns:a16="http://schemas.microsoft.com/office/drawing/2014/main" xmlns="" id="{DAC578CB-74FE-496A-9AA8-1EB969E0FB8F}"/>
                </a:ext>
              </a:extLst>
            </p:cNvPr>
            <p:cNvGrpSpPr>
              <a:grpSpLocks/>
            </p:cNvGrpSpPr>
            <p:nvPr/>
          </p:nvGrpSpPr>
          <p:grpSpPr bwMode="auto">
            <a:xfrm>
              <a:off x="6169025" y="3505200"/>
              <a:ext cx="968375" cy="319088"/>
              <a:chOff x="637" y="0"/>
              <a:chExt cx="610" cy="403"/>
            </a:xfrm>
          </p:grpSpPr>
          <p:sp>
            <p:nvSpPr>
              <p:cNvPr id="20" name="Rectangle 8">
                <a:extLst>
                  <a:ext uri="{FF2B5EF4-FFF2-40B4-BE49-F238E27FC236}">
                    <a16:creationId xmlns:a16="http://schemas.microsoft.com/office/drawing/2014/main" xmlns="" id="{44DACB32-563C-448A-9522-E23CA8A8BC2C}"/>
                  </a:ext>
                </a:extLst>
              </p:cNvPr>
              <p:cNvSpPr>
                <a:spLocks noChangeArrowheads="1"/>
              </p:cNvSpPr>
              <p:nvPr/>
            </p:nvSpPr>
            <p:spPr bwMode="auto">
              <a:xfrm>
                <a:off x="680" y="0"/>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r">
                  <a:spcBef>
                    <a:spcPct val="0"/>
                  </a:spcBef>
                </a:pPr>
                <a:r>
                  <a:rPr lang="en-US" altLang="en-US" sz="2000" dirty="0">
                    <a:solidFill>
                      <a:schemeClr val="tx1"/>
                    </a:solidFill>
                    <a:latin typeface="Times New Roman" panose="02020603050405020304" pitchFamily="18" charset="0"/>
                    <a:cs typeface="Times New Roman" panose="02020603050405020304" pitchFamily="18" charset="0"/>
                  </a:rPr>
                  <a:t>Contractor</a:t>
                </a:r>
              </a:p>
              <a:p>
                <a:pPr algn="r" eaLnBrk="0" hangingPunct="0">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21" name="Rectangle 9">
                <a:extLst>
                  <a:ext uri="{FF2B5EF4-FFF2-40B4-BE49-F238E27FC236}">
                    <a16:creationId xmlns:a16="http://schemas.microsoft.com/office/drawing/2014/main" xmlns="" id="{7198BEEB-BF33-4E62-B9FB-0BE5D2081C7A}"/>
                  </a:ext>
                </a:extLst>
              </p:cNvPr>
              <p:cNvSpPr>
                <a:spLocks noChangeArrowheads="1"/>
              </p:cNvSpPr>
              <p:nvPr/>
            </p:nvSpPr>
            <p:spPr bwMode="auto">
              <a:xfrm>
                <a:off x="637" y="0"/>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22" name="Group 13">
              <a:extLst>
                <a:ext uri="{FF2B5EF4-FFF2-40B4-BE49-F238E27FC236}">
                  <a16:creationId xmlns:a16="http://schemas.microsoft.com/office/drawing/2014/main" xmlns="" id="{7CB2B1F5-6606-400C-9AFE-C03B5E3FF013}"/>
                </a:ext>
              </a:extLst>
            </p:cNvPr>
            <p:cNvGrpSpPr>
              <a:grpSpLocks/>
            </p:cNvGrpSpPr>
            <p:nvPr/>
          </p:nvGrpSpPr>
          <p:grpSpPr bwMode="auto">
            <a:xfrm>
              <a:off x="5157788" y="3830638"/>
              <a:ext cx="1011237" cy="288925"/>
              <a:chOff x="0" y="403"/>
              <a:chExt cx="637" cy="403"/>
            </a:xfrm>
          </p:grpSpPr>
          <p:sp>
            <p:nvSpPr>
              <p:cNvPr id="23" name="Rectangle 14">
                <a:extLst>
                  <a:ext uri="{FF2B5EF4-FFF2-40B4-BE49-F238E27FC236}">
                    <a16:creationId xmlns:a16="http://schemas.microsoft.com/office/drawing/2014/main" xmlns="" id="{8187ACD8-6E78-4C8D-B400-0952C5DC3213}"/>
                  </a:ext>
                </a:extLst>
              </p:cNvPr>
              <p:cNvSpPr>
                <a:spLocks noChangeArrowheads="1"/>
              </p:cNvSpPr>
              <p:nvPr/>
            </p:nvSpPr>
            <p:spPr bwMode="auto">
              <a:xfrm>
                <a:off x="43" y="403"/>
                <a:ext cx="55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 100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4" name="Rectangle 15">
                <a:extLst>
                  <a:ext uri="{FF2B5EF4-FFF2-40B4-BE49-F238E27FC236}">
                    <a16:creationId xmlns:a16="http://schemas.microsoft.com/office/drawing/2014/main" xmlns="" id="{E0D6AA4E-CC98-4EAC-917A-4A5501687981}"/>
                  </a:ext>
                </a:extLst>
              </p:cNvPr>
              <p:cNvSpPr>
                <a:spLocks noChangeArrowheads="1"/>
              </p:cNvSpPr>
              <p:nvPr/>
            </p:nvSpPr>
            <p:spPr bwMode="auto">
              <a:xfrm>
                <a:off x="0" y="403"/>
                <a:ext cx="63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25" name="Group 16">
              <a:extLst>
                <a:ext uri="{FF2B5EF4-FFF2-40B4-BE49-F238E27FC236}">
                  <a16:creationId xmlns:a16="http://schemas.microsoft.com/office/drawing/2014/main" xmlns="" id="{89930EE1-C598-4B0C-BEA6-98DC5D1D8F78}"/>
                </a:ext>
              </a:extLst>
            </p:cNvPr>
            <p:cNvGrpSpPr>
              <a:grpSpLocks/>
            </p:cNvGrpSpPr>
            <p:nvPr/>
          </p:nvGrpSpPr>
          <p:grpSpPr bwMode="auto">
            <a:xfrm>
              <a:off x="6169025" y="3830638"/>
              <a:ext cx="968375" cy="288925"/>
              <a:chOff x="637" y="403"/>
              <a:chExt cx="610" cy="403"/>
            </a:xfrm>
          </p:grpSpPr>
          <p:sp>
            <p:nvSpPr>
              <p:cNvPr id="26" name="Rectangle 17">
                <a:extLst>
                  <a:ext uri="{FF2B5EF4-FFF2-40B4-BE49-F238E27FC236}">
                    <a16:creationId xmlns:a16="http://schemas.microsoft.com/office/drawing/2014/main" xmlns="" id="{4E73FA79-54D3-4A2D-AD42-FA610C036492}"/>
                  </a:ext>
                </a:extLst>
              </p:cNvPr>
              <p:cNvSpPr>
                <a:spLocks noChangeArrowheads="1"/>
              </p:cNvSpPr>
              <p:nvPr/>
            </p:nvSpPr>
            <p:spPr bwMode="auto">
              <a:xfrm>
                <a:off x="680" y="403"/>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Randolph</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7" name="Rectangle 18">
                <a:extLst>
                  <a:ext uri="{FF2B5EF4-FFF2-40B4-BE49-F238E27FC236}">
                    <a16:creationId xmlns:a16="http://schemas.microsoft.com/office/drawing/2014/main" xmlns="" id="{0690186E-D907-4FD0-9A98-B7DB45EE444C}"/>
                  </a:ext>
                </a:extLst>
              </p:cNvPr>
              <p:cNvSpPr>
                <a:spLocks noChangeArrowheads="1"/>
              </p:cNvSpPr>
              <p:nvPr/>
            </p:nvSpPr>
            <p:spPr bwMode="auto">
              <a:xfrm>
                <a:off x="637" y="403"/>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28" name="Group 22">
              <a:extLst>
                <a:ext uri="{FF2B5EF4-FFF2-40B4-BE49-F238E27FC236}">
                  <a16:creationId xmlns:a16="http://schemas.microsoft.com/office/drawing/2014/main" xmlns="" id="{1B205789-FD64-44C3-BBBF-816DB96D5643}"/>
                </a:ext>
              </a:extLst>
            </p:cNvPr>
            <p:cNvGrpSpPr>
              <a:grpSpLocks/>
            </p:cNvGrpSpPr>
            <p:nvPr/>
          </p:nvGrpSpPr>
          <p:grpSpPr bwMode="auto">
            <a:xfrm>
              <a:off x="5157788" y="4119563"/>
              <a:ext cx="1011237" cy="258762"/>
              <a:chOff x="0" y="806"/>
              <a:chExt cx="637" cy="403"/>
            </a:xfrm>
          </p:grpSpPr>
          <p:sp>
            <p:nvSpPr>
              <p:cNvPr id="29" name="Rectangle 23">
                <a:extLst>
                  <a:ext uri="{FF2B5EF4-FFF2-40B4-BE49-F238E27FC236}">
                    <a16:creationId xmlns:a16="http://schemas.microsoft.com/office/drawing/2014/main" xmlns="" id="{95A9188E-5294-480D-8FFC-C56DC1FAAD33}"/>
                  </a:ext>
                </a:extLst>
              </p:cNvPr>
              <p:cNvSpPr>
                <a:spLocks noChangeArrowheads="1"/>
              </p:cNvSpPr>
              <p:nvPr/>
            </p:nvSpPr>
            <p:spPr bwMode="auto">
              <a:xfrm>
                <a:off x="43" y="806"/>
                <a:ext cx="55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150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0" name="Rectangle 24">
                <a:extLst>
                  <a:ext uri="{FF2B5EF4-FFF2-40B4-BE49-F238E27FC236}">
                    <a16:creationId xmlns:a16="http://schemas.microsoft.com/office/drawing/2014/main" xmlns="" id="{D8BC042C-7BBA-4D30-ADDE-2038FE77642F}"/>
                  </a:ext>
                </a:extLst>
              </p:cNvPr>
              <p:cNvSpPr>
                <a:spLocks noChangeArrowheads="1"/>
              </p:cNvSpPr>
              <p:nvPr/>
            </p:nvSpPr>
            <p:spPr bwMode="auto">
              <a:xfrm>
                <a:off x="0" y="806"/>
                <a:ext cx="63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31" name="Group 25">
              <a:extLst>
                <a:ext uri="{FF2B5EF4-FFF2-40B4-BE49-F238E27FC236}">
                  <a16:creationId xmlns:a16="http://schemas.microsoft.com/office/drawing/2014/main" xmlns="" id="{28388213-8BCB-4D7F-94E6-EE5ED12478D9}"/>
                </a:ext>
              </a:extLst>
            </p:cNvPr>
            <p:cNvGrpSpPr>
              <a:grpSpLocks/>
            </p:cNvGrpSpPr>
            <p:nvPr/>
          </p:nvGrpSpPr>
          <p:grpSpPr bwMode="auto">
            <a:xfrm>
              <a:off x="6169025" y="4119563"/>
              <a:ext cx="968375" cy="258762"/>
              <a:chOff x="637" y="806"/>
              <a:chExt cx="610" cy="403"/>
            </a:xfrm>
          </p:grpSpPr>
          <p:sp>
            <p:nvSpPr>
              <p:cNvPr id="32" name="Rectangle 26">
                <a:extLst>
                  <a:ext uri="{FF2B5EF4-FFF2-40B4-BE49-F238E27FC236}">
                    <a16:creationId xmlns:a16="http://schemas.microsoft.com/office/drawing/2014/main" xmlns="" id="{909FBC14-CC73-495B-92D9-B4D2A5C080A2}"/>
                  </a:ext>
                </a:extLst>
              </p:cNvPr>
              <p:cNvSpPr>
                <a:spLocks noChangeArrowheads="1"/>
              </p:cNvSpPr>
              <p:nvPr/>
            </p:nvSpPr>
            <p:spPr bwMode="auto">
              <a:xfrm>
                <a:off x="680" y="806"/>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Ingersoll</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3" name="Rectangle 27">
                <a:extLst>
                  <a:ext uri="{FF2B5EF4-FFF2-40B4-BE49-F238E27FC236}">
                    <a16:creationId xmlns:a16="http://schemas.microsoft.com/office/drawing/2014/main" xmlns="" id="{6B7A3135-BF78-4973-BF21-6924D49D291A}"/>
                  </a:ext>
                </a:extLst>
              </p:cNvPr>
              <p:cNvSpPr>
                <a:spLocks noChangeArrowheads="1"/>
              </p:cNvSpPr>
              <p:nvPr/>
            </p:nvSpPr>
            <p:spPr bwMode="auto">
              <a:xfrm>
                <a:off x="637" y="806"/>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34" name="Group 31">
              <a:extLst>
                <a:ext uri="{FF2B5EF4-FFF2-40B4-BE49-F238E27FC236}">
                  <a16:creationId xmlns:a16="http://schemas.microsoft.com/office/drawing/2014/main" xmlns="" id="{57C04FF2-35EA-4DA8-BC23-2BDCD24757DF}"/>
                </a:ext>
              </a:extLst>
            </p:cNvPr>
            <p:cNvGrpSpPr>
              <a:grpSpLocks/>
            </p:cNvGrpSpPr>
            <p:nvPr/>
          </p:nvGrpSpPr>
          <p:grpSpPr bwMode="auto">
            <a:xfrm>
              <a:off x="5157788" y="4376738"/>
              <a:ext cx="1011237" cy="304800"/>
              <a:chOff x="0" y="1209"/>
              <a:chExt cx="637" cy="403"/>
            </a:xfrm>
          </p:grpSpPr>
          <p:sp>
            <p:nvSpPr>
              <p:cNvPr id="35" name="Rectangle 32">
                <a:extLst>
                  <a:ext uri="{FF2B5EF4-FFF2-40B4-BE49-F238E27FC236}">
                    <a16:creationId xmlns:a16="http://schemas.microsoft.com/office/drawing/2014/main" xmlns="" id="{D6065C0B-1ABB-4482-90F5-78063898F5E7}"/>
                  </a:ext>
                </a:extLst>
              </p:cNvPr>
              <p:cNvSpPr>
                <a:spLocks noChangeArrowheads="1"/>
              </p:cNvSpPr>
              <p:nvPr/>
            </p:nvSpPr>
            <p:spPr bwMode="auto">
              <a:xfrm>
                <a:off x="43" y="1209"/>
                <a:ext cx="55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200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6" name="Rectangle 33">
                <a:extLst>
                  <a:ext uri="{FF2B5EF4-FFF2-40B4-BE49-F238E27FC236}">
                    <a16:creationId xmlns:a16="http://schemas.microsoft.com/office/drawing/2014/main" xmlns="" id="{B1F9FA93-7274-40BF-9449-E4A37D4535D1}"/>
                  </a:ext>
                </a:extLst>
              </p:cNvPr>
              <p:cNvSpPr>
                <a:spLocks noChangeArrowheads="1"/>
              </p:cNvSpPr>
              <p:nvPr/>
            </p:nvSpPr>
            <p:spPr bwMode="auto">
              <a:xfrm>
                <a:off x="0" y="1209"/>
                <a:ext cx="63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37" name="Group 34">
              <a:extLst>
                <a:ext uri="{FF2B5EF4-FFF2-40B4-BE49-F238E27FC236}">
                  <a16:creationId xmlns:a16="http://schemas.microsoft.com/office/drawing/2014/main" xmlns="" id="{CF28EB7F-B4DC-4E32-97B9-D50F7CAB4790}"/>
                </a:ext>
              </a:extLst>
            </p:cNvPr>
            <p:cNvGrpSpPr>
              <a:grpSpLocks/>
            </p:cNvGrpSpPr>
            <p:nvPr/>
          </p:nvGrpSpPr>
          <p:grpSpPr bwMode="auto">
            <a:xfrm>
              <a:off x="6169025" y="4376738"/>
              <a:ext cx="968375" cy="304800"/>
              <a:chOff x="637" y="1209"/>
              <a:chExt cx="610" cy="403"/>
            </a:xfrm>
          </p:grpSpPr>
          <p:sp>
            <p:nvSpPr>
              <p:cNvPr id="38" name="Rectangle 35">
                <a:extLst>
                  <a:ext uri="{FF2B5EF4-FFF2-40B4-BE49-F238E27FC236}">
                    <a16:creationId xmlns:a16="http://schemas.microsoft.com/office/drawing/2014/main" xmlns="" id="{F33317B3-9922-4F88-B361-D741C766C14D}"/>
                  </a:ext>
                </a:extLst>
              </p:cNvPr>
              <p:cNvSpPr>
                <a:spLocks noChangeArrowheads="1"/>
              </p:cNvSpPr>
              <p:nvPr/>
            </p:nvSpPr>
            <p:spPr bwMode="auto">
              <a:xfrm>
                <a:off x="680" y="1209"/>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Randolph</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9" name="Rectangle 36">
                <a:extLst>
                  <a:ext uri="{FF2B5EF4-FFF2-40B4-BE49-F238E27FC236}">
                    <a16:creationId xmlns:a16="http://schemas.microsoft.com/office/drawing/2014/main" xmlns="" id="{09021BEB-0741-425E-862B-559B9D91859C}"/>
                  </a:ext>
                </a:extLst>
              </p:cNvPr>
              <p:cNvSpPr>
                <a:spLocks noChangeArrowheads="1"/>
              </p:cNvSpPr>
              <p:nvPr/>
            </p:nvSpPr>
            <p:spPr bwMode="auto">
              <a:xfrm>
                <a:off x="637" y="1209"/>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40" name="Group 40">
              <a:extLst>
                <a:ext uri="{FF2B5EF4-FFF2-40B4-BE49-F238E27FC236}">
                  <a16:creationId xmlns:a16="http://schemas.microsoft.com/office/drawing/2014/main" xmlns="" id="{AB38FE00-2328-4C23-8BBB-73CF7816E0BB}"/>
                </a:ext>
              </a:extLst>
            </p:cNvPr>
            <p:cNvGrpSpPr>
              <a:grpSpLocks/>
            </p:cNvGrpSpPr>
            <p:nvPr/>
          </p:nvGrpSpPr>
          <p:grpSpPr bwMode="auto">
            <a:xfrm>
              <a:off x="5157788" y="4683125"/>
              <a:ext cx="1011237" cy="274638"/>
              <a:chOff x="0" y="1612"/>
              <a:chExt cx="637" cy="403"/>
            </a:xfrm>
          </p:grpSpPr>
          <p:sp>
            <p:nvSpPr>
              <p:cNvPr id="41" name="Rectangle 41">
                <a:extLst>
                  <a:ext uri="{FF2B5EF4-FFF2-40B4-BE49-F238E27FC236}">
                    <a16:creationId xmlns:a16="http://schemas.microsoft.com/office/drawing/2014/main" xmlns="" id="{0CA99729-59DE-492D-8E6D-644405DA0501}"/>
                  </a:ext>
                </a:extLst>
              </p:cNvPr>
              <p:cNvSpPr>
                <a:spLocks noChangeArrowheads="1"/>
              </p:cNvSpPr>
              <p:nvPr/>
            </p:nvSpPr>
            <p:spPr bwMode="auto">
              <a:xfrm>
                <a:off x="43" y="1612"/>
                <a:ext cx="55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250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2" name="Rectangle 42">
                <a:extLst>
                  <a:ext uri="{FF2B5EF4-FFF2-40B4-BE49-F238E27FC236}">
                    <a16:creationId xmlns:a16="http://schemas.microsoft.com/office/drawing/2014/main" xmlns="" id="{22C590C1-EC4F-4E28-8A64-D7FE8F125160}"/>
                  </a:ext>
                </a:extLst>
              </p:cNvPr>
              <p:cNvSpPr>
                <a:spLocks noChangeArrowheads="1"/>
              </p:cNvSpPr>
              <p:nvPr/>
            </p:nvSpPr>
            <p:spPr bwMode="auto">
              <a:xfrm>
                <a:off x="0" y="1612"/>
                <a:ext cx="63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43" name="Group 43">
              <a:extLst>
                <a:ext uri="{FF2B5EF4-FFF2-40B4-BE49-F238E27FC236}">
                  <a16:creationId xmlns:a16="http://schemas.microsoft.com/office/drawing/2014/main" xmlns="" id="{27A9445C-36F0-461D-B982-3276D7F94CF4}"/>
                </a:ext>
              </a:extLst>
            </p:cNvPr>
            <p:cNvGrpSpPr>
              <a:grpSpLocks/>
            </p:cNvGrpSpPr>
            <p:nvPr/>
          </p:nvGrpSpPr>
          <p:grpSpPr bwMode="auto">
            <a:xfrm>
              <a:off x="6169025" y="4683125"/>
              <a:ext cx="968375" cy="274638"/>
              <a:chOff x="637" y="1612"/>
              <a:chExt cx="610" cy="403"/>
            </a:xfrm>
          </p:grpSpPr>
          <p:sp>
            <p:nvSpPr>
              <p:cNvPr id="44" name="Rectangle 44">
                <a:extLst>
                  <a:ext uri="{FF2B5EF4-FFF2-40B4-BE49-F238E27FC236}">
                    <a16:creationId xmlns:a16="http://schemas.microsoft.com/office/drawing/2014/main" xmlns="" id="{0A8C6F22-9676-41B5-B433-2D16A397AC45}"/>
                  </a:ext>
                </a:extLst>
              </p:cNvPr>
              <p:cNvSpPr>
                <a:spLocks noChangeArrowheads="1"/>
              </p:cNvSpPr>
              <p:nvPr/>
            </p:nvSpPr>
            <p:spPr bwMode="auto">
              <a:xfrm>
                <a:off x="680" y="1612"/>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Pitkin</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5" name="Rectangle 45">
                <a:extLst>
                  <a:ext uri="{FF2B5EF4-FFF2-40B4-BE49-F238E27FC236}">
                    <a16:creationId xmlns:a16="http://schemas.microsoft.com/office/drawing/2014/main" xmlns="" id="{77D0423C-FD37-4062-9FA1-D76A9BF4DD8F}"/>
                  </a:ext>
                </a:extLst>
              </p:cNvPr>
              <p:cNvSpPr>
                <a:spLocks noChangeArrowheads="1"/>
              </p:cNvSpPr>
              <p:nvPr/>
            </p:nvSpPr>
            <p:spPr bwMode="auto">
              <a:xfrm>
                <a:off x="637" y="1612"/>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46" name="Group 49">
              <a:extLst>
                <a:ext uri="{FF2B5EF4-FFF2-40B4-BE49-F238E27FC236}">
                  <a16:creationId xmlns:a16="http://schemas.microsoft.com/office/drawing/2014/main" xmlns="" id="{50B38329-3193-499F-9FA1-2C41EA7937A8}"/>
                </a:ext>
              </a:extLst>
            </p:cNvPr>
            <p:cNvGrpSpPr>
              <a:grpSpLocks/>
            </p:cNvGrpSpPr>
            <p:nvPr/>
          </p:nvGrpSpPr>
          <p:grpSpPr bwMode="auto">
            <a:xfrm>
              <a:off x="5157788" y="4957763"/>
              <a:ext cx="1011237" cy="320675"/>
              <a:chOff x="0" y="2015"/>
              <a:chExt cx="637" cy="403"/>
            </a:xfrm>
          </p:grpSpPr>
          <p:sp>
            <p:nvSpPr>
              <p:cNvPr id="47" name="Rectangle 50">
                <a:extLst>
                  <a:ext uri="{FF2B5EF4-FFF2-40B4-BE49-F238E27FC236}">
                    <a16:creationId xmlns:a16="http://schemas.microsoft.com/office/drawing/2014/main" xmlns="" id="{17182470-A08F-4185-84D6-22F454FED97D}"/>
                  </a:ext>
                </a:extLst>
              </p:cNvPr>
              <p:cNvSpPr>
                <a:spLocks noChangeArrowheads="1"/>
              </p:cNvSpPr>
              <p:nvPr/>
            </p:nvSpPr>
            <p:spPr bwMode="auto">
              <a:xfrm>
                <a:off x="43" y="2015"/>
                <a:ext cx="55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300</a:t>
                </a:r>
              </a:p>
              <a:p>
                <a:pPr algn="r" eaLnBrk="0" hangingPunct="0">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8" name="Rectangle 51">
                <a:extLst>
                  <a:ext uri="{FF2B5EF4-FFF2-40B4-BE49-F238E27FC236}">
                    <a16:creationId xmlns:a16="http://schemas.microsoft.com/office/drawing/2014/main" xmlns="" id="{3CEDC2E8-44A5-443C-96E5-03C451F46A92}"/>
                  </a:ext>
                </a:extLst>
              </p:cNvPr>
              <p:cNvSpPr>
                <a:spLocks noChangeArrowheads="1"/>
              </p:cNvSpPr>
              <p:nvPr/>
            </p:nvSpPr>
            <p:spPr bwMode="auto">
              <a:xfrm>
                <a:off x="0" y="2015"/>
                <a:ext cx="63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49" name="Group 52">
              <a:extLst>
                <a:ext uri="{FF2B5EF4-FFF2-40B4-BE49-F238E27FC236}">
                  <a16:creationId xmlns:a16="http://schemas.microsoft.com/office/drawing/2014/main" xmlns="" id="{8415E949-A774-429A-9D1C-E9E5FBC1D5E9}"/>
                </a:ext>
              </a:extLst>
            </p:cNvPr>
            <p:cNvGrpSpPr>
              <a:grpSpLocks/>
            </p:cNvGrpSpPr>
            <p:nvPr/>
          </p:nvGrpSpPr>
          <p:grpSpPr bwMode="auto">
            <a:xfrm>
              <a:off x="6169025" y="4957763"/>
              <a:ext cx="968375" cy="320675"/>
              <a:chOff x="637" y="2015"/>
              <a:chExt cx="610" cy="403"/>
            </a:xfrm>
          </p:grpSpPr>
          <p:sp>
            <p:nvSpPr>
              <p:cNvPr id="50" name="Rectangle 53">
                <a:extLst>
                  <a:ext uri="{FF2B5EF4-FFF2-40B4-BE49-F238E27FC236}">
                    <a16:creationId xmlns:a16="http://schemas.microsoft.com/office/drawing/2014/main" xmlns="" id="{E98D5EC7-9D67-4836-A7D1-D43C1B6C3A5A}"/>
                  </a:ext>
                </a:extLst>
              </p:cNvPr>
              <p:cNvSpPr>
                <a:spLocks noChangeArrowheads="1"/>
              </p:cNvSpPr>
              <p:nvPr/>
            </p:nvSpPr>
            <p:spPr bwMode="auto">
              <a:xfrm>
                <a:off x="680" y="2015"/>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Randolph</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1" name="Rectangle 54">
                <a:extLst>
                  <a:ext uri="{FF2B5EF4-FFF2-40B4-BE49-F238E27FC236}">
                    <a16:creationId xmlns:a16="http://schemas.microsoft.com/office/drawing/2014/main" xmlns="" id="{5FC5EF27-3BBC-4A3D-A1A5-949DAB515746}"/>
                  </a:ext>
                </a:extLst>
              </p:cNvPr>
              <p:cNvSpPr>
                <a:spLocks noChangeArrowheads="1"/>
              </p:cNvSpPr>
              <p:nvPr/>
            </p:nvSpPr>
            <p:spPr bwMode="auto">
              <a:xfrm>
                <a:off x="637" y="2015"/>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52" name="Group 61">
              <a:extLst>
                <a:ext uri="{FF2B5EF4-FFF2-40B4-BE49-F238E27FC236}">
                  <a16:creationId xmlns:a16="http://schemas.microsoft.com/office/drawing/2014/main" xmlns="" id="{B6F3AA80-1989-4DAE-BE09-BC953B79F205}"/>
                </a:ext>
              </a:extLst>
            </p:cNvPr>
            <p:cNvGrpSpPr>
              <a:grpSpLocks/>
            </p:cNvGrpSpPr>
            <p:nvPr/>
          </p:nvGrpSpPr>
          <p:grpSpPr bwMode="auto">
            <a:xfrm>
              <a:off x="7315200" y="3505200"/>
              <a:ext cx="968375" cy="319088"/>
              <a:chOff x="637" y="0"/>
              <a:chExt cx="610" cy="403"/>
            </a:xfrm>
          </p:grpSpPr>
          <p:sp>
            <p:nvSpPr>
              <p:cNvPr id="53" name="Rectangle 62">
                <a:extLst>
                  <a:ext uri="{FF2B5EF4-FFF2-40B4-BE49-F238E27FC236}">
                    <a16:creationId xmlns:a16="http://schemas.microsoft.com/office/drawing/2014/main" xmlns="" id="{88B608DB-FD89-4EA5-92A9-ECB0C6F4FA6B}"/>
                  </a:ext>
                </a:extLst>
              </p:cNvPr>
              <p:cNvSpPr>
                <a:spLocks noChangeArrowheads="1"/>
              </p:cNvSpPr>
              <p:nvPr/>
            </p:nvSpPr>
            <p:spPr bwMode="auto">
              <a:xfrm>
                <a:off x="680" y="0"/>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r">
                  <a:spcBef>
                    <a:spcPct val="0"/>
                  </a:spcBef>
                </a:pPr>
                <a:r>
                  <a:rPr lang="en-US" altLang="en-US" sz="2000">
                    <a:solidFill>
                      <a:schemeClr val="tx1"/>
                    </a:solidFill>
                    <a:latin typeface="Times New Roman" panose="02020603050405020304" pitchFamily="18" charset="0"/>
                    <a:cs typeface="Times New Roman" panose="02020603050405020304" pitchFamily="18" charset="0"/>
                  </a:rPr>
                  <a:t>Contractor</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4" name="Rectangle 63">
                <a:extLst>
                  <a:ext uri="{FF2B5EF4-FFF2-40B4-BE49-F238E27FC236}">
                    <a16:creationId xmlns:a16="http://schemas.microsoft.com/office/drawing/2014/main" xmlns="" id="{4BD92C7A-C108-4948-9293-1BD76107B68B}"/>
                  </a:ext>
                </a:extLst>
              </p:cNvPr>
              <p:cNvSpPr>
                <a:spLocks noChangeArrowheads="1"/>
              </p:cNvSpPr>
              <p:nvPr/>
            </p:nvSpPr>
            <p:spPr bwMode="auto">
              <a:xfrm>
                <a:off x="637" y="0"/>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55" name="Group 64">
              <a:extLst>
                <a:ext uri="{FF2B5EF4-FFF2-40B4-BE49-F238E27FC236}">
                  <a16:creationId xmlns:a16="http://schemas.microsoft.com/office/drawing/2014/main" xmlns="" id="{FCB14B36-9E20-47A7-8BD1-00C8024B31FA}"/>
                </a:ext>
              </a:extLst>
            </p:cNvPr>
            <p:cNvGrpSpPr>
              <a:grpSpLocks/>
            </p:cNvGrpSpPr>
            <p:nvPr/>
          </p:nvGrpSpPr>
          <p:grpSpPr bwMode="auto">
            <a:xfrm>
              <a:off x="8283575" y="3505200"/>
              <a:ext cx="657225" cy="319088"/>
              <a:chOff x="1247" y="0"/>
              <a:chExt cx="414" cy="403"/>
            </a:xfrm>
          </p:grpSpPr>
          <p:sp>
            <p:nvSpPr>
              <p:cNvPr id="56" name="Rectangle 65">
                <a:extLst>
                  <a:ext uri="{FF2B5EF4-FFF2-40B4-BE49-F238E27FC236}">
                    <a16:creationId xmlns:a16="http://schemas.microsoft.com/office/drawing/2014/main" xmlns="" id="{AED55C94-F74C-4852-92C0-CBECAB2A861F}"/>
                  </a:ext>
                </a:extLst>
              </p:cNvPr>
              <p:cNvSpPr>
                <a:spLocks noChangeArrowheads="1"/>
              </p:cNvSpPr>
              <p:nvPr/>
            </p:nvSpPr>
            <p:spPr bwMode="auto">
              <a:xfrm>
                <a:off x="1290" y="0"/>
                <a:ext cx="328"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a:solidFill>
                      <a:schemeClr val="tx1"/>
                    </a:solidFill>
                    <a:latin typeface="Times New Roman" panose="02020603050405020304" pitchFamily="18" charset="0"/>
                    <a:ea typeface="Arial Unicode MS" pitchFamily="34" charset="-128"/>
                    <a:cs typeface="Times New Roman" panose="02020603050405020304" pitchFamily="18" charset="0"/>
                  </a:rPr>
                  <a:t>Fee</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7" name="Rectangle 66">
                <a:extLst>
                  <a:ext uri="{FF2B5EF4-FFF2-40B4-BE49-F238E27FC236}">
                    <a16:creationId xmlns:a16="http://schemas.microsoft.com/office/drawing/2014/main" xmlns="" id="{A2FD6FE0-1B47-461A-A6CE-0806E7556348}"/>
                  </a:ext>
                </a:extLst>
              </p:cNvPr>
              <p:cNvSpPr>
                <a:spLocks noChangeArrowheads="1"/>
              </p:cNvSpPr>
              <p:nvPr/>
            </p:nvSpPr>
            <p:spPr bwMode="auto">
              <a:xfrm>
                <a:off x="1247" y="0"/>
                <a:ext cx="414"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58" name="Group 70">
              <a:extLst>
                <a:ext uri="{FF2B5EF4-FFF2-40B4-BE49-F238E27FC236}">
                  <a16:creationId xmlns:a16="http://schemas.microsoft.com/office/drawing/2014/main" xmlns="" id="{69F67750-48E2-4D3A-BA3A-7DD9EBA5269E}"/>
                </a:ext>
              </a:extLst>
            </p:cNvPr>
            <p:cNvGrpSpPr>
              <a:grpSpLocks/>
            </p:cNvGrpSpPr>
            <p:nvPr/>
          </p:nvGrpSpPr>
          <p:grpSpPr bwMode="auto">
            <a:xfrm>
              <a:off x="7315200" y="3830638"/>
              <a:ext cx="968375" cy="288925"/>
              <a:chOff x="637" y="403"/>
              <a:chExt cx="610" cy="403"/>
            </a:xfrm>
          </p:grpSpPr>
          <p:sp>
            <p:nvSpPr>
              <p:cNvPr id="59" name="Rectangle 71">
                <a:extLst>
                  <a:ext uri="{FF2B5EF4-FFF2-40B4-BE49-F238E27FC236}">
                    <a16:creationId xmlns:a16="http://schemas.microsoft.com/office/drawing/2014/main" xmlns="" id="{83C1AD2D-986D-47D9-A877-9780EEB8C69E}"/>
                  </a:ext>
                </a:extLst>
              </p:cNvPr>
              <p:cNvSpPr>
                <a:spLocks noChangeArrowheads="1"/>
              </p:cNvSpPr>
              <p:nvPr/>
            </p:nvSpPr>
            <p:spPr bwMode="auto">
              <a:xfrm>
                <a:off x="680" y="403"/>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Randolph</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0" name="Rectangle 72">
                <a:extLst>
                  <a:ext uri="{FF2B5EF4-FFF2-40B4-BE49-F238E27FC236}">
                    <a16:creationId xmlns:a16="http://schemas.microsoft.com/office/drawing/2014/main" xmlns="" id="{BD01ABDA-9A13-4F74-AFE4-ADB606F418CC}"/>
                  </a:ext>
                </a:extLst>
              </p:cNvPr>
              <p:cNvSpPr>
                <a:spLocks noChangeArrowheads="1"/>
              </p:cNvSpPr>
              <p:nvPr/>
            </p:nvSpPr>
            <p:spPr bwMode="auto">
              <a:xfrm>
                <a:off x="637" y="403"/>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61" name="Group 73">
              <a:extLst>
                <a:ext uri="{FF2B5EF4-FFF2-40B4-BE49-F238E27FC236}">
                  <a16:creationId xmlns:a16="http://schemas.microsoft.com/office/drawing/2014/main" xmlns="" id="{23588A59-151B-4050-A19E-AD5C9C2A9F95}"/>
                </a:ext>
              </a:extLst>
            </p:cNvPr>
            <p:cNvGrpSpPr>
              <a:grpSpLocks/>
            </p:cNvGrpSpPr>
            <p:nvPr/>
          </p:nvGrpSpPr>
          <p:grpSpPr bwMode="auto">
            <a:xfrm>
              <a:off x="8283575" y="3830638"/>
              <a:ext cx="657225" cy="288925"/>
              <a:chOff x="1247" y="403"/>
              <a:chExt cx="414" cy="403"/>
            </a:xfrm>
          </p:grpSpPr>
          <p:sp>
            <p:nvSpPr>
              <p:cNvPr id="62" name="Rectangle 74">
                <a:extLst>
                  <a:ext uri="{FF2B5EF4-FFF2-40B4-BE49-F238E27FC236}">
                    <a16:creationId xmlns:a16="http://schemas.microsoft.com/office/drawing/2014/main" xmlns="" id="{82B8974D-A2D3-442F-B853-6736037847F2}"/>
                  </a:ext>
                </a:extLst>
              </p:cNvPr>
              <p:cNvSpPr>
                <a:spLocks noChangeArrowheads="1"/>
              </p:cNvSpPr>
              <p:nvPr/>
            </p:nvSpPr>
            <p:spPr bwMode="auto">
              <a:xfrm>
                <a:off x="1290" y="403"/>
                <a:ext cx="328"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1200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3" name="Rectangle 75">
                <a:extLst>
                  <a:ext uri="{FF2B5EF4-FFF2-40B4-BE49-F238E27FC236}">
                    <a16:creationId xmlns:a16="http://schemas.microsoft.com/office/drawing/2014/main" xmlns="" id="{ADC26558-4D6B-4FC4-AC99-EEBE98053A4A}"/>
                  </a:ext>
                </a:extLst>
              </p:cNvPr>
              <p:cNvSpPr>
                <a:spLocks noChangeArrowheads="1"/>
              </p:cNvSpPr>
              <p:nvPr/>
            </p:nvSpPr>
            <p:spPr bwMode="auto">
              <a:xfrm>
                <a:off x="1247" y="403"/>
                <a:ext cx="414"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64" name="Group 79">
              <a:extLst>
                <a:ext uri="{FF2B5EF4-FFF2-40B4-BE49-F238E27FC236}">
                  <a16:creationId xmlns:a16="http://schemas.microsoft.com/office/drawing/2014/main" xmlns="" id="{3C3A1B0E-57C0-4851-906C-AFA92393174C}"/>
                </a:ext>
              </a:extLst>
            </p:cNvPr>
            <p:cNvGrpSpPr>
              <a:grpSpLocks/>
            </p:cNvGrpSpPr>
            <p:nvPr/>
          </p:nvGrpSpPr>
          <p:grpSpPr bwMode="auto">
            <a:xfrm>
              <a:off x="7315200" y="4119563"/>
              <a:ext cx="968375" cy="258762"/>
              <a:chOff x="637" y="806"/>
              <a:chExt cx="610" cy="403"/>
            </a:xfrm>
          </p:grpSpPr>
          <p:sp>
            <p:nvSpPr>
              <p:cNvPr id="65" name="Rectangle 80">
                <a:extLst>
                  <a:ext uri="{FF2B5EF4-FFF2-40B4-BE49-F238E27FC236}">
                    <a16:creationId xmlns:a16="http://schemas.microsoft.com/office/drawing/2014/main" xmlns="" id="{F1D70FF9-A091-4E2D-9CD3-900154F67A39}"/>
                  </a:ext>
                </a:extLst>
              </p:cNvPr>
              <p:cNvSpPr>
                <a:spLocks noChangeArrowheads="1"/>
              </p:cNvSpPr>
              <p:nvPr/>
            </p:nvSpPr>
            <p:spPr bwMode="auto">
              <a:xfrm>
                <a:off x="680" y="806"/>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Ingersoll</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6" name="Rectangle 81">
                <a:extLst>
                  <a:ext uri="{FF2B5EF4-FFF2-40B4-BE49-F238E27FC236}">
                    <a16:creationId xmlns:a16="http://schemas.microsoft.com/office/drawing/2014/main" xmlns="" id="{AA5DE2A3-936D-4CC2-B52F-37A7A7C6F488}"/>
                  </a:ext>
                </a:extLst>
              </p:cNvPr>
              <p:cNvSpPr>
                <a:spLocks noChangeArrowheads="1"/>
              </p:cNvSpPr>
              <p:nvPr/>
            </p:nvSpPr>
            <p:spPr bwMode="auto">
              <a:xfrm>
                <a:off x="637" y="806"/>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67" name="Group 82">
              <a:extLst>
                <a:ext uri="{FF2B5EF4-FFF2-40B4-BE49-F238E27FC236}">
                  <a16:creationId xmlns:a16="http://schemas.microsoft.com/office/drawing/2014/main" xmlns="" id="{A56F4BBE-F601-4C71-8D67-6D19A97F0753}"/>
                </a:ext>
              </a:extLst>
            </p:cNvPr>
            <p:cNvGrpSpPr>
              <a:grpSpLocks/>
            </p:cNvGrpSpPr>
            <p:nvPr/>
          </p:nvGrpSpPr>
          <p:grpSpPr bwMode="auto">
            <a:xfrm>
              <a:off x="8283575" y="4119563"/>
              <a:ext cx="657225" cy="258762"/>
              <a:chOff x="1247" y="806"/>
              <a:chExt cx="414" cy="403"/>
            </a:xfrm>
          </p:grpSpPr>
          <p:sp>
            <p:nvSpPr>
              <p:cNvPr id="68" name="Rectangle 83">
                <a:extLst>
                  <a:ext uri="{FF2B5EF4-FFF2-40B4-BE49-F238E27FC236}">
                    <a16:creationId xmlns:a16="http://schemas.microsoft.com/office/drawing/2014/main" xmlns="" id="{A5FA61BF-68B3-4E0D-8011-4C6DCD09B33E}"/>
                  </a:ext>
                </a:extLst>
              </p:cNvPr>
              <p:cNvSpPr>
                <a:spLocks noChangeArrowheads="1"/>
              </p:cNvSpPr>
              <p:nvPr/>
            </p:nvSpPr>
            <p:spPr bwMode="auto">
              <a:xfrm>
                <a:off x="1290" y="806"/>
                <a:ext cx="328"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1100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9" name="Rectangle 84">
                <a:extLst>
                  <a:ext uri="{FF2B5EF4-FFF2-40B4-BE49-F238E27FC236}">
                    <a16:creationId xmlns:a16="http://schemas.microsoft.com/office/drawing/2014/main" xmlns="" id="{BA6B58C9-2C8F-44C9-9633-C54CA94F124D}"/>
                  </a:ext>
                </a:extLst>
              </p:cNvPr>
              <p:cNvSpPr>
                <a:spLocks noChangeArrowheads="1"/>
              </p:cNvSpPr>
              <p:nvPr/>
            </p:nvSpPr>
            <p:spPr bwMode="auto">
              <a:xfrm>
                <a:off x="1247" y="806"/>
                <a:ext cx="414"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70" name="Group 97">
              <a:extLst>
                <a:ext uri="{FF2B5EF4-FFF2-40B4-BE49-F238E27FC236}">
                  <a16:creationId xmlns:a16="http://schemas.microsoft.com/office/drawing/2014/main" xmlns="" id="{A22DD633-60E5-4E62-B788-BBE57EE20C66}"/>
                </a:ext>
              </a:extLst>
            </p:cNvPr>
            <p:cNvGrpSpPr>
              <a:grpSpLocks/>
            </p:cNvGrpSpPr>
            <p:nvPr/>
          </p:nvGrpSpPr>
          <p:grpSpPr bwMode="auto">
            <a:xfrm>
              <a:off x="7315200" y="4381500"/>
              <a:ext cx="968375" cy="274638"/>
              <a:chOff x="637" y="1612"/>
              <a:chExt cx="610" cy="403"/>
            </a:xfrm>
          </p:grpSpPr>
          <p:sp>
            <p:nvSpPr>
              <p:cNvPr id="71" name="Rectangle 98">
                <a:extLst>
                  <a:ext uri="{FF2B5EF4-FFF2-40B4-BE49-F238E27FC236}">
                    <a16:creationId xmlns:a16="http://schemas.microsoft.com/office/drawing/2014/main" xmlns="" id="{A76766D2-D72E-447A-9B1F-551B6B6B221C}"/>
                  </a:ext>
                </a:extLst>
              </p:cNvPr>
              <p:cNvSpPr>
                <a:spLocks noChangeArrowheads="1"/>
              </p:cNvSpPr>
              <p:nvPr/>
            </p:nvSpPr>
            <p:spPr bwMode="auto">
              <a:xfrm>
                <a:off x="680" y="1612"/>
                <a:ext cx="524"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Pitkin</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72" name="Rectangle 99">
                <a:extLst>
                  <a:ext uri="{FF2B5EF4-FFF2-40B4-BE49-F238E27FC236}">
                    <a16:creationId xmlns:a16="http://schemas.microsoft.com/office/drawing/2014/main" xmlns="" id="{9D3D903D-B592-4E66-A81D-3D2010093774}"/>
                  </a:ext>
                </a:extLst>
              </p:cNvPr>
              <p:cNvSpPr>
                <a:spLocks noChangeArrowheads="1"/>
              </p:cNvSpPr>
              <p:nvPr/>
            </p:nvSpPr>
            <p:spPr bwMode="auto">
              <a:xfrm>
                <a:off x="637" y="1612"/>
                <a:ext cx="610"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nvGrpSpPr>
            <p:cNvPr id="73" name="Group 100">
              <a:extLst>
                <a:ext uri="{FF2B5EF4-FFF2-40B4-BE49-F238E27FC236}">
                  <a16:creationId xmlns:a16="http://schemas.microsoft.com/office/drawing/2014/main" xmlns="" id="{AC239CE1-9723-4E68-ACCC-BED688FF48D6}"/>
                </a:ext>
              </a:extLst>
            </p:cNvPr>
            <p:cNvGrpSpPr>
              <a:grpSpLocks/>
            </p:cNvGrpSpPr>
            <p:nvPr/>
          </p:nvGrpSpPr>
          <p:grpSpPr bwMode="auto">
            <a:xfrm>
              <a:off x="8283575" y="4381500"/>
              <a:ext cx="657225" cy="274638"/>
              <a:chOff x="1247" y="1612"/>
              <a:chExt cx="414" cy="403"/>
            </a:xfrm>
          </p:grpSpPr>
          <p:sp>
            <p:nvSpPr>
              <p:cNvPr id="74" name="Rectangle 101">
                <a:extLst>
                  <a:ext uri="{FF2B5EF4-FFF2-40B4-BE49-F238E27FC236}">
                    <a16:creationId xmlns:a16="http://schemas.microsoft.com/office/drawing/2014/main" xmlns="" id="{768D2530-25A7-4668-B3D9-8BA56994BE8A}"/>
                  </a:ext>
                </a:extLst>
              </p:cNvPr>
              <p:cNvSpPr>
                <a:spLocks noChangeArrowheads="1"/>
              </p:cNvSpPr>
              <p:nvPr/>
            </p:nvSpPr>
            <p:spPr bwMode="auto">
              <a:xfrm>
                <a:off x="1290" y="1612"/>
                <a:ext cx="328"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1100</a:t>
                </a:r>
              </a:p>
              <a:p>
                <a:pPr algn="r" eaLnBrk="0" hangingPunct="0">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75" name="Rectangle 102">
                <a:extLst>
                  <a:ext uri="{FF2B5EF4-FFF2-40B4-BE49-F238E27FC236}">
                    <a16:creationId xmlns:a16="http://schemas.microsoft.com/office/drawing/2014/main" xmlns="" id="{48DAC386-6EB8-4D6D-9713-CB26E1AE8CA9}"/>
                  </a:ext>
                </a:extLst>
              </p:cNvPr>
              <p:cNvSpPr>
                <a:spLocks noChangeArrowheads="1"/>
              </p:cNvSpPr>
              <p:nvPr/>
            </p:nvSpPr>
            <p:spPr bwMode="auto">
              <a:xfrm>
                <a:off x="1247" y="1612"/>
                <a:ext cx="414"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endParaRPr lang="en-IN"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1905340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6D2349C-A7A5-4C0F-A0BB-D8A86E72F9C6}"/>
              </a:ext>
            </a:extLst>
          </p:cNvPr>
          <p:cNvSpPr txBox="1">
            <a:spLocks/>
          </p:cNvSpPr>
          <p:nvPr/>
        </p:nvSpPr>
        <p:spPr>
          <a:xfrm>
            <a:off x="1208495" y="223569"/>
            <a:ext cx="4052822" cy="4129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Boyce-Codd Normal Form (BCNF)</a:t>
            </a:r>
            <a:endParaRPr lang="en-IN"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FDE7282-45DD-4196-93EC-4A1EC00A0A4B}"/>
              </a:ext>
            </a:extLst>
          </p:cNvPr>
          <p:cNvSpPr txBox="1"/>
          <p:nvPr/>
        </p:nvSpPr>
        <p:spPr>
          <a:xfrm>
            <a:off x="349347" y="636563"/>
            <a:ext cx="11493305" cy="5878532"/>
          </a:xfrm>
          <a:prstGeom prst="rect">
            <a:avLst/>
          </a:prstGeom>
          <a:noFill/>
        </p:spPr>
        <p:txBody>
          <a:bodyPr wrap="square">
            <a:spAutoFit/>
          </a:bodyPr>
          <a:lstStyle/>
          <a:p>
            <a:pPr marL="609600" indent="-609600" algn="just"/>
            <a:r>
              <a:rPr lang="en-US" altLang="en-US" sz="2200" dirty="0">
                <a:latin typeface="Times New Roman" panose="02020603050405020304" pitchFamily="18" charset="0"/>
                <a:ea typeface="Arial Unicode MS" pitchFamily="34" charset="-128"/>
                <a:cs typeface="Times New Roman" panose="02020603050405020304" pitchFamily="18" charset="0"/>
              </a:rPr>
              <a:t>A relation schema ‘R’ is in BCFN with respect to a set of ‘F’ of functional dependencies if, for all functional dependencies they are in the form </a:t>
            </a:r>
            <a:r>
              <a:rPr lang="el-GR" altLang="en-US" sz="2400" dirty="0">
                <a:latin typeface="Times New Roman" panose="02020603050405020304" pitchFamily="18" charset="0"/>
                <a:ea typeface="Arial Unicode MS" pitchFamily="34" charset="-128"/>
                <a:cs typeface="Times New Roman" panose="02020603050405020304" pitchFamily="18" charset="0"/>
              </a:rPr>
              <a:t>α</a:t>
            </a:r>
            <a:r>
              <a:rPr lang="en-US" altLang="en-US" sz="2400" dirty="0">
                <a:latin typeface="Times New Roman" panose="02020603050405020304" pitchFamily="18" charset="0"/>
                <a:ea typeface="Arial Unicode MS" pitchFamily="34" charset="-128"/>
                <a:cs typeface="Times New Roman" panose="02020603050405020304" pitchFamily="18" charset="0"/>
              </a:rPr>
              <a:t> </a:t>
            </a:r>
            <a:r>
              <a:rPr lang="en-US" altLang="en-US" sz="24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l-GR" altLang="en-US" sz="2400" dirty="0">
                <a:latin typeface="Times New Roman" panose="02020603050405020304" pitchFamily="18" charset="0"/>
                <a:ea typeface="Arial Unicode MS" pitchFamily="34" charset="-128"/>
                <a:cs typeface="Times New Roman" panose="02020603050405020304" pitchFamily="18" charset="0"/>
              </a:rPr>
              <a:t>β</a:t>
            </a:r>
            <a:r>
              <a:rPr lang="en-US" altLang="en-US" sz="24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200" dirty="0">
                <a:latin typeface="Times New Roman" panose="02020603050405020304" pitchFamily="18" charset="0"/>
                <a:ea typeface="Arial Unicode MS" pitchFamily="34" charset="-128"/>
                <a:cs typeface="Times New Roman" panose="02020603050405020304" pitchFamily="18" charset="0"/>
              </a:rPr>
              <a:t>where, </a:t>
            </a:r>
            <a:r>
              <a:rPr lang="el-GR" altLang="en-US" sz="2200" dirty="0">
                <a:latin typeface="Times New Roman" panose="02020603050405020304" pitchFamily="18" charset="0"/>
                <a:ea typeface="Arial Unicode MS" pitchFamily="34" charset="-128"/>
                <a:cs typeface="Times New Roman" panose="02020603050405020304" pitchFamily="18" charset="0"/>
              </a:rPr>
              <a:t>α</a:t>
            </a:r>
            <a:r>
              <a:rPr lang="en-US" altLang="en-US" sz="2200" dirty="0">
                <a:latin typeface="Times New Roman" panose="02020603050405020304" pitchFamily="18" charset="0"/>
                <a:ea typeface="Arial Unicode MS" pitchFamily="34" charset="-128"/>
                <a:cs typeface="Times New Roman" panose="02020603050405020304" pitchFamily="18" charset="0"/>
              </a:rPr>
              <a:t>,</a:t>
            </a:r>
            <a:r>
              <a:rPr lang="el-GR" altLang="en-US" sz="2200" dirty="0">
                <a:latin typeface="Times New Roman" panose="02020603050405020304" pitchFamily="18" charset="0"/>
                <a:ea typeface="Arial Unicode MS" pitchFamily="34" charset="-128"/>
                <a:cs typeface="Times New Roman" panose="02020603050405020304" pitchFamily="18" charset="0"/>
              </a:rPr>
              <a:t> β</a:t>
            </a:r>
            <a:r>
              <a:rPr lang="en-US" altLang="en-US" sz="2200" dirty="0">
                <a:latin typeface="Times New Roman" panose="02020603050405020304" pitchFamily="18" charset="0"/>
                <a:ea typeface="Arial Unicode MS" pitchFamily="34" charset="-128"/>
                <a:cs typeface="Times New Roman" panose="02020603050405020304" pitchFamily="18" charset="0"/>
              </a:rPr>
              <a:t> ⸦= R, at least of the following holds:</a:t>
            </a:r>
          </a:p>
          <a:p>
            <a:pPr marL="1524000" lvl="2" indent="-609600" algn="just">
              <a:buFont typeface="Arial" panose="020B0604020202020204" pitchFamily="34" charset="0"/>
              <a:buChar char="•"/>
            </a:pPr>
            <a:r>
              <a:rPr lang="el-GR" altLang="en-US" sz="2200" dirty="0">
                <a:latin typeface="Times New Roman" panose="02020603050405020304" pitchFamily="18" charset="0"/>
                <a:ea typeface="Arial Unicode MS" pitchFamily="34" charset="-128"/>
                <a:cs typeface="Times New Roman" panose="02020603050405020304" pitchFamily="18" charset="0"/>
              </a:rPr>
              <a:t>α</a:t>
            </a:r>
            <a:r>
              <a:rPr lang="en-US" altLang="en-US" sz="2200" dirty="0">
                <a:latin typeface="Times New Roman" panose="02020603050405020304" pitchFamily="18" charset="0"/>
                <a:ea typeface="Arial Unicode MS" pitchFamily="34" charset="-128"/>
                <a:cs typeface="Times New Roman" panose="02020603050405020304" pitchFamily="18" charset="0"/>
              </a:rPr>
              <a:t> </a:t>
            </a:r>
            <a:r>
              <a:rPr lang="en-US" altLang="en-US" sz="22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l-GR" altLang="en-US" sz="2200" dirty="0">
                <a:latin typeface="Times New Roman" panose="02020603050405020304" pitchFamily="18" charset="0"/>
                <a:ea typeface="Arial Unicode MS" pitchFamily="34" charset="-128"/>
                <a:cs typeface="Times New Roman" panose="02020603050405020304" pitchFamily="18" charset="0"/>
              </a:rPr>
              <a:t>β</a:t>
            </a:r>
            <a:r>
              <a:rPr lang="en-US" altLang="en-US" sz="2200" dirty="0">
                <a:latin typeface="Times New Roman" panose="02020603050405020304" pitchFamily="18" charset="0"/>
                <a:ea typeface="Arial Unicode MS" pitchFamily="34" charset="-128"/>
                <a:cs typeface="Times New Roman" panose="02020603050405020304" pitchFamily="18" charset="0"/>
              </a:rPr>
              <a:t> is a trivial FD (</a:t>
            </a:r>
            <a:r>
              <a:rPr lang="el-GR" altLang="en-US" sz="2200" dirty="0">
                <a:latin typeface="Times New Roman" panose="02020603050405020304" pitchFamily="18" charset="0"/>
                <a:ea typeface="Arial Unicode MS" pitchFamily="34" charset="-128"/>
                <a:cs typeface="Times New Roman" panose="02020603050405020304" pitchFamily="18" charset="0"/>
              </a:rPr>
              <a:t>β</a:t>
            </a:r>
            <a:r>
              <a:rPr lang="en-US" altLang="en-US" sz="2200" dirty="0">
                <a:latin typeface="Times New Roman" panose="02020603050405020304" pitchFamily="18" charset="0"/>
                <a:ea typeface="Arial Unicode MS" pitchFamily="34" charset="-128"/>
                <a:cs typeface="Times New Roman" panose="02020603050405020304" pitchFamily="18" charset="0"/>
              </a:rPr>
              <a:t> ⸦= </a:t>
            </a:r>
            <a:r>
              <a:rPr lang="el-GR" altLang="en-US" sz="2200" dirty="0">
                <a:latin typeface="Times New Roman" panose="02020603050405020304" pitchFamily="18" charset="0"/>
                <a:ea typeface="Arial Unicode MS" pitchFamily="34" charset="-128"/>
                <a:cs typeface="Times New Roman" panose="02020603050405020304" pitchFamily="18" charset="0"/>
              </a:rPr>
              <a:t>α</a:t>
            </a:r>
            <a:r>
              <a:rPr lang="en-US" altLang="en-US" sz="2200" dirty="0">
                <a:latin typeface="Times New Roman" panose="02020603050405020304" pitchFamily="18" charset="0"/>
                <a:ea typeface="Arial Unicode MS" pitchFamily="34" charset="-128"/>
                <a:cs typeface="Times New Roman" panose="02020603050405020304" pitchFamily="18" charset="0"/>
              </a:rPr>
              <a:t>)</a:t>
            </a:r>
          </a:p>
          <a:p>
            <a:pPr marL="1524000" lvl="2" indent="-609600" algn="just">
              <a:buFont typeface="Arial" panose="020B0604020202020204" pitchFamily="34" charset="0"/>
              <a:buChar char="•"/>
            </a:pPr>
            <a:r>
              <a:rPr lang="el-GR" altLang="en-US" sz="2200" dirty="0">
                <a:latin typeface="Times New Roman" panose="02020603050405020304" pitchFamily="18" charset="0"/>
                <a:ea typeface="Arial Unicode MS" pitchFamily="34" charset="-128"/>
                <a:cs typeface="Times New Roman" panose="02020603050405020304" pitchFamily="18" charset="0"/>
              </a:rPr>
              <a:t>α</a:t>
            </a:r>
            <a:r>
              <a:rPr lang="en-US" altLang="en-US" sz="2200" dirty="0">
                <a:latin typeface="Times New Roman" panose="02020603050405020304" pitchFamily="18" charset="0"/>
                <a:ea typeface="Arial Unicode MS" pitchFamily="34" charset="-128"/>
                <a:cs typeface="Times New Roman" panose="02020603050405020304" pitchFamily="18" charset="0"/>
              </a:rPr>
              <a:t> is the super key for schema R</a:t>
            </a:r>
          </a:p>
          <a:p>
            <a:pPr lvl="1" algn="just"/>
            <a:r>
              <a:rPr lang="en-US" altLang="en-US" sz="2200" dirty="0">
                <a:latin typeface="Times New Roman" panose="02020603050405020304" pitchFamily="18" charset="0"/>
                <a:ea typeface="Arial Unicode MS" pitchFamily="34" charset="-128"/>
                <a:cs typeface="Times New Roman" panose="02020603050405020304" pitchFamily="18" charset="0"/>
              </a:rPr>
              <a:t>A relation is in BCNF if every determinant is a candidate key. </a:t>
            </a:r>
          </a:p>
          <a:p>
            <a:pPr marL="609600" indent="-609600" algn="just"/>
            <a:endParaRPr lang="en-US" altLang="en-US" sz="2200" dirty="0">
              <a:latin typeface="Times New Roman" panose="02020603050405020304" pitchFamily="18" charset="0"/>
              <a:ea typeface="Arial Unicode MS" pitchFamily="34" charset="-128"/>
              <a:cs typeface="Times New Roman" panose="02020603050405020304" pitchFamily="18" charset="0"/>
            </a:endParaRPr>
          </a:p>
          <a:p>
            <a:pPr marL="609600" indent="-609600" algn="just">
              <a:buFont typeface="Arial" panose="020B0604020202020204" pitchFamily="34" charset="0"/>
              <a:buChar char="•"/>
            </a:pPr>
            <a:r>
              <a:rPr lang="en-US" altLang="en-US" sz="2200" b="1" dirty="0">
                <a:latin typeface="Times New Roman" panose="02020603050405020304" pitchFamily="18" charset="0"/>
                <a:ea typeface="Arial Unicode MS" pitchFamily="34" charset="-128"/>
                <a:cs typeface="Times New Roman" panose="02020603050405020304" pitchFamily="18" charset="0"/>
              </a:rPr>
              <a:t>BCNF does not allow dependencies between attributes that belong to candidate keys.</a:t>
            </a:r>
          </a:p>
          <a:p>
            <a:pPr marL="609600" indent="-609600" algn="just">
              <a:buFont typeface="Arial" panose="020B0604020202020204" pitchFamily="34" charset="0"/>
              <a:buChar char="•"/>
            </a:pPr>
            <a:r>
              <a:rPr lang="en-US" altLang="en-US" sz="2200" dirty="0">
                <a:latin typeface="Times New Roman" panose="02020603050405020304" pitchFamily="18" charset="0"/>
                <a:ea typeface="Arial Unicode MS" pitchFamily="34" charset="-128"/>
                <a:cs typeface="Times New Roman" panose="02020603050405020304" pitchFamily="18" charset="0"/>
              </a:rPr>
              <a:t>BCNF is a refinement of the third normal form in which it drops the restriction of a non-key attribute from the 3rd normal form.</a:t>
            </a:r>
            <a:r>
              <a:rPr lang="en-US" altLang="en-US" sz="2200" b="1" dirty="0">
                <a:solidFill>
                  <a:srgbClr val="CC0000"/>
                </a:solidFill>
                <a:latin typeface="Times New Roman" panose="02020603050405020304" pitchFamily="18" charset="0"/>
                <a:cs typeface="Times New Roman" panose="02020603050405020304" pitchFamily="18" charset="0"/>
              </a:rPr>
              <a:t> </a:t>
            </a:r>
          </a:p>
          <a:p>
            <a:pPr marL="609600" indent="-609600" algn="just"/>
            <a:endParaRPr lang="en-US" altLang="en-US" sz="2200" dirty="0">
              <a:latin typeface="Times New Roman" panose="02020603050405020304" pitchFamily="18" charset="0"/>
              <a:ea typeface="Arial Unicode MS" pitchFamily="34" charset="-128"/>
              <a:cs typeface="Times New Roman" panose="02020603050405020304" pitchFamily="18" charset="0"/>
            </a:endParaRPr>
          </a:p>
          <a:p>
            <a:pPr marL="609600" indent="-609600" algn="just"/>
            <a:r>
              <a:rPr lang="en-US" altLang="en-US" sz="2200" dirty="0">
                <a:latin typeface="Times New Roman" panose="02020603050405020304" pitchFamily="18" charset="0"/>
                <a:ea typeface="Arial Unicode MS" pitchFamily="34" charset="-128"/>
                <a:cs typeface="Times New Roman" panose="02020603050405020304" pitchFamily="18" charset="0"/>
              </a:rPr>
              <a:t>Third normal form and BCNF are not same if the following conditions are true:</a:t>
            </a:r>
          </a:p>
          <a:p>
            <a:pPr marL="1100138" lvl="1" indent="-533400" algn="just">
              <a:buFont typeface="Arial" panose="020B0604020202020204" pitchFamily="34" charset="0"/>
              <a:buChar char="•"/>
            </a:pPr>
            <a:r>
              <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rPr>
              <a:t>The table has two or more candidate keys</a:t>
            </a:r>
          </a:p>
          <a:p>
            <a:pPr marL="1100138" lvl="1" indent="-533400" algn="just">
              <a:buFont typeface="Arial" panose="020B0604020202020204" pitchFamily="34" charset="0"/>
              <a:buChar char="•"/>
            </a:pPr>
            <a:r>
              <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rPr>
              <a:t>At least two of the candidate keys are composed of more than one attribute</a:t>
            </a:r>
          </a:p>
          <a:p>
            <a:pPr marL="1100138" lvl="1" indent="-533400" algn="just">
              <a:buFont typeface="Arial" panose="020B0604020202020204" pitchFamily="34" charset="0"/>
              <a:buChar char="•"/>
            </a:pPr>
            <a:r>
              <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rPr>
              <a:t>The keys are not disjoint i.e. The composite candidate keys share some attributes</a:t>
            </a:r>
          </a:p>
          <a:p>
            <a:pPr marL="642938" indent="-533400" algn="just">
              <a:buFont typeface="Arial" panose="020B0604020202020204" pitchFamily="34" charset="0"/>
              <a:buChar char="•"/>
            </a:pPr>
            <a:endPar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endParaRPr>
          </a:p>
          <a:p>
            <a:pPr marL="109538" algn="just"/>
            <a:endParaRPr lang="en-US" altLang="en-US" sz="2200" dirty="0">
              <a:solidFill>
                <a:schemeClr val="accent1"/>
              </a:solidFill>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xmlns="" val="2034940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7798D33D-2097-4FAF-A38D-081E06C4680A}"/>
              </a:ext>
            </a:extLst>
          </p:cNvPr>
          <p:cNvGraphicFramePr>
            <a:graphicFrameLocks noGrp="1"/>
          </p:cNvGraphicFramePr>
          <p:nvPr>
            <p:extLst>
              <p:ext uri="{D42A27DB-BD31-4B8C-83A1-F6EECF244321}">
                <p14:modId xmlns:p14="http://schemas.microsoft.com/office/powerpoint/2010/main" xmlns="" val="2368650181"/>
              </p:ext>
            </p:extLst>
          </p:nvPr>
        </p:nvGraphicFramePr>
        <p:xfrm>
          <a:off x="8202634" y="499733"/>
          <a:ext cx="3259020" cy="2194560"/>
        </p:xfrm>
        <a:graphic>
          <a:graphicData uri="http://schemas.openxmlformats.org/drawingml/2006/table">
            <a:tbl>
              <a:tblPr firstRow="1" bandRow="1"/>
              <a:tblGrid>
                <a:gridCol w="642857">
                  <a:extLst>
                    <a:ext uri="{9D8B030D-6E8A-4147-A177-3AD203B41FA5}">
                      <a16:colId xmlns:a16="http://schemas.microsoft.com/office/drawing/2014/main" xmlns="" val="4111254289"/>
                    </a:ext>
                  </a:extLst>
                </a:gridCol>
                <a:gridCol w="1122957">
                  <a:extLst>
                    <a:ext uri="{9D8B030D-6E8A-4147-A177-3AD203B41FA5}">
                      <a16:colId xmlns:a16="http://schemas.microsoft.com/office/drawing/2014/main" xmlns="" val="596310429"/>
                    </a:ext>
                  </a:extLst>
                </a:gridCol>
                <a:gridCol w="1493206">
                  <a:extLst>
                    <a:ext uri="{9D8B030D-6E8A-4147-A177-3AD203B41FA5}">
                      <a16:colId xmlns:a16="http://schemas.microsoft.com/office/drawing/2014/main" xmlns="" val="1465431647"/>
                    </a:ext>
                  </a:extLst>
                </a:gridCol>
              </a:tblGrid>
              <a:tr h="347350">
                <a:tc>
                  <a:txBody>
                    <a:bodyPr/>
                    <a:lstStyle/>
                    <a:p>
                      <a:r>
                        <a:rPr lang="en-US" b="1" u="sng" dirty="0">
                          <a:latin typeface="Times New Roman" panose="02020603050405020304" pitchFamily="18" charset="0"/>
                          <a:cs typeface="Times New Roman" panose="02020603050405020304" pitchFamily="18" charset="0"/>
                        </a:rPr>
                        <a:t>SID</a:t>
                      </a:r>
                      <a:endParaRPr lang="en-IN" b="1" u="sng" dirty="0">
                        <a:latin typeface="Times New Roman" panose="02020603050405020304" pitchFamily="18" charset="0"/>
                        <a:cs typeface="Times New Roman" panose="02020603050405020304" pitchFamily="18" charset="0"/>
                      </a:endParaRPr>
                    </a:p>
                  </a:txBody>
                  <a:tcPr/>
                </a:tc>
                <a:tc>
                  <a:txBody>
                    <a:bodyPr/>
                    <a:lstStyle/>
                    <a:p>
                      <a:r>
                        <a:rPr lang="en-US" b="1" u="sng" dirty="0">
                          <a:latin typeface="Times New Roman" panose="02020603050405020304" pitchFamily="18" charset="0"/>
                          <a:cs typeface="Times New Roman" panose="02020603050405020304" pitchFamily="18" charset="0"/>
                        </a:rPr>
                        <a:t>Major</a:t>
                      </a:r>
                      <a:endParaRPr lang="en-IN" b="1" u="sng"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Advisor</a:t>
                      </a:r>
                      <a:endParaRPr lang="en-IN"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45963937"/>
                  </a:ext>
                </a:extLst>
              </a:tr>
              <a:tr h="347350">
                <a:tc>
                  <a:txBody>
                    <a:bodyPr/>
                    <a:lstStyle/>
                    <a:p>
                      <a:r>
                        <a:rPr lang="en-US" dirty="0">
                          <a:latin typeface="Times New Roman" panose="02020603050405020304" pitchFamily="18" charset="0"/>
                          <a:cs typeface="Times New Roman" panose="02020603050405020304" pitchFamily="18" charset="0"/>
                        </a:rPr>
                        <a:t>123</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Physics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Faculty-1</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74929293"/>
                  </a:ext>
                </a:extLst>
              </a:tr>
              <a:tr h="347350">
                <a:tc>
                  <a:txBody>
                    <a:bodyPr/>
                    <a:lstStyle/>
                    <a:p>
                      <a:r>
                        <a:rPr lang="en-US" dirty="0">
                          <a:latin typeface="Times New Roman" panose="02020603050405020304" pitchFamily="18" charset="0"/>
                          <a:cs typeface="Times New Roman" panose="02020603050405020304" pitchFamily="18" charset="0"/>
                        </a:rPr>
                        <a:t>123</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Music</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Faculty-2</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47727315"/>
                  </a:ext>
                </a:extLst>
              </a:tr>
              <a:tr h="347350">
                <a:tc>
                  <a:txBody>
                    <a:bodyPr/>
                    <a:lstStyle/>
                    <a:p>
                      <a:r>
                        <a:rPr lang="en-US" dirty="0">
                          <a:latin typeface="Times New Roman" panose="02020603050405020304" pitchFamily="18" charset="0"/>
                          <a:cs typeface="Times New Roman" panose="02020603050405020304" pitchFamily="18" charset="0"/>
                        </a:rPr>
                        <a:t>456</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Biotech</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Faculty-3</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9471357"/>
                  </a:ext>
                </a:extLst>
              </a:tr>
              <a:tr h="347350">
                <a:tc>
                  <a:txBody>
                    <a:bodyPr/>
                    <a:lstStyle/>
                    <a:p>
                      <a:r>
                        <a:rPr lang="en-US" dirty="0">
                          <a:latin typeface="Times New Roman" panose="02020603050405020304" pitchFamily="18" charset="0"/>
                          <a:cs typeface="Times New Roman" panose="02020603050405020304" pitchFamily="18" charset="0"/>
                        </a:rPr>
                        <a:t>789</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Physics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Faculty-4</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56213010"/>
                  </a:ext>
                </a:extLst>
              </a:tr>
              <a:tr h="347350">
                <a:tc>
                  <a:txBody>
                    <a:bodyPr/>
                    <a:lstStyle/>
                    <a:p>
                      <a:r>
                        <a:rPr lang="en-US" dirty="0">
                          <a:latin typeface="Times New Roman" panose="02020603050405020304" pitchFamily="18" charset="0"/>
                          <a:cs typeface="Times New Roman" panose="02020603050405020304" pitchFamily="18" charset="0"/>
                        </a:rPr>
                        <a:t>999</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Physics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Faculty-1</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95250287"/>
                  </a:ext>
                </a:extLst>
              </a:tr>
            </a:tbl>
          </a:graphicData>
        </a:graphic>
      </p:graphicFrame>
      <p:graphicFrame>
        <p:nvGraphicFramePr>
          <p:cNvPr id="3" name="Table 3">
            <a:extLst>
              <a:ext uri="{FF2B5EF4-FFF2-40B4-BE49-F238E27FC236}">
                <a16:creationId xmlns:a16="http://schemas.microsoft.com/office/drawing/2014/main" xmlns="" id="{5A1C6F79-5FFB-4FAC-9EF7-5DDCA49A8B5A}"/>
              </a:ext>
            </a:extLst>
          </p:cNvPr>
          <p:cNvGraphicFramePr>
            <a:graphicFrameLocks noGrp="1"/>
          </p:cNvGraphicFramePr>
          <p:nvPr>
            <p:extLst>
              <p:ext uri="{D42A27DB-BD31-4B8C-83A1-F6EECF244321}">
                <p14:modId xmlns:p14="http://schemas.microsoft.com/office/powerpoint/2010/main" xmlns="" val="2078906811"/>
              </p:ext>
            </p:extLst>
          </p:nvPr>
        </p:nvGraphicFramePr>
        <p:xfrm>
          <a:off x="7104185" y="4470600"/>
          <a:ext cx="2321170" cy="2225040"/>
        </p:xfrm>
        <a:graphic>
          <a:graphicData uri="http://schemas.openxmlformats.org/drawingml/2006/table">
            <a:tbl>
              <a:tblPr firstRow="1" bandRow="1"/>
              <a:tblGrid>
                <a:gridCol w="680876">
                  <a:extLst>
                    <a:ext uri="{9D8B030D-6E8A-4147-A177-3AD203B41FA5}">
                      <a16:colId xmlns:a16="http://schemas.microsoft.com/office/drawing/2014/main" xmlns="" val="2994275470"/>
                    </a:ext>
                  </a:extLst>
                </a:gridCol>
                <a:gridCol w="1640294">
                  <a:extLst>
                    <a:ext uri="{9D8B030D-6E8A-4147-A177-3AD203B41FA5}">
                      <a16:colId xmlns:a16="http://schemas.microsoft.com/office/drawing/2014/main" xmlns="" val="2323371416"/>
                    </a:ext>
                  </a:extLst>
                </a:gridCol>
              </a:tblGrid>
              <a:tr h="370840">
                <a:tc>
                  <a:txBody>
                    <a:bodyPr/>
                    <a:lstStyle/>
                    <a:p>
                      <a:r>
                        <a:rPr lang="en-US" b="1" dirty="0">
                          <a:latin typeface="Times New Roman" panose="02020603050405020304" pitchFamily="18" charset="0"/>
                          <a:cs typeface="Times New Roman" panose="02020603050405020304" pitchFamily="18" charset="0"/>
                        </a:rPr>
                        <a:t>SID</a:t>
                      </a:r>
                      <a:endParaRPr lang="en-IN"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Advisor</a:t>
                      </a:r>
                      <a:endParaRPr lang="en-IN"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35645303"/>
                  </a:ext>
                </a:extLst>
              </a:tr>
              <a:tr h="370840">
                <a:tc>
                  <a:txBody>
                    <a:bodyPr/>
                    <a:lstStyle/>
                    <a:p>
                      <a:r>
                        <a:rPr lang="en-US" dirty="0">
                          <a:latin typeface="Times New Roman" panose="02020603050405020304" pitchFamily="18" charset="0"/>
                          <a:cs typeface="Times New Roman" panose="02020603050405020304" pitchFamily="18" charset="0"/>
                        </a:rPr>
                        <a:t>123</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Faculty-1</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66123475"/>
                  </a:ext>
                </a:extLst>
              </a:tr>
              <a:tr h="370840">
                <a:tc>
                  <a:txBody>
                    <a:bodyPr/>
                    <a:lstStyle/>
                    <a:p>
                      <a:r>
                        <a:rPr lang="en-US" dirty="0">
                          <a:latin typeface="Times New Roman" panose="02020603050405020304" pitchFamily="18" charset="0"/>
                          <a:cs typeface="Times New Roman" panose="02020603050405020304" pitchFamily="18" charset="0"/>
                        </a:rPr>
                        <a:t>123</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Faculty-2</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22303454"/>
                  </a:ext>
                </a:extLst>
              </a:tr>
              <a:tr h="370840">
                <a:tc>
                  <a:txBody>
                    <a:bodyPr/>
                    <a:lstStyle/>
                    <a:p>
                      <a:r>
                        <a:rPr lang="en-US" dirty="0">
                          <a:latin typeface="Times New Roman" panose="02020603050405020304" pitchFamily="18" charset="0"/>
                          <a:cs typeface="Times New Roman" panose="02020603050405020304" pitchFamily="18" charset="0"/>
                        </a:rPr>
                        <a:t>456</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Faculty-3</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3323945"/>
                  </a:ext>
                </a:extLst>
              </a:tr>
              <a:tr h="370840">
                <a:tc>
                  <a:txBody>
                    <a:bodyPr/>
                    <a:lstStyle/>
                    <a:p>
                      <a:r>
                        <a:rPr lang="en-US" dirty="0">
                          <a:latin typeface="Times New Roman" panose="02020603050405020304" pitchFamily="18" charset="0"/>
                          <a:cs typeface="Times New Roman" panose="02020603050405020304" pitchFamily="18" charset="0"/>
                        </a:rPr>
                        <a:t>789</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Faculty-4</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41175296"/>
                  </a:ext>
                </a:extLst>
              </a:tr>
              <a:tr h="370840">
                <a:tc>
                  <a:txBody>
                    <a:bodyPr/>
                    <a:lstStyle/>
                    <a:p>
                      <a:r>
                        <a:rPr lang="en-US" dirty="0">
                          <a:latin typeface="Times New Roman" panose="02020603050405020304" pitchFamily="18" charset="0"/>
                          <a:cs typeface="Times New Roman" panose="02020603050405020304" pitchFamily="18" charset="0"/>
                        </a:rPr>
                        <a:t>999</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Faculty-1</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81094926"/>
                  </a:ext>
                </a:extLst>
              </a:tr>
            </a:tbl>
          </a:graphicData>
        </a:graphic>
      </p:graphicFrame>
      <p:graphicFrame>
        <p:nvGraphicFramePr>
          <p:cNvPr id="4" name="Table 3">
            <a:extLst>
              <a:ext uri="{FF2B5EF4-FFF2-40B4-BE49-F238E27FC236}">
                <a16:creationId xmlns:a16="http://schemas.microsoft.com/office/drawing/2014/main" xmlns="" id="{BB61B9AC-B63D-4196-B762-0C91665ED2CB}"/>
              </a:ext>
            </a:extLst>
          </p:cNvPr>
          <p:cNvGraphicFramePr>
            <a:graphicFrameLocks noGrp="1"/>
          </p:cNvGraphicFramePr>
          <p:nvPr>
            <p:extLst>
              <p:ext uri="{D42A27DB-BD31-4B8C-83A1-F6EECF244321}">
                <p14:modId xmlns:p14="http://schemas.microsoft.com/office/powerpoint/2010/main" xmlns="" val="1116896318"/>
              </p:ext>
            </p:extLst>
          </p:nvPr>
        </p:nvGraphicFramePr>
        <p:xfrm>
          <a:off x="9593301" y="4482914"/>
          <a:ext cx="2522806" cy="2225040"/>
        </p:xfrm>
        <a:graphic>
          <a:graphicData uri="http://schemas.openxmlformats.org/drawingml/2006/table">
            <a:tbl>
              <a:tblPr firstRow="1" bandRow="1"/>
              <a:tblGrid>
                <a:gridCol w="1261403">
                  <a:extLst>
                    <a:ext uri="{9D8B030D-6E8A-4147-A177-3AD203B41FA5}">
                      <a16:colId xmlns:a16="http://schemas.microsoft.com/office/drawing/2014/main" xmlns="" val="2994275470"/>
                    </a:ext>
                  </a:extLst>
                </a:gridCol>
                <a:gridCol w="1261403">
                  <a:extLst>
                    <a:ext uri="{9D8B030D-6E8A-4147-A177-3AD203B41FA5}">
                      <a16:colId xmlns:a16="http://schemas.microsoft.com/office/drawing/2014/main" xmlns="" val="2323371416"/>
                    </a:ext>
                  </a:extLst>
                </a:gridCol>
              </a:tblGrid>
              <a:tr h="370840">
                <a:tc>
                  <a:txBody>
                    <a:bodyPr/>
                    <a:lstStyle/>
                    <a:p>
                      <a:r>
                        <a:rPr lang="en-US" b="1" dirty="0">
                          <a:latin typeface="Times New Roman" panose="02020603050405020304" pitchFamily="18" charset="0"/>
                          <a:cs typeface="Times New Roman" panose="02020603050405020304" pitchFamily="18" charset="0"/>
                        </a:rPr>
                        <a:t>Advisor</a:t>
                      </a:r>
                      <a:endParaRPr lang="en-IN"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Major</a:t>
                      </a:r>
                      <a:endParaRPr lang="en-IN"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35645303"/>
                  </a:ext>
                </a:extLst>
              </a:tr>
              <a:tr h="370840">
                <a:tc>
                  <a:txBody>
                    <a:bodyPr/>
                    <a:lstStyle/>
                    <a:p>
                      <a:r>
                        <a:rPr lang="en-US" dirty="0">
                          <a:latin typeface="Times New Roman" panose="02020603050405020304" pitchFamily="18" charset="0"/>
                          <a:cs typeface="Times New Roman" panose="02020603050405020304" pitchFamily="18" charset="0"/>
                        </a:rPr>
                        <a:t>Faculty-1</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Physics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66123475"/>
                  </a:ext>
                </a:extLst>
              </a:tr>
              <a:tr h="370840">
                <a:tc>
                  <a:txBody>
                    <a:bodyPr/>
                    <a:lstStyle/>
                    <a:p>
                      <a:r>
                        <a:rPr lang="en-US" dirty="0">
                          <a:latin typeface="Times New Roman" panose="02020603050405020304" pitchFamily="18" charset="0"/>
                          <a:cs typeface="Times New Roman" panose="02020603050405020304" pitchFamily="18" charset="0"/>
                        </a:rPr>
                        <a:t>Faculty-2</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Music</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22303454"/>
                  </a:ext>
                </a:extLst>
              </a:tr>
              <a:tr h="370840">
                <a:tc>
                  <a:txBody>
                    <a:bodyPr/>
                    <a:lstStyle/>
                    <a:p>
                      <a:r>
                        <a:rPr lang="en-US" dirty="0">
                          <a:latin typeface="Times New Roman" panose="02020603050405020304" pitchFamily="18" charset="0"/>
                          <a:cs typeface="Times New Roman" panose="02020603050405020304" pitchFamily="18" charset="0"/>
                        </a:rPr>
                        <a:t>Faculty-3</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Biotech</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3323945"/>
                  </a:ext>
                </a:extLst>
              </a:tr>
              <a:tr h="370840">
                <a:tc>
                  <a:txBody>
                    <a:bodyPr/>
                    <a:lstStyle/>
                    <a:p>
                      <a:r>
                        <a:rPr lang="en-US" dirty="0">
                          <a:latin typeface="Times New Roman" panose="02020603050405020304" pitchFamily="18" charset="0"/>
                          <a:cs typeface="Times New Roman" panose="02020603050405020304" pitchFamily="18" charset="0"/>
                        </a:rPr>
                        <a:t>Faculty-4</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Physics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41175296"/>
                  </a:ext>
                </a:extLst>
              </a:tr>
              <a:tr h="370840">
                <a:tc>
                  <a:txBody>
                    <a:bodyPr/>
                    <a:lstStyle/>
                    <a:p>
                      <a:r>
                        <a:rPr lang="en-US" dirty="0">
                          <a:latin typeface="Times New Roman" panose="02020603050405020304" pitchFamily="18" charset="0"/>
                          <a:cs typeface="Times New Roman" panose="02020603050405020304" pitchFamily="18" charset="0"/>
                        </a:rPr>
                        <a:t>Faculty-1</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Physics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4081067"/>
                  </a:ext>
                </a:extLst>
              </a:tr>
            </a:tbl>
          </a:graphicData>
        </a:graphic>
      </p:graphicFrame>
      <p:sp>
        <p:nvSpPr>
          <p:cNvPr id="6" name="TextBox 5">
            <a:extLst>
              <a:ext uri="{FF2B5EF4-FFF2-40B4-BE49-F238E27FC236}">
                <a16:creationId xmlns:a16="http://schemas.microsoft.com/office/drawing/2014/main" xmlns="" id="{E41ECFAD-D1D1-4E26-A386-174B990B6031}"/>
              </a:ext>
            </a:extLst>
          </p:cNvPr>
          <p:cNvSpPr txBox="1"/>
          <p:nvPr/>
        </p:nvSpPr>
        <p:spPr>
          <a:xfrm>
            <a:off x="509528" y="499733"/>
            <a:ext cx="5855368" cy="5909310"/>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Example</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a:t>
            </a:r>
            <a:r>
              <a:rPr lang="en-US" b="1" u="sng" dirty="0">
                <a:latin typeface="Times New Roman" panose="02020603050405020304" pitchFamily="18" charset="0"/>
                <a:cs typeface="Times New Roman" panose="02020603050405020304" pitchFamily="18" charset="0"/>
              </a:rPr>
              <a:t>SID, Major</a:t>
            </a:r>
            <a:r>
              <a:rPr lang="en-US" b="1" dirty="0">
                <a:latin typeface="Times New Roman" panose="02020603050405020304" pitchFamily="18" charset="0"/>
                <a:cs typeface="Times New Roman" panose="02020603050405020304" pitchFamily="18" charset="0"/>
              </a:rPr>
              <a:t>, Advisor}</a:t>
            </a:r>
          </a:p>
          <a:p>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Functional Dependencies (FD)</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two FDs in this relation:</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SID, Major </a:t>
            </a:r>
            <a:r>
              <a:rPr lang="en-US" altLang="en-US" sz="18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Advisor</a:t>
            </a:r>
          </a:p>
          <a:p>
            <a:r>
              <a:rPr 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Advisor</a:t>
            </a:r>
            <a:r>
              <a:rPr lang="en-US" altLang="en-US" sz="18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Major</a:t>
            </a:r>
          </a:p>
          <a:p>
            <a:endPar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r>
              <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Issue 1: A subject can have multiple advisor</a:t>
            </a:r>
          </a:p>
          <a:p>
            <a:endPar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r>
              <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Issue 2: Single subject, multiple students can register</a:t>
            </a:r>
          </a:p>
          <a:p>
            <a:endPar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r>
              <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Issue 3: A faculty can teach only one major</a:t>
            </a:r>
          </a:p>
          <a:p>
            <a:endPar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a:p>
            <a:r>
              <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Issue 4: for a single major, student can take help from single faculty. </a:t>
            </a:r>
          </a:p>
          <a:p>
            <a:r>
              <a:rPr lang="en-US" altLang="en-US"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Issue 5: Single subject multiple number of students and multiple number of faculty also.</a:t>
            </a:r>
            <a:endParaRPr lang="en-IN"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E135EBA-FA86-4A19-A8F6-5E193D173F42}"/>
              </a:ext>
            </a:extLst>
          </p:cNvPr>
          <p:cNvSpPr txBox="1"/>
          <p:nvPr/>
        </p:nvSpPr>
        <p:spPr>
          <a:xfrm>
            <a:off x="7472289" y="3013501"/>
            <a:ext cx="4719711" cy="830997"/>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Stu_Adv</a:t>
            </a:r>
            <a:r>
              <a:rPr lang="en-US" sz="2400" b="1" dirty="0">
                <a:latin typeface="Times New Roman" panose="02020603050405020304" pitchFamily="18" charset="0"/>
                <a:cs typeface="Times New Roman" panose="02020603050405020304" pitchFamily="18" charset="0"/>
              </a:rPr>
              <a:t> (R</a:t>
            </a:r>
            <a:r>
              <a:rPr lang="en-US" sz="1600" b="1"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(SID, Advisor)</a:t>
            </a:r>
          </a:p>
          <a:p>
            <a:r>
              <a:rPr lang="en-US" sz="2400" b="1" dirty="0" err="1">
                <a:latin typeface="Times New Roman" panose="02020603050405020304" pitchFamily="18" charset="0"/>
                <a:cs typeface="Times New Roman" panose="02020603050405020304" pitchFamily="18" charset="0"/>
              </a:rPr>
              <a:t>Adv_Major</a:t>
            </a:r>
            <a:r>
              <a:rPr lang="en-US" sz="2400" b="1" dirty="0">
                <a:latin typeface="Times New Roman" panose="02020603050405020304" pitchFamily="18" charset="0"/>
                <a:cs typeface="Times New Roman" panose="02020603050405020304" pitchFamily="18" charset="0"/>
              </a:rPr>
              <a:t>(R</a:t>
            </a:r>
            <a:r>
              <a:rPr lang="en-US" sz="1600"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)=(Advisor, Major)</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537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9B24BDAD-7654-457C-BCA0-E54367097B73}"/>
              </a:ext>
            </a:extLst>
          </p:cNvPr>
          <p:cNvGraphicFramePr>
            <a:graphicFrameLocks noGrp="1"/>
          </p:cNvGraphicFramePr>
          <p:nvPr>
            <p:extLst>
              <p:ext uri="{D42A27DB-BD31-4B8C-83A1-F6EECF244321}">
                <p14:modId xmlns:p14="http://schemas.microsoft.com/office/powerpoint/2010/main" xmlns="" val="2243710451"/>
              </p:ext>
            </p:extLst>
          </p:nvPr>
        </p:nvGraphicFramePr>
        <p:xfrm>
          <a:off x="2349303" y="1101858"/>
          <a:ext cx="8128000" cy="370840"/>
        </p:xfrm>
        <a:graphic>
          <a:graphicData uri="http://schemas.openxmlformats.org/drawingml/2006/table">
            <a:tbl>
              <a:tblPr firstRow="1" bandRow="1"/>
              <a:tblGrid>
                <a:gridCol w="1625600">
                  <a:extLst>
                    <a:ext uri="{9D8B030D-6E8A-4147-A177-3AD203B41FA5}">
                      <a16:colId xmlns:a16="http://schemas.microsoft.com/office/drawing/2014/main" xmlns="" val="1665213644"/>
                    </a:ext>
                  </a:extLst>
                </a:gridCol>
                <a:gridCol w="1625600">
                  <a:extLst>
                    <a:ext uri="{9D8B030D-6E8A-4147-A177-3AD203B41FA5}">
                      <a16:colId xmlns:a16="http://schemas.microsoft.com/office/drawing/2014/main" xmlns="" val="671126532"/>
                    </a:ext>
                  </a:extLst>
                </a:gridCol>
                <a:gridCol w="1625600">
                  <a:extLst>
                    <a:ext uri="{9D8B030D-6E8A-4147-A177-3AD203B41FA5}">
                      <a16:colId xmlns:a16="http://schemas.microsoft.com/office/drawing/2014/main" xmlns="" val="3238809011"/>
                    </a:ext>
                  </a:extLst>
                </a:gridCol>
                <a:gridCol w="1625600">
                  <a:extLst>
                    <a:ext uri="{9D8B030D-6E8A-4147-A177-3AD203B41FA5}">
                      <a16:colId xmlns:a16="http://schemas.microsoft.com/office/drawing/2014/main" xmlns="" val="3850667898"/>
                    </a:ext>
                  </a:extLst>
                </a:gridCol>
                <a:gridCol w="1625600">
                  <a:extLst>
                    <a:ext uri="{9D8B030D-6E8A-4147-A177-3AD203B41FA5}">
                      <a16:colId xmlns:a16="http://schemas.microsoft.com/office/drawing/2014/main" xmlns="" val="2653580097"/>
                    </a:ext>
                  </a:extLst>
                </a:gridCol>
              </a:tblGrid>
              <a:tr h="370840">
                <a:tc>
                  <a:txBody>
                    <a:bodyPr/>
                    <a:lstStyle/>
                    <a:p>
                      <a:r>
                        <a:rPr lang="en-US" dirty="0" err="1"/>
                        <a:t>Ename</a:t>
                      </a:r>
                      <a:endParaRPr lang="en-IN" dirty="0"/>
                    </a:p>
                  </a:txBody>
                  <a:tcPr/>
                </a:tc>
                <a:tc>
                  <a:txBody>
                    <a:bodyPr/>
                    <a:lstStyle/>
                    <a:p>
                      <a:r>
                        <a:rPr lang="en-US" dirty="0" err="1"/>
                        <a:t>Ssn</a:t>
                      </a:r>
                      <a:endParaRPr lang="en-IN" dirty="0"/>
                    </a:p>
                  </a:txBody>
                  <a:tcPr/>
                </a:tc>
                <a:tc>
                  <a:txBody>
                    <a:bodyPr/>
                    <a:lstStyle/>
                    <a:p>
                      <a:r>
                        <a:rPr lang="en-US" dirty="0" err="1"/>
                        <a:t>Bdate</a:t>
                      </a:r>
                      <a:endParaRPr lang="en-IN" dirty="0"/>
                    </a:p>
                  </a:txBody>
                  <a:tcPr/>
                </a:tc>
                <a:tc>
                  <a:txBody>
                    <a:bodyPr/>
                    <a:lstStyle/>
                    <a:p>
                      <a:r>
                        <a:rPr lang="en-US" dirty="0"/>
                        <a:t>Address</a:t>
                      </a:r>
                      <a:endParaRPr lang="en-IN" dirty="0"/>
                    </a:p>
                  </a:txBody>
                  <a:tcPr/>
                </a:tc>
                <a:tc>
                  <a:txBody>
                    <a:bodyPr/>
                    <a:lstStyle/>
                    <a:p>
                      <a:r>
                        <a:rPr lang="en-US" dirty="0" err="1"/>
                        <a:t>Dnumber</a:t>
                      </a:r>
                      <a:endParaRPr lang="en-IN" dirty="0"/>
                    </a:p>
                  </a:txBody>
                  <a:tcPr/>
                </a:tc>
                <a:extLst>
                  <a:ext uri="{0D108BD9-81ED-4DB2-BD59-A6C34878D82A}">
                    <a16:rowId xmlns:a16="http://schemas.microsoft.com/office/drawing/2014/main" xmlns="" val="2887526698"/>
                  </a:ext>
                </a:extLst>
              </a:tr>
            </a:tbl>
          </a:graphicData>
        </a:graphic>
      </p:graphicFrame>
      <p:sp>
        <p:nvSpPr>
          <p:cNvPr id="5" name="TextBox 4">
            <a:extLst>
              <a:ext uri="{FF2B5EF4-FFF2-40B4-BE49-F238E27FC236}">
                <a16:creationId xmlns:a16="http://schemas.microsoft.com/office/drawing/2014/main" xmlns="" id="{F3491F00-6351-45BC-B457-9EBF64190978}"/>
              </a:ext>
            </a:extLst>
          </p:cNvPr>
          <p:cNvSpPr txBox="1"/>
          <p:nvPr/>
        </p:nvSpPr>
        <p:spPr>
          <a:xfrm>
            <a:off x="570914" y="2098300"/>
            <a:ext cx="145483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Department</a:t>
            </a:r>
            <a:endParaRPr lang="en-IN" dirty="0"/>
          </a:p>
        </p:txBody>
      </p:sp>
      <p:sp>
        <p:nvSpPr>
          <p:cNvPr id="6" name="TextBox 5">
            <a:extLst>
              <a:ext uri="{FF2B5EF4-FFF2-40B4-BE49-F238E27FC236}">
                <a16:creationId xmlns:a16="http://schemas.microsoft.com/office/drawing/2014/main" xmlns="" id="{4C070ADD-62A4-40F9-8C3A-3CB5ACDB8F81}"/>
              </a:ext>
            </a:extLst>
          </p:cNvPr>
          <p:cNvSpPr txBox="1"/>
          <p:nvPr/>
        </p:nvSpPr>
        <p:spPr>
          <a:xfrm>
            <a:off x="570914" y="1181556"/>
            <a:ext cx="2591972"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Employee</a:t>
            </a:r>
            <a:endParaRPr lang="en-IN" dirty="0"/>
          </a:p>
        </p:txBody>
      </p:sp>
      <p:sp>
        <p:nvSpPr>
          <p:cNvPr id="7" name="TextBox 6">
            <a:extLst>
              <a:ext uri="{FF2B5EF4-FFF2-40B4-BE49-F238E27FC236}">
                <a16:creationId xmlns:a16="http://schemas.microsoft.com/office/drawing/2014/main" xmlns="" id="{6C47CDA7-5079-4D62-96F3-3016933D554F}"/>
              </a:ext>
            </a:extLst>
          </p:cNvPr>
          <p:cNvSpPr txBox="1"/>
          <p:nvPr/>
        </p:nvSpPr>
        <p:spPr>
          <a:xfrm>
            <a:off x="570913" y="3015044"/>
            <a:ext cx="1778391" cy="369332"/>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Dept_Locations</a:t>
            </a:r>
            <a:endParaRPr lang="en-IN" dirty="0"/>
          </a:p>
        </p:txBody>
      </p:sp>
      <p:sp>
        <p:nvSpPr>
          <p:cNvPr id="8" name="TextBox 7">
            <a:extLst>
              <a:ext uri="{FF2B5EF4-FFF2-40B4-BE49-F238E27FC236}">
                <a16:creationId xmlns:a16="http://schemas.microsoft.com/office/drawing/2014/main" xmlns="" id="{0E61FD9A-BF0D-4326-954F-0D22DF66D451}"/>
              </a:ext>
            </a:extLst>
          </p:cNvPr>
          <p:cNvSpPr txBox="1"/>
          <p:nvPr/>
        </p:nvSpPr>
        <p:spPr>
          <a:xfrm>
            <a:off x="570912" y="3931788"/>
            <a:ext cx="1778391"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Project</a:t>
            </a:r>
            <a:endParaRPr lang="en-IN" dirty="0"/>
          </a:p>
        </p:txBody>
      </p:sp>
      <p:sp>
        <p:nvSpPr>
          <p:cNvPr id="9" name="TextBox 8">
            <a:extLst>
              <a:ext uri="{FF2B5EF4-FFF2-40B4-BE49-F238E27FC236}">
                <a16:creationId xmlns:a16="http://schemas.microsoft.com/office/drawing/2014/main" xmlns="" id="{C18BD0C5-5392-49D6-A822-AC52DFC1E4F4}"/>
              </a:ext>
            </a:extLst>
          </p:cNvPr>
          <p:cNvSpPr txBox="1"/>
          <p:nvPr/>
        </p:nvSpPr>
        <p:spPr>
          <a:xfrm>
            <a:off x="409135" y="4925214"/>
            <a:ext cx="1778391" cy="369332"/>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Works_On</a:t>
            </a:r>
            <a:endParaRPr lang="en-IN" dirty="0"/>
          </a:p>
        </p:txBody>
      </p:sp>
      <p:graphicFrame>
        <p:nvGraphicFramePr>
          <p:cNvPr id="10" name="Table 10">
            <a:extLst>
              <a:ext uri="{FF2B5EF4-FFF2-40B4-BE49-F238E27FC236}">
                <a16:creationId xmlns:a16="http://schemas.microsoft.com/office/drawing/2014/main" xmlns="" id="{A2DD95CF-51FC-4A31-8DCE-44AE3FE9911C}"/>
              </a:ext>
            </a:extLst>
          </p:cNvPr>
          <p:cNvGraphicFramePr>
            <a:graphicFrameLocks noGrp="1"/>
          </p:cNvGraphicFramePr>
          <p:nvPr>
            <p:extLst>
              <p:ext uri="{D42A27DB-BD31-4B8C-83A1-F6EECF244321}">
                <p14:modId xmlns:p14="http://schemas.microsoft.com/office/powerpoint/2010/main" xmlns="" val="2479681428"/>
              </p:ext>
            </p:extLst>
          </p:nvPr>
        </p:nvGraphicFramePr>
        <p:xfrm>
          <a:off x="2349303" y="2096792"/>
          <a:ext cx="4164039" cy="365760"/>
        </p:xfrm>
        <a:graphic>
          <a:graphicData uri="http://schemas.openxmlformats.org/drawingml/2006/table">
            <a:tbl>
              <a:tblPr firstRow="1" bandRow="1"/>
              <a:tblGrid>
                <a:gridCol w="1388013">
                  <a:extLst>
                    <a:ext uri="{9D8B030D-6E8A-4147-A177-3AD203B41FA5}">
                      <a16:colId xmlns:a16="http://schemas.microsoft.com/office/drawing/2014/main" xmlns="" val="3766871761"/>
                    </a:ext>
                  </a:extLst>
                </a:gridCol>
                <a:gridCol w="1388013">
                  <a:extLst>
                    <a:ext uri="{9D8B030D-6E8A-4147-A177-3AD203B41FA5}">
                      <a16:colId xmlns:a16="http://schemas.microsoft.com/office/drawing/2014/main" xmlns="" val="2499007669"/>
                    </a:ext>
                  </a:extLst>
                </a:gridCol>
                <a:gridCol w="1388013">
                  <a:extLst>
                    <a:ext uri="{9D8B030D-6E8A-4147-A177-3AD203B41FA5}">
                      <a16:colId xmlns:a16="http://schemas.microsoft.com/office/drawing/2014/main" xmlns="" val="617072126"/>
                    </a:ext>
                  </a:extLst>
                </a:gridCol>
              </a:tblGrid>
              <a:tr h="294158">
                <a:tc>
                  <a:txBody>
                    <a:bodyPr/>
                    <a:lstStyle/>
                    <a:p>
                      <a:r>
                        <a:rPr lang="en-US" dirty="0" err="1"/>
                        <a:t>Dname</a:t>
                      </a:r>
                      <a:endParaRPr lang="en-IN" dirty="0"/>
                    </a:p>
                  </a:txBody>
                  <a:tcPr/>
                </a:tc>
                <a:tc>
                  <a:txBody>
                    <a:bodyPr/>
                    <a:lstStyle/>
                    <a:p>
                      <a:r>
                        <a:rPr lang="en-US" dirty="0" err="1"/>
                        <a:t>Dnumber</a:t>
                      </a:r>
                      <a:endParaRPr lang="en-IN" dirty="0"/>
                    </a:p>
                  </a:txBody>
                  <a:tcPr/>
                </a:tc>
                <a:tc>
                  <a:txBody>
                    <a:bodyPr/>
                    <a:lstStyle/>
                    <a:p>
                      <a:r>
                        <a:rPr lang="en-US" dirty="0" err="1"/>
                        <a:t>Dmgr_ssn</a:t>
                      </a:r>
                      <a:endParaRPr lang="en-IN" dirty="0"/>
                    </a:p>
                  </a:txBody>
                  <a:tcPr/>
                </a:tc>
                <a:extLst>
                  <a:ext uri="{0D108BD9-81ED-4DB2-BD59-A6C34878D82A}">
                    <a16:rowId xmlns:a16="http://schemas.microsoft.com/office/drawing/2014/main" xmlns="" val="1271455771"/>
                  </a:ext>
                </a:extLst>
              </a:tr>
            </a:tbl>
          </a:graphicData>
        </a:graphic>
      </p:graphicFrame>
      <p:graphicFrame>
        <p:nvGraphicFramePr>
          <p:cNvPr id="11" name="Table 11">
            <a:extLst>
              <a:ext uri="{FF2B5EF4-FFF2-40B4-BE49-F238E27FC236}">
                <a16:creationId xmlns:a16="http://schemas.microsoft.com/office/drawing/2014/main" xmlns="" id="{6C7BC0FA-0534-4A06-86EC-21153BF2A665}"/>
              </a:ext>
            </a:extLst>
          </p:cNvPr>
          <p:cNvGraphicFramePr>
            <a:graphicFrameLocks noGrp="1"/>
          </p:cNvGraphicFramePr>
          <p:nvPr>
            <p:extLst>
              <p:ext uri="{D42A27DB-BD31-4B8C-83A1-F6EECF244321}">
                <p14:modId xmlns:p14="http://schemas.microsoft.com/office/powerpoint/2010/main" xmlns="" val="3181134844"/>
              </p:ext>
            </p:extLst>
          </p:nvPr>
        </p:nvGraphicFramePr>
        <p:xfrm>
          <a:off x="2349303" y="3058160"/>
          <a:ext cx="3390316" cy="365760"/>
        </p:xfrm>
        <a:graphic>
          <a:graphicData uri="http://schemas.openxmlformats.org/drawingml/2006/table">
            <a:tbl>
              <a:tblPr firstRow="1" bandRow="1"/>
              <a:tblGrid>
                <a:gridCol w="1695158">
                  <a:extLst>
                    <a:ext uri="{9D8B030D-6E8A-4147-A177-3AD203B41FA5}">
                      <a16:colId xmlns:a16="http://schemas.microsoft.com/office/drawing/2014/main" xmlns="" val="1329582492"/>
                    </a:ext>
                  </a:extLst>
                </a:gridCol>
                <a:gridCol w="1695158">
                  <a:extLst>
                    <a:ext uri="{9D8B030D-6E8A-4147-A177-3AD203B41FA5}">
                      <a16:colId xmlns:a16="http://schemas.microsoft.com/office/drawing/2014/main" xmlns="" val="1120634011"/>
                    </a:ext>
                  </a:extLst>
                </a:gridCol>
              </a:tblGrid>
              <a:tr h="326216">
                <a:tc>
                  <a:txBody>
                    <a:bodyPr/>
                    <a:lstStyle/>
                    <a:p>
                      <a:r>
                        <a:rPr lang="en-US" dirty="0" err="1"/>
                        <a:t>Dnumber</a:t>
                      </a:r>
                      <a:endParaRPr lang="en-IN" dirty="0"/>
                    </a:p>
                  </a:txBody>
                  <a:tcPr/>
                </a:tc>
                <a:tc>
                  <a:txBody>
                    <a:bodyPr/>
                    <a:lstStyle/>
                    <a:p>
                      <a:r>
                        <a:rPr lang="en-US" dirty="0" err="1"/>
                        <a:t>Dlocation</a:t>
                      </a:r>
                      <a:endParaRPr lang="en-IN" dirty="0"/>
                    </a:p>
                  </a:txBody>
                  <a:tcPr/>
                </a:tc>
                <a:extLst>
                  <a:ext uri="{0D108BD9-81ED-4DB2-BD59-A6C34878D82A}">
                    <a16:rowId xmlns:a16="http://schemas.microsoft.com/office/drawing/2014/main" xmlns="" val="2383573832"/>
                  </a:ext>
                </a:extLst>
              </a:tr>
            </a:tbl>
          </a:graphicData>
        </a:graphic>
      </p:graphicFrame>
      <p:graphicFrame>
        <p:nvGraphicFramePr>
          <p:cNvPr id="12" name="Table 12">
            <a:extLst>
              <a:ext uri="{FF2B5EF4-FFF2-40B4-BE49-F238E27FC236}">
                <a16:creationId xmlns:a16="http://schemas.microsoft.com/office/drawing/2014/main" xmlns="" id="{79DD0F6F-ABC0-4769-B9C8-1F29B40096DE}"/>
              </a:ext>
            </a:extLst>
          </p:cNvPr>
          <p:cNvGraphicFramePr>
            <a:graphicFrameLocks noGrp="1"/>
          </p:cNvGraphicFramePr>
          <p:nvPr>
            <p:extLst>
              <p:ext uri="{D42A27DB-BD31-4B8C-83A1-F6EECF244321}">
                <p14:modId xmlns:p14="http://schemas.microsoft.com/office/powerpoint/2010/main" xmlns="" val="2987973124"/>
              </p:ext>
            </p:extLst>
          </p:nvPr>
        </p:nvGraphicFramePr>
        <p:xfrm>
          <a:off x="2349303" y="4056907"/>
          <a:ext cx="5880296" cy="365760"/>
        </p:xfrm>
        <a:graphic>
          <a:graphicData uri="http://schemas.openxmlformats.org/drawingml/2006/table">
            <a:tbl>
              <a:tblPr firstRow="1" bandRow="1"/>
              <a:tblGrid>
                <a:gridCol w="1470074">
                  <a:extLst>
                    <a:ext uri="{9D8B030D-6E8A-4147-A177-3AD203B41FA5}">
                      <a16:colId xmlns:a16="http://schemas.microsoft.com/office/drawing/2014/main" xmlns="" val="421753160"/>
                    </a:ext>
                  </a:extLst>
                </a:gridCol>
                <a:gridCol w="1470074">
                  <a:extLst>
                    <a:ext uri="{9D8B030D-6E8A-4147-A177-3AD203B41FA5}">
                      <a16:colId xmlns:a16="http://schemas.microsoft.com/office/drawing/2014/main" xmlns="" val="450406573"/>
                    </a:ext>
                  </a:extLst>
                </a:gridCol>
                <a:gridCol w="1470074">
                  <a:extLst>
                    <a:ext uri="{9D8B030D-6E8A-4147-A177-3AD203B41FA5}">
                      <a16:colId xmlns:a16="http://schemas.microsoft.com/office/drawing/2014/main" xmlns="" val="966491916"/>
                    </a:ext>
                  </a:extLst>
                </a:gridCol>
                <a:gridCol w="1470074">
                  <a:extLst>
                    <a:ext uri="{9D8B030D-6E8A-4147-A177-3AD203B41FA5}">
                      <a16:colId xmlns:a16="http://schemas.microsoft.com/office/drawing/2014/main" xmlns="" val="4236649644"/>
                    </a:ext>
                  </a:extLst>
                </a:gridCol>
              </a:tblGrid>
              <a:tr h="365760">
                <a:tc>
                  <a:txBody>
                    <a:bodyPr/>
                    <a:lstStyle/>
                    <a:p>
                      <a:r>
                        <a:rPr lang="en-US" dirty="0" err="1"/>
                        <a:t>Pname</a:t>
                      </a:r>
                      <a:endParaRPr lang="en-IN" dirty="0"/>
                    </a:p>
                  </a:txBody>
                  <a:tcPr/>
                </a:tc>
                <a:tc>
                  <a:txBody>
                    <a:bodyPr/>
                    <a:lstStyle/>
                    <a:p>
                      <a:r>
                        <a:rPr lang="en-US" dirty="0" err="1"/>
                        <a:t>Pnumber</a:t>
                      </a:r>
                      <a:endParaRPr lang="en-IN" dirty="0"/>
                    </a:p>
                  </a:txBody>
                  <a:tcPr/>
                </a:tc>
                <a:tc>
                  <a:txBody>
                    <a:bodyPr/>
                    <a:lstStyle/>
                    <a:p>
                      <a:r>
                        <a:rPr lang="en-US" dirty="0" err="1"/>
                        <a:t>Plocation</a:t>
                      </a:r>
                      <a:endParaRPr lang="en-IN" dirty="0"/>
                    </a:p>
                  </a:txBody>
                  <a:tcPr/>
                </a:tc>
                <a:tc>
                  <a:txBody>
                    <a:bodyPr/>
                    <a:lstStyle/>
                    <a:p>
                      <a:r>
                        <a:rPr lang="en-US" dirty="0" err="1"/>
                        <a:t>Dnum</a:t>
                      </a:r>
                      <a:endParaRPr lang="en-IN" dirty="0"/>
                    </a:p>
                  </a:txBody>
                  <a:tcPr/>
                </a:tc>
                <a:extLst>
                  <a:ext uri="{0D108BD9-81ED-4DB2-BD59-A6C34878D82A}">
                    <a16:rowId xmlns:a16="http://schemas.microsoft.com/office/drawing/2014/main" xmlns="" val="87670929"/>
                  </a:ext>
                </a:extLst>
              </a:tr>
            </a:tbl>
          </a:graphicData>
        </a:graphic>
      </p:graphicFrame>
      <p:graphicFrame>
        <p:nvGraphicFramePr>
          <p:cNvPr id="13" name="Table 13">
            <a:extLst>
              <a:ext uri="{FF2B5EF4-FFF2-40B4-BE49-F238E27FC236}">
                <a16:creationId xmlns:a16="http://schemas.microsoft.com/office/drawing/2014/main" xmlns="" id="{47B2D638-AF6A-4DA7-A903-412C4E0BF08A}"/>
              </a:ext>
            </a:extLst>
          </p:cNvPr>
          <p:cNvGraphicFramePr>
            <a:graphicFrameLocks noGrp="1"/>
          </p:cNvGraphicFramePr>
          <p:nvPr>
            <p:extLst>
              <p:ext uri="{D42A27DB-BD31-4B8C-83A1-F6EECF244321}">
                <p14:modId xmlns:p14="http://schemas.microsoft.com/office/powerpoint/2010/main" xmlns="" val="2941800254"/>
              </p:ext>
            </p:extLst>
          </p:nvPr>
        </p:nvGraphicFramePr>
        <p:xfrm>
          <a:off x="2349303" y="4980945"/>
          <a:ext cx="3938955" cy="365760"/>
        </p:xfrm>
        <a:graphic>
          <a:graphicData uri="http://schemas.openxmlformats.org/drawingml/2006/table">
            <a:tbl>
              <a:tblPr firstRow="1" bandRow="1"/>
              <a:tblGrid>
                <a:gridCol w="1312985">
                  <a:extLst>
                    <a:ext uri="{9D8B030D-6E8A-4147-A177-3AD203B41FA5}">
                      <a16:colId xmlns:a16="http://schemas.microsoft.com/office/drawing/2014/main" xmlns="" val="50522268"/>
                    </a:ext>
                  </a:extLst>
                </a:gridCol>
                <a:gridCol w="1312985">
                  <a:extLst>
                    <a:ext uri="{9D8B030D-6E8A-4147-A177-3AD203B41FA5}">
                      <a16:colId xmlns:a16="http://schemas.microsoft.com/office/drawing/2014/main" xmlns="" val="2301879682"/>
                    </a:ext>
                  </a:extLst>
                </a:gridCol>
                <a:gridCol w="1312985">
                  <a:extLst>
                    <a:ext uri="{9D8B030D-6E8A-4147-A177-3AD203B41FA5}">
                      <a16:colId xmlns:a16="http://schemas.microsoft.com/office/drawing/2014/main" xmlns="" val="1634583366"/>
                    </a:ext>
                  </a:extLst>
                </a:gridCol>
              </a:tblGrid>
              <a:tr h="365760">
                <a:tc>
                  <a:txBody>
                    <a:bodyPr/>
                    <a:lstStyle/>
                    <a:p>
                      <a:r>
                        <a:rPr lang="en-US" dirty="0" err="1"/>
                        <a:t>Ssn</a:t>
                      </a:r>
                      <a:endParaRPr lang="en-IN" dirty="0"/>
                    </a:p>
                  </a:txBody>
                  <a:tcPr/>
                </a:tc>
                <a:tc>
                  <a:txBody>
                    <a:bodyPr/>
                    <a:lstStyle/>
                    <a:p>
                      <a:r>
                        <a:rPr lang="en-US" dirty="0" err="1"/>
                        <a:t>Pnumber</a:t>
                      </a:r>
                      <a:endParaRPr lang="en-IN" dirty="0"/>
                    </a:p>
                  </a:txBody>
                  <a:tcPr/>
                </a:tc>
                <a:tc>
                  <a:txBody>
                    <a:bodyPr/>
                    <a:lstStyle/>
                    <a:p>
                      <a:r>
                        <a:rPr lang="en-US" dirty="0"/>
                        <a:t>Hours</a:t>
                      </a:r>
                      <a:endParaRPr lang="en-IN" dirty="0"/>
                    </a:p>
                  </a:txBody>
                  <a:tcPr/>
                </a:tc>
                <a:extLst>
                  <a:ext uri="{0D108BD9-81ED-4DB2-BD59-A6C34878D82A}">
                    <a16:rowId xmlns:a16="http://schemas.microsoft.com/office/drawing/2014/main" xmlns="" val="3967325410"/>
                  </a:ext>
                </a:extLst>
              </a:tr>
            </a:tbl>
          </a:graphicData>
        </a:graphic>
      </p:graphicFrame>
    </p:spTree>
    <p:extLst>
      <p:ext uri="{BB962C8B-B14F-4D97-AF65-F5344CB8AC3E}">
        <p14:creationId xmlns:p14="http://schemas.microsoft.com/office/powerpoint/2010/main" xmlns="" val="4178190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95172D-41E4-4B37-B576-E9922E51DDC8}"/>
              </a:ext>
            </a:extLst>
          </p:cNvPr>
          <p:cNvSpPr txBox="1"/>
          <p:nvPr/>
        </p:nvSpPr>
        <p:spPr>
          <a:xfrm>
            <a:off x="393895" y="738951"/>
            <a:ext cx="11352628" cy="1006429"/>
          </a:xfrm>
          <a:prstGeom prst="rect">
            <a:avLst/>
          </a:prstGeom>
          <a:noFill/>
        </p:spPr>
        <p:txBody>
          <a:bodyPr wrap="square">
            <a:spAutoFit/>
          </a:bodyPr>
          <a:lstStyle/>
          <a:p>
            <a:pPr marL="609600" indent="-609600" algn="just">
              <a:lnSpc>
                <a:spcPct val="90000"/>
              </a:lnSpc>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Place the two candidate primary keys in separate entities</a:t>
            </a:r>
            <a:endParaRPr lang="en-US" altLang="en-US" sz="2200" dirty="0">
              <a:latin typeface="Times New Roman" panose="02020603050405020304" pitchFamily="18" charset="0"/>
              <a:cs typeface="Times New Roman" panose="02020603050405020304" pitchFamily="18" charset="0"/>
            </a:endParaRPr>
          </a:p>
          <a:p>
            <a:pPr marL="609600" indent="-609600" algn="just">
              <a:lnSpc>
                <a:spcPct val="90000"/>
              </a:lnSpc>
              <a:buFontTx/>
              <a:buAutoNum type="arabicPeriod"/>
            </a:pPr>
            <a:r>
              <a:rPr lang="en-US" altLang="en-US" sz="2200" dirty="0">
                <a:latin typeface="Times New Roman" panose="02020603050405020304" pitchFamily="18" charset="0"/>
                <a:cs typeface="Times New Roman" panose="02020603050405020304" pitchFamily="18" charset="0"/>
              </a:rPr>
              <a:t>Place each of the remaining data items in one of the resulting entities according to its dependency on the primary key.</a:t>
            </a:r>
            <a:r>
              <a:rPr lang="en-US" altLang="en-US" sz="2200" dirty="0">
                <a:latin typeface="Times New Roman" panose="02020603050405020304" pitchFamily="18" charset="0"/>
                <a:ea typeface="Arial Unicode MS" pitchFamily="34" charset="-128"/>
                <a:cs typeface="Times New Roman" panose="02020603050405020304" pitchFamily="18" charset="0"/>
              </a:rPr>
              <a:t> </a:t>
            </a:r>
          </a:p>
        </p:txBody>
      </p:sp>
      <p:sp>
        <p:nvSpPr>
          <p:cNvPr id="5" name="TextBox 4">
            <a:extLst>
              <a:ext uri="{FF2B5EF4-FFF2-40B4-BE49-F238E27FC236}">
                <a16:creationId xmlns:a16="http://schemas.microsoft.com/office/drawing/2014/main" xmlns="" id="{FD069391-BFF7-4C1D-BC11-C92DFF327C18}"/>
              </a:ext>
            </a:extLst>
          </p:cNvPr>
          <p:cNvSpPr txBox="1"/>
          <p:nvPr/>
        </p:nvSpPr>
        <p:spPr>
          <a:xfrm>
            <a:off x="-9378" y="2436038"/>
            <a:ext cx="6105378" cy="2862322"/>
          </a:xfrm>
          <a:prstGeom prst="rect">
            <a:avLst/>
          </a:prstGeom>
          <a:noFill/>
        </p:spPr>
        <p:txBody>
          <a:bodyPr wrap="square">
            <a:spAutoFit/>
          </a:bodyPr>
          <a:lstStyle/>
          <a:p>
            <a:pPr marL="609600" indent="-609600" algn="just">
              <a:buFontTx/>
              <a:buNone/>
            </a:pPr>
            <a:r>
              <a:rPr lang="en-US" altLang="en-US" sz="2000" b="1" dirty="0">
                <a:solidFill>
                  <a:srgbClr val="CC0000"/>
                </a:solidFill>
                <a:latin typeface="Times New Roman" panose="02020603050405020304" pitchFamily="18" charset="0"/>
                <a:ea typeface="Arial Unicode MS" pitchFamily="34" charset="-128"/>
                <a:cs typeface="Times New Roman" panose="02020603050405020304" pitchFamily="18" charset="0"/>
              </a:rPr>
              <a:t>Example 1 - Address (Not in BCNF)</a:t>
            </a:r>
          </a:p>
          <a:p>
            <a:pPr marL="609600" indent="-609600" algn="just">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City, Street, </a:t>
            </a:r>
            <a:r>
              <a:rPr lang="en-US" altLang="en-US" sz="2000" b="1" dirty="0" err="1">
                <a:latin typeface="Times New Roman" panose="02020603050405020304" pitchFamily="18" charset="0"/>
                <a:cs typeface="Times New Roman" panose="02020603050405020304" pitchFamily="18" charset="0"/>
              </a:rPr>
              <a:t>ZipCode</a:t>
            </a:r>
            <a:r>
              <a:rPr lang="en-US" altLang="en-US" sz="2000" b="1"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Key1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cs typeface="Times New Roman" panose="02020603050405020304" pitchFamily="18" charset="0"/>
              </a:rPr>
              <a:t> {City, Street }</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Key2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ZipCode</a:t>
            </a:r>
            <a:r>
              <a:rPr lang="en-US" altLang="en-US" sz="2000" b="1" dirty="0">
                <a:latin typeface="Times New Roman" panose="02020603050405020304" pitchFamily="18" charset="0"/>
                <a:cs typeface="Times New Roman" panose="02020603050405020304" pitchFamily="18" charset="0"/>
              </a:rPr>
              <a:t>, Street}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No non-key attribute hence 3NF</a:t>
            </a:r>
            <a:endParaRPr lang="en-US" altLang="en-US" sz="2000" b="1" dirty="0">
              <a:latin typeface="Times New Roman" panose="02020603050405020304" pitchFamily="18" charset="0"/>
              <a:cs typeface="Times New Roman" panose="02020603050405020304" pitchFamily="18" charset="0"/>
              <a:sym typeface="Wingdings" panose="05000000000000000000" pitchFamily="2" charset="2"/>
            </a:endParaRP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{City, Street}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b="1" dirty="0" err="1">
                <a:latin typeface="Times New Roman" panose="02020603050405020304" pitchFamily="18" charset="0"/>
                <a:cs typeface="Times New Roman" panose="02020603050405020304" pitchFamily="18" charset="0"/>
                <a:sym typeface="Wingdings" panose="05000000000000000000" pitchFamily="2" charset="2"/>
              </a:rPr>
              <a:t>ZipCode</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ZipCode</a:t>
            </a:r>
            <a:r>
              <a:rPr lang="en-US" altLang="en-US" sz="2000" b="1"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{City}</a:t>
            </a:r>
            <a:endParaRPr lang="en-US" altLang="en-US" sz="2000" b="1" dirty="0">
              <a:latin typeface="Times New Roman" panose="02020603050405020304" pitchFamily="18" charset="0"/>
              <a:cs typeface="Times New Roman" panose="02020603050405020304" pitchFamily="18" charset="0"/>
            </a:endParaRP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Dependency between attributes belonging</a:t>
            </a:r>
          </a:p>
          <a:p>
            <a:pPr marL="566738" lvl="1" algn="just"/>
            <a:r>
              <a:rPr lang="en-US" altLang="en-US" sz="2000" b="1" dirty="0">
                <a:latin typeface="Times New Roman" panose="02020603050405020304" pitchFamily="18" charset="0"/>
                <a:cs typeface="Times New Roman" panose="02020603050405020304" pitchFamily="18" charset="0"/>
              </a:rPr>
              <a:t>        to a key</a:t>
            </a:r>
          </a:p>
        </p:txBody>
      </p:sp>
      <p:sp>
        <p:nvSpPr>
          <p:cNvPr id="7" name="TextBox 6">
            <a:extLst>
              <a:ext uri="{FF2B5EF4-FFF2-40B4-BE49-F238E27FC236}">
                <a16:creationId xmlns:a16="http://schemas.microsoft.com/office/drawing/2014/main" xmlns="" id="{197274A8-3E15-458E-ADE2-880D5399486F}"/>
              </a:ext>
            </a:extLst>
          </p:cNvPr>
          <p:cNvSpPr txBox="1"/>
          <p:nvPr/>
        </p:nvSpPr>
        <p:spPr>
          <a:xfrm>
            <a:off x="1195754" y="246228"/>
            <a:ext cx="6105378" cy="400110"/>
          </a:xfrm>
          <a:prstGeom prst="rect">
            <a:avLst/>
          </a:prstGeom>
          <a:noFill/>
        </p:spPr>
        <p:txBody>
          <a:bodyPr wrap="square">
            <a:spAutoFit/>
          </a:bodyPr>
          <a:lstStyle/>
          <a:p>
            <a:r>
              <a:rPr lang="en-US" altLang="en-US" sz="2000" b="1" dirty="0">
                <a:latin typeface="Times New Roman" panose="02020603050405020304" pitchFamily="18" charset="0"/>
                <a:cs typeface="Times New Roman" panose="02020603050405020304" pitchFamily="18" charset="0"/>
              </a:rPr>
              <a:t>BCNF - Decomposition</a:t>
            </a:r>
          </a:p>
        </p:txBody>
      </p:sp>
      <p:sp>
        <p:nvSpPr>
          <p:cNvPr id="9" name="TextBox 8">
            <a:extLst>
              <a:ext uri="{FF2B5EF4-FFF2-40B4-BE49-F238E27FC236}">
                <a16:creationId xmlns:a16="http://schemas.microsoft.com/office/drawing/2014/main" xmlns="" id="{1DA408E8-FF1A-4DC7-95F9-7E74076B6E73}"/>
              </a:ext>
            </a:extLst>
          </p:cNvPr>
          <p:cNvSpPr txBox="1"/>
          <p:nvPr/>
        </p:nvSpPr>
        <p:spPr>
          <a:xfrm>
            <a:off x="6140547" y="2436038"/>
            <a:ext cx="5788856" cy="2677656"/>
          </a:xfrm>
          <a:prstGeom prst="rect">
            <a:avLst/>
          </a:prstGeom>
          <a:noFill/>
          <a:ln>
            <a:solidFill>
              <a:schemeClr val="tx1"/>
            </a:solidFill>
          </a:ln>
        </p:spPr>
        <p:txBody>
          <a:bodyPr wrap="square">
            <a:spAutoFit/>
          </a:bodyPr>
          <a:lstStyle/>
          <a:p>
            <a:pPr marL="609600" indent="-609600">
              <a:lnSpc>
                <a:spcPct val="90000"/>
              </a:lnSpc>
              <a:spcBef>
                <a:spcPct val="50000"/>
              </a:spcBef>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1 (Convert to BCNF) </a:t>
            </a:r>
          </a:p>
          <a:p>
            <a:pPr marL="1100138" lvl="1" indent="-533400">
              <a:spcBef>
                <a:spcPts val="6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{City, Street, </a:t>
            </a:r>
            <a:r>
              <a:rPr lang="en-US" altLang="en-US" sz="2000" b="1" dirty="0" err="1">
                <a:latin typeface="Times New Roman" panose="02020603050405020304" pitchFamily="18" charset="0"/>
                <a:ea typeface="Arial Unicode MS" pitchFamily="34" charset="-128"/>
                <a:cs typeface="Times New Roman" panose="02020603050405020304" pitchFamily="18" charset="0"/>
              </a:rPr>
              <a:t>ZipCode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p>
          <a:p>
            <a:pPr marL="1100138" lvl="1" indent="-533400">
              <a:spcBef>
                <a:spcPts val="6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Scheme1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ZipCode</a:t>
            </a:r>
            <a:r>
              <a:rPr lang="en-US" altLang="en-US" sz="2000" b="1" dirty="0">
                <a:latin typeface="Times New Roman" panose="02020603050405020304" pitchFamily="18" charset="0"/>
                <a:ea typeface="Arial Unicode MS" pitchFamily="34" charset="-128"/>
                <a:cs typeface="Times New Roman" panose="02020603050405020304" pitchFamily="18" charset="0"/>
              </a:rPr>
              <a:t>, Street}</a:t>
            </a:r>
          </a:p>
          <a:p>
            <a:pPr marL="1100138" lvl="1" indent="-533400">
              <a:spcBef>
                <a:spcPts val="6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Scheme2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{City, Street}</a:t>
            </a:r>
          </a:p>
          <a:p>
            <a:pPr marL="609600" indent="-609600">
              <a:spcBef>
                <a:spcPts val="600"/>
              </a:spcBef>
            </a:pPr>
            <a:r>
              <a:rPr lang="en-US" altLang="en-US" sz="2000" b="1" dirty="0">
                <a:latin typeface="Times New Roman" panose="02020603050405020304" pitchFamily="18" charset="0"/>
                <a:ea typeface="Arial Unicode MS" pitchFamily="34" charset="-128"/>
                <a:cs typeface="Times New Roman" panose="02020603050405020304" pitchFamily="18" charset="0"/>
              </a:rPr>
              <a:t>Loss of relation {</a:t>
            </a:r>
            <a:r>
              <a:rPr lang="en-US" altLang="en-US" sz="2000" b="1" dirty="0" err="1">
                <a:latin typeface="Times New Roman" panose="02020603050405020304" pitchFamily="18" charset="0"/>
                <a:ea typeface="Arial Unicode MS" pitchFamily="34" charset="-128"/>
                <a:cs typeface="Times New Roman" panose="02020603050405020304" pitchFamily="18" charset="0"/>
              </a:rPr>
              <a:t>ZipCode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{City}</a:t>
            </a: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spcBef>
                <a:spcPts val="6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Alternate New Scheme1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ZipCode</a:t>
            </a:r>
            <a:r>
              <a:rPr lang="en-US" altLang="en-US" sz="2000" b="1" dirty="0">
                <a:latin typeface="Times New Roman" panose="02020603050405020304" pitchFamily="18" charset="0"/>
                <a:ea typeface="Arial Unicode MS" pitchFamily="34" charset="-128"/>
                <a:cs typeface="Times New Roman" panose="02020603050405020304" pitchFamily="18" charset="0"/>
              </a:rPr>
              <a:t>, Street }</a:t>
            </a:r>
          </a:p>
          <a:p>
            <a:pPr marL="1100138" lvl="1" indent="-533400">
              <a:spcBef>
                <a:spcPts val="6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Alternate New Scheme2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ZipCode</a:t>
            </a:r>
            <a:r>
              <a:rPr lang="en-US" altLang="en-US" sz="2000" b="1" dirty="0">
                <a:latin typeface="Times New Roman" panose="02020603050405020304" pitchFamily="18" charset="0"/>
                <a:ea typeface="Arial Unicode MS" pitchFamily="34" charset="-128"/>
                <a:cs typeface="Times New Roman" panose="02020603050405020304" pitchFamily="18" charset="0"/>
              </a:rPr>
              <a:t>, City}</a:t>
            </a:r>
          </a:p>
        </p:txBody>
      </p:sp>
    </p:spTree>
    <p:extLst>
      <p:ext uri="{BB962C8B-B14F-4D97-AF65-F5344CB8AC3E}">
        <p14:creationId xmlns:p14="http://schemas.microsoft.com/office/powerpoint/2010/main" xmlns="" val="179721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9C1622-0D32-4BB0-AD66-55C607D6AC49}"/>
              </a:ext>
            </a:extLst>
          </p:cNvPr>
          <p:cNvSpPr txBox="1"/>
          <p:nvPr/>
        </p:nvSpPr>
        <p:spPr>
          <a:xfrm>
            <a:off x="370449" y="806286"/>
            <a:ext cx="11451102" cy="2800767"/>
          </a:xfrm>
          <a:prstGeom prst="rect">
            <a:avLst/>
          </a:prstGeom>
          <a:noFill/>
        </p:spPr>
        <p:txBody>
          <a:bodyPr wrap="square">
            <a:spAutoFit/>
          </a:bodyPr>
          <a:lstStyle/>
          <a:p>
            <a:pPr marL="609600" indent="-609600" algn="just">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If decomposition does not cause any loss of information it is called a </a:t>
            </a:r>
            <a:r>
              <a:rPr lang="en-US" altLang="en-US" sz="2200" b="1" dirty="0">
                <a:latin typeface="Times New Roman" panose="02020603050405020304" pitchFamily="18" charset="0"/>
                <a:ea typeface="Arial Unicode MS" pitchFamily="34" charset="-128"/>
                <a:cs typeface="Times New Roman" panose="02020603050405020304" pitchFamily="18" charset="0"/>
              </a:rPr>
              <a:t>lossless</a:t>
            </a:r>
            <a:r>
              <a:rPr lang="en-US" altLang="en-US" sz="2200" dirty="0">
                <a:latin typeface="Times New Roman" panose="02020603050405020304" pitchFamily="18" charset="0"/>
                <a:ea typeface="Arial Unicode MS" pitchFamily="34" charset="-128"/>
                <a:cs typeface="Times New Roman" panose="02020603050405020304" pitchFamily="18" charset="0"/>
              </a:rPr>
              <a:t> decomposition. </a:t>
            </a:r>
          </a:p>
          <a:p>
            <a:pPr marL="609600" indent="-609600" algn="just">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If a decomposition does not cause any dependencies to be lost it is called a </a:t>
            </a:r>
            <a:r>
              <a:rPr lang="en-US" altLang="en-US" sz="2200" b="1" dirty="0">
                <a:latin typeface="Times New Roman" panose="02020603050405020304" pitchFamily="18" charset="0"/>
                <a:ea typeface="Arial Unicode MS" pitchFamily="34" charset="-128"/>
                <a:cs typeface="Times New Roman" panose="02020603050405020304" pitchFamily="18" charset="0"/>
              </a:rPr>
              <a:t>dependency-preserving</a:t>
            </a:r>
            <a:r>
              <a:rPr lang="en-US" altLang="en-US" sz="2200" dirty="0">
                <a:latin typeface="Times New Roman" panose="02020603050405020304" pitchFamily="18" charset="0"/>
                <a:ea typeface="Arial Unicode MS" pitchFamily="34" charset="-128"/>
                <a:cs typeface="Times New Roman" panose="02020603050405020304" pitchFamily="18" charset="0"/>
              </a:rPr>
              <a:t> decomposition. </a:t>
            </a:r>
          </a:p>
          <a:p>
            <a:pPr marL="609600" indent="-609600" algn="just">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Any table scheme can be decomposed in a lossless way into a collection of smaller schemas that are in BCNF form. However the dependency preservation is not guaranteed. </a:t>
            </a:r>
          </a:p>
          <a:p>
            <a:pPr marL="609600" indent="-609600" algn="just">
              <a:buFontTx/>
              <a:buAutoNum type="arabicPeriod"/>
            </a:pPr>
            <a:r>
              <a:rPr lang="en-US" altLang="en-US" sz="2200" dirty="0">
                <a:latin typeface="Times New Roman" panose="02020603050405020304" pitchFamily="18" charset="0"/>
                <a:ea typeface="Arial Unicode MS" pitchFamily="34" charset="-128"/>
                <a:cs typeface="Times New Roman" panose="02020603050405020304" pitchFamily="18" charset="0"/>
              </a:rPr>
              <a:t>Any table can be decomposed in a lossless way into 3</a:t>
            </a:r>
            <a:r>
              <a:rPr lang="en-US" altLang="en-US" sz="2200" baseline="30000" dirty="0">
                <a:latin typeface="Times New Roman" panose="02020603050405020304" pitchFamily="18" charset="0"/>
                <a:ea typeface="Arial Unicode MS" pitchFamily="34" charset="-128"/>
                <a:cs typeface="Times New Roman" panose="02020603050405020304" pitchFamily="18" charset="0"/>
              </a:rPr>
              <a:t>rd</a:t>
            </a:r>
            <a:r>
              <a:rPr lang="en-US" altLang="en-US" sz="2200" dirty="0">
                <a:latin typeface="Times New Roman" panose="02020603050405020304" pitchFamily="18" charset="0"/>
                <a:ea typeface="Arial Unicode MS" pitchFamily="34" charset="-128"/>
                <a:cs typeface="Times New Roman" panose="02020603050405020304" pitchFamily="18" charset="0"/>
              </a:rPr>
              <a:t> normal form that also preserves the dependencies.</a:t>
            </a:r>
          </a:p>
          <a:p>
            <a:pPr marL="1100138" lvl="1" indent="-533400" algn="just">
              <a:buFontTx/>
              <a:buChar char="•"/>
            </a:pPr>
            <a:r>
              <a:rPr lang="en-US" altLang="en-US" sz="2200" dirty="0">
                <a:latin typeface="Times New Roman" panose="02020603050405020304" pitchFamily="18" charset="0"/>
                <a:ea typeface="Arial Unicode MS" pitchFamily="34" charset="-128"/>
                <a:cs typeface="Times New Roman" panose="02020603050405020304" pitchFamily="18" charset="0"/>
              </a:rPr>
              <a:t>3NF may be better than BCNF in some cases</a:t>
            </a:r>
          </a:p>
        </p:txBody>
      </p:sp>
      <p:sp>
        <p:nvSpPr>
          <p:cNvPr id="5" name="TextBox 4">
            <a:extLst>
              <a:ext uri="{FF2B5EF4-FFF2-40B4-BE49-F238E27FC236}">
                <a16:creationId xmlns:a16="http://schemas.microsoft.com/office/drawing/2014/main" xmlns="" id="{648010C1-B76B-4F54-B979-93178F604545}"/>
              </a:ext>
            </a:extLst>
          </p:cNvPr>
          <p:cNvSpPr txBox="1"/>
          <p:nvPr/>
        </p:nvSpPr>
        <p:spPr>
          <a:xfrm>
            <a:off x="1406769" y="152958"/>
            <a:ext cx="6105378" cy="461665"/>
          </a:xfrm>
          <a:prstGeom prst="rect">
            <a:avLst/>
          </a:prstGeom>
          <a:noFill/>
        </p:spPr>
        <p:txBody>
          <a:bodyPr wrap="square">
            <a:spAutoFit/>
          </a:bodyPr>
          <a:lstStyle/>
          <a:p>
            <a:r>
              <a:rPr lang="en-US" altLang="en-US" sz="2400" b="1" dirty="0">
                <a:latin typeface="Times New Roman" panose="02020603050405020304" pitchFamily="18" charset="0"/>
                <a:cs typeface="Times New Roman" panose="02020603050405020304" pitchFamily="18" charset="0"/>
              </a:rPr>
              <a:t>Decomposition – Loss of Information</a:t>
            </a:r>
          </a:p>
        </p:txBody>
      </p:sp>
    </p:spTree>
    <p:extLst>
      <p:ext uri="{BB962C8B-B14F-4D97-AF65-F5344CB8AC3E}">
        <p14:creationId xmlns:p14="http://schemas.microsoft.com/office/powerpoint/2010/main" xmlns="" val="3870663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FCA92C-10E1-424F-91DD-760F167D9D7B}"/>
              </a:ext>
            </a:extLst>
          </p:cNvPr>
          <p:cNvSpPr txBox="1"/>
          <p:nvPr/>
        </p:nvSpPr>
        <p:spPr>
          <a:xfrm>
            <a:off x="5186289" y="3111566"/>
            <a:ext cx="6654018" cy="3447098"/>
          </a:xfrm>
          <a:prstGeom prst="rect">
            <a:avLst/>
          </a:prstGeom>
          <a:noFill/>
          <a:ln>
            <a:solidFill>
              <a:schemeClr val="tx1"/>
            </a:solidFill>
          </a:ln>
        </p:spPr>
        <p:txBody>
          <a:bodyPr wrap="square">
            <a:spAutoFit/>
          </a:bodyPr>
          <a:lstStyle/>
          <a:p>
            <a:pPr marL="609600" indent="-609600">
              <a:spcBef>
                <a:spcPct val="50000"/>
              </a:spcBef>
              <a:buFontTx/>
              <a:buNone/>
            </a:pPr>
            <a:r>
              <a:rPr lang="en-US" altLang="en-US" sz="2000" b="1" dirty="0">
                <a:solidFill>
                  <a:srgbClr val="CC0000"/>
                </a:solidFill>
                <a:latin typeface="Arial Unicode MS" pitchFamily="34" charset="-128"/>
                <a:cs typeface="Times New Roman" panose="02020603050405020304" pitchFamily="18" charset="0"/>
              </a:rPr>
              <a:t>Example 2  (Convert to  BCNF) </a:t>
            </a:r>
          </a:p>
          <a:p>
            <a:pPr marL="609600" indent="-609600">
              <a:spcBef>
                <a:spcPct val="50000"/>
              </a:spcBef>
              <a:buFontTx/>
              <a:buNone/>
            </a:pPr>
            <a:r>
              <a:rPr lang="en-US" altLang="en-US" sz="1600" b="1" dirty="0">
                <a:latin typeface="Arial Unicode MS" pitchFamily="34" charset="-128"/>
                <a:ea typeface="Arial Unicode MS" pitchFamily="34" charset="-128"/>
              </a:rPr>
              <a:t>Old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dirty="0" err="1">
                <a:latin typeface="Arial Unicode MS" pitchFamily="34" charset="-128"/>
                <a:ea typeface="Arial Unicode MS" pitchFamily="34" charset="-128"/>
              </a:rPr>
              <a:t>M</a:t>
            </a:r>
            <a:r>
              <a:rPr lang="en-US" altLang="en-US" sz="1600" b="1" dirty="0" err="1">
                <a:latin typeface="Arial Unicode MS" pitchFamily="34" charset="-128"/>
                <a:cs typeface="Times New Roman" panose="02020603050405020304" pitchFamily="18" charset="0"/>
              </a:rPr>
              <a:t>ovieTitle</a:t>
            </a:r>
            <a:r>
              <a:rPr lang="en-US" altLang="en-US" sz="1600" b="1" dirty="0">
                <a:latin typeface="Arial Unicode MS" pitchFamily="34" charset="-128"/>
                <a:cs typeface="Times New Roman" panose="02020603050405020304" pitchFamily="18" charset="0"/>
              </a:rPr>
              <a:t>, </a:t>
            </a:r>
            <a:r>
              <a:rPr lang="en-US" altLang="en-US" sz="1600" b="1" dirty="0" err="1">
                <a:latin typeface="Arial Unicode MS" pitchFamily="34" charset="-128"/>
                <a:cs typeface="Times New Roman" panose="02020603050405020304" pitchFamily="18" charset="0"/>
              </a:rPr>
              <a:t>MovieID</a:t>
            </a:r>
            <a:r>
              <a:rPr lang="en-US" altLang="en-US" sz="1600" b="1" dirty="0">
                <a:latin typeface="Arial Unicode MS" pitchFamily="34" charset="-128"/>
                <a:cs typeface="Times New Roman" panose="02020603050405020304" pitchFamily="18" charset="0"/>
              </a:rPr>
              <a:t>, </a:t>
            </a:r>
            <a:r>
              <a:rPr lang="en-US" altLang="en-US" sz="1600" b="1" dirty="0" err="1">
                <a:latin typeface="Arial Unicode MS" pitchFamily="34" charset="-128"/>
                <a:cs typeface="Times New Roman" panose="02020603050405020304" pitchFamily="18" charset="0"/>
              </a:rPr>
              <a:t>PersonName</a:t>
            </a:r>
            <a:r>
              <a:rPr lang="en-US" altLang="en-US" sz="1600" b="1" dirty="0">
                <a:latin typeface="Arial Unicode MS" pitchFamily="34" charset="-128"/>
                <a:cs typeface="Times New Roman" panose="02020603050405020304" pitchFamily="18" charset="0"/>
              </a:rPr>
              <a:t>, Role, Payment</a:t>
            </a:r>
            <a:r>
              <a:rPr lang="en-US" altLang="en-US" sz="1600" b="1" dirty="0">
                <a:latin typeface="Arial Unicode MS" pitchFamily="34" charset="-128"/>
                <a:ea typeface="Arial Unicode MS" pitchFamily="34" charset="-128"/>
              </a:rPr>
              <a:t> }</a:t>
            </a:r>
          </a:p>
          <a:p>
            <a:pPr marL="609600" indent="-609600">
              <a:spcBef>
                <a:spcPct val="50000"/>
              </a:spcBef>
              <a:buFontTx/>
              <a:buNone/>
            </a:pPr>
            <a:r>
              <a:rPr lang="en-US" altLang="en-US" sz="1600" b="1" dirty="0">
                <a:latin typeface="Arial Unicode MS" pitchFamily="34" charset="-128"/>
                <a:ea typeface="Arial Unicode MS" pitchFamily="34" charset="-128"/>
              </a:rPr>
              <a:t>New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err="1">
                <a:latin typeface="Arial Unicode MS" pitchFamily="34" charset="-128"/>
                <a:ea typeface="Arial Unicode MS" pitchFamily="34" charset="-128"/>
              </a:rPr>
              <a:t>M</a:t>
            </a:r>
            <a:r>
              <a:rPr lang="en-US" altLang="en-US" sz="1600" b="1" u="sng" dirty="0" err="1">
                <a:latin typeface="Arial Unicode MS" pitchFamily="34" charset="-128"/>
                <a:cs typeface="Times New Roman" panose="02020603050405020304" pitchFamily="18" charset="0"/>
              </a:rPr>
              <a:t>ovieID</a:t>
            </a:r>
            <a:r>
              <a:rPr lang="en-US" altLang="en-US" sz="1600" b="1" u="sng" dirty="0">
                <a:latin typeface="Arial Unicode MS" pitchFamily="34" charset="-128"/>
                <a:cs typeface="Times New Roman" panose="02020603050405020304" pitchFamily="18" charset="0"/>
              </a:rPr>
              <a:t>, </a:t>
            </a:r>
            <a:r>
              <a:rPr lang="en-US" altLang="en-US" sz="1600" b="1" u="sng" dirty="0" err="1">
                <a:latin typeface="Arial Unicode MS" pitchFamily="34" charset="-128"/>
                <a:cs typeface="Times New Roman" panose="02020603050405020304" pitchFamily="18" charset="0"/>
              </a:rPr>
              <a:t>PersonName</a:t>
            </a:r>
            <a:r>
              <a:rPr lang="en-US" altLang="en-US" sz="1600" b="1" dirty="0">
                <a:latin typeface="Arial Unicode MS" pitchFamily="34" charset="-128"/>
                <a:cs typeface="Times New Roman" panose="02020603050405020304" pitchFamily="18" charset="0"/>
              </a:rPr>
              <a:t>, Role, Payment</a:t>
            </a:r>
            <a:r>
              <a:rPr lang="en-US" altLang="en-US" sz="1600" b="1" dirty="0">
                <a:latin typeface="Arial Unicode MS" pitchFamily="34" charset="-128"/>
                <a:ea typeface="Arial Unicode MS" pitchFamily="34" charset="-128"/>
              </a:rPr>
              <a:t>}</a:t>
            </a:r>
          </a:p>
          <a:p>
            <a:pPr marL="609600" indent="-609600">
              <a:spcBef>
                <a:spcPct val="50000"/>
              </a:spcBef>
              <a:buFontTx/>
              <a:buNone/>
            </a:pPr>
            <a:r>
              <a:rPr lang="en-US" altLang="en-US" sz="1600" b="1" dirty="0">
                <a:latin typeface="Arial Unicode MS" pitchFamily="34" charset="-128"/>
                <a:ea typeface="Arial Unicode MS" pitchFamily="34" charset="-128"/>
              </a:rPr>
              <a:t>New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err="1">
                <a:latin typeface="Arial Unicode MS" pitchFamily="34" charset="-128"/>
                <a:cs typeface="Times New Roman" panose="02020603050405020304" pitchFamily="18" charset="0"/>
              </a:rPr>
              <a:t>MovieTitle</a:t>
            </a:r>
            <a:r>
              <a:rPr lang="en-US" altLang="en-US" sz="1600" b="1" u="sng" dirty="0">
                <a:latin typeface="Arial Unicode MS" pitchFamily="34" charset="-128"/>
                <a:cs typeface="Times New Roman" panose="02020603050405020304" pitchFamily="18" charset="0"/>
              </a:rPr>
              <a:t>, </a:t>
            </a:r>
            <a:r>
              <a:rPr lang="en-US" altLang="en-US" sz="1600" b="1" u="sng" dirty="0" err="1">
                <a:latin typeface="Arial Unicode MS" pitchFamily="34" charset="-128"/>
                <a:cs typeface="Times New Roman" panose="02020603050405020304" pitchFamily="18" charset="0"/>
              </a:rPr>
              <a:t>PersonName</a:t>
            </a:r>
            <a:r>
              <a:rPr lang="en-US" altLang="en-US" sz="1600" b="1" dirty="0">
                <a:latin typeface="Arial Unicode MS" pitchFamily="34" charset="-128"/>
                <a:ea typeface="Arial Unicode MS" pitchFamily="34" charset="-128"/>
              </a:rPr>
              <a:t>}</a:t>
            </a:r>
          </a:p>
          <a:p>
            <a:pPr marL="609600" indent="-609600">
              <a:spcBef>
                <a:spcPct val="50000"/>
              </a:spcBef>
              <a:buFontTx/>
              <a:buNone/>
            </a:pPr>
            <a:endParaRPr lang="en-US" altLang="en-US" sz="1600" b="1" dirty="0">
              <a:latin typeface="Arial Unicode MS" pitchFamily="34" charset="-128"/>
              <a:ea typeface="Arial Unicode MS" pitchFamily="34" charset="-128"/>
            </a:endParaRPr>
          </a:p>
          <a:p>
            <a:pPr marL="609600" indent="-609600">
              <a:spcBef>
                <a:spcPct val="50000"/>
              </a:spcBef>
            </a:pPr>
            <a:r>
              <a:rPr lang="en-US" altLang="en-US" sz="1800" b="1" dirty="0">
                <a:latin typeface="Arial Unicode MS" pitchFamily="34" charset="-128"/>
                <a:ea typeface="Arial Unicode MS" pitchFamily="34" charset="-128"/>
              </a:rPr>
              <a:t>Loss of relation {</a:t>
            </a:r>
            <a:r>
              <a:rPr lang="en-US" altLang="en-US" sz="1800" b="1" dirty="0" err="1">
                <a:latin typeface="Arial Unicode MS" pitchFamily="34" charset="-128"/>
                <a:ea typeface="Arial Unicode MS" pitchFamily="34" charset="-128"/>
              </a:rPr>
              <a:t>MovieID</a:t>
            </a:r>
            <a:r>
              <a:rPr lang="en-US" altLang="en-US" sz="1800" b="1" dirty="0">
                <a:latin typeface="Arial Unicode MS" pitchFamily="34" charset="-128"/>
                <a:ea typeface="Arial Unicode MS" pitchFamily="34" charset="-128"/>
              </a:rPr>
              <a:t>} </a:t>
            </a:r>
            <a:r>
              <a:rPr lang="en-US" altLang="en-US" sz="1800" b="1" dirty="0">
                <a:latin typeface="Arial Unicode MS" pitchFamily="34" charset="-128"/>
                <a:ea typeface="Arial Unicode MS" pitchFamily="34" charset="-128"/>
                <a:sym typeface="Wingdings" panose="05000000000000000000" pitchFamily="2" charset="2"/>
              </a:rPr>
              <a:t> {</a:t>
            </a:r>
            <a:r>
              <a:rPr lang="en-US" altLang="en-US" sz="1800" b="1" dirty="0" err="1">
                <a:latin typeface="Arial Unicode MS" pitchFamily="34" charset="-128"/>
                <a:ea typeface="Arial Unicode MS" pitchFamily="34" charset="-128"/>
                <a:sym typeface="Wingdings" panose="05000000000000000000" pitchFamily="2" charset="2"/>
              </a:rPr>
              <a:t>MovieTitle</a:t>
            </a:r>
            <a:r>
              <a:rPr lang="en-US" altLang="en-US" sz="1800" b="1" dirty="0">
                <a:latin typeface="Arial Unicode MS" pitchFamily="34" charset="-128"/>
                <a:ea typeface="Arial Unicode MS" pitchFamily="34" charset="-128"/>
                <a:sym typeface="Wingdings" panose="05000000000000000000" pitchFamily="2" charset="2"/>
              </a:rPr>
              <a:t>}</a:t>
            </a:r>
          </a:p>
          <a:p>
            <a:pPr marL="609600" indent="-609600">
              <a:spcBef>
                <a:spcPct val="50000"/>
              </a:spcBef>
            </a:pPr>
            <a:r>
              <a:rPr lang="en-US" altLang="en-US" sz="1600" b="1" dirty="0">
                <a:latin typeface="Arial Unicode MS" pitchFamily="34" charset="-128"/>
                <a:ea typeface="Arial Unicode MS" pitchFamily="34" charset="-128"/>
              </a:rPr>
              <a:t>New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err="1">
                <a:latin typeface="Arial Unicode MS" pitchFamily="34" charset="-128"/>
                <a:ea typeface="Arial Unicode MS" pitchFamily="34" charset="-128"/>
              </a:rPr>
              <a:t>M</a:t>
            </a:r>
            <a:r>
              <a:rPr lang="en-US" altLang="en-US" sz="1600" b="1" u="sng" dirty="0" err="1">
                <a:latin typeface="Arial Unicode MS" pitchFamily="34" charset="-128"/>
                <a:cs typeface="Times New Roman" panose="02020603050405020304" pitchFamily="18" charset="0"/>
              </a:rPr>
              <a:t>ovieID</a:t>
            </a:r>
            <a:r>
              <a:rPr lang="en-US" altLang="en-US" sz="1600" b="1" u="sng" dirty="0">
                <a:latin typeface="Arial Unicode MS" pitchFamily="34" charset="-128"/>
                <a:cs typeface="Times New Roman" panose="02020603050405020304" pitchFamily="18" charset="0"/>
              </a:rPr>
              <a:t>, </a:t>
            </a:r>
            <a:r>
              <a:rPr lang="en-US" altLang="en-US" sz="1600" b="1" u="sng" dirty="0" err="1">
                <a:latin typeface="Arial Unicode MS" pitchFamily="34" charset="-128"/>
                <a:cs typeface="Times New Roman" panose="02020603050405020304" pitchFamily="18" charset="0"/>
              </a:rPr>
              <a:t>PersonName</a:t>
            </a:r>
            <a:r>
              <a:rPr lang="en-US" altLang="en-US" sz="1600" b="1" dirty="0">
                <a:latin typeface="Arial Unicode MS" pitchFamily="34" charset="-128"/>
                <a:cs typeface="Times New Roman" panose="02020603050405020304" pitchFamily="18" charset="0"/>
              </a:rPr>
              <a:t>, Role, Payment</a:t>
            </a:r>
            <a:r>
              <a:rPr lang="en-US" altLang="en-US" sz="1600" b="1" dirty="0">
                <a:latin typeface="Arial Unicode MS" pitchFamily="34" charset="-128"/>
                <a:ea typeface="Arial Unicode MS" pitchFamily="34" charset="-128"/>
              </a:rPr>
              <a:t>}</a:t>
            </a:r>
          </a:p>
          <a:p>
            <a:pPr marL="609600" indent="-609600">
              <a:spcBef>
                <a:spcPct val="50000"/>
              </a:spcBef>
            </a:pPr>
            <a:r>
              <a:rPr lang="en-US" altLang="en-US" sz="1600" b="1" dirty="0">
                <a:latin typeface="Arial Unicode MS" pitchFamily="34" charset="-128"/>
                <a:ea typeface="Arial Unicode MS" pitchFamily="34" charset="-128"/>
              </a:rPr>
              <a:t>New Scheme </a:t>
            </a:r>
            <a:r>
              <a:rPr lang="en-US" altLang="en-US" sz="1600" b="1" dirty="0">
                <a:ea typeface="Arial Unicode MS" pitchFamily="34" charset="-128"/>
                <a:sym typeface="Wingdings" panose="05000000000000000000" pitchFamily="2" charset="2"/>
              </a:rPr>
              <a:t></a:t>
            </a:r>
            <a:r>
              <a:rPr lang="en-US" altLang="en-US" sz="1600" b="1" dirty="0">
                <a:latin typeface="Arial Unicode MS" pitchFamily="34" charset="-128"/>
                <a:ea typeface="Arial Unicode MS" pitchFamily="34" charset="-128"/>
              </a:rPr>
              <a:t> {</a:t>
            </a:r>
            <a:r>
              <a:rPr lang="en-US" altLang="en-US" sz="1600" b="1" u="sng" dirty="0" err="1">
                <a:latin typeface="Arial Unicode MS" pitchFamily="34" charset="-128"/>
                <a:cs typeface="Times New Roman" panose="02020603050405020304" pitchFamily="18" charset="0"/>
              </a:rPr>
              <a:t>MovieID</a:t>
            </a:r>
            <a:r>
              <a:rPr lang="en-US" altLang="en-US" sz="1600" b="1" u="sng" dirty="0">
                <a:latin typeface="Arial Unicode MS" pitchFamily="34" charset="-128"/>
                <a:cs typeface="Times New Roman" panose="02020603050405020304" pitchFamily="18" charset="0"/>
              </a:rPr>
              <a:t>, </a:t>
            </a:r>
            <a:r>
              <a:rPr lang="en-US" altLang="en-US" sz="1600" b="1" u="sng" dirty="0" err="1">
                <a:latin typeface="Arial Unicode MS" pitchFamily="34" charset="-128"/>
                <a:cs typeface="Times New Roman" panose="02020603050405020304" pitchFamily="18" charset="0"/>
              </a:rPr>
              <a:t>MovieTitle</a:t>
            </a:r>
            <a:r>
              <a:rPr lang="en-US" altLang="en-US" sz="1600" b="1" dirty="0">
                <a:latin typeface="Arial Unicode MS" pitchFamily="34" charset="-128"/>
                <a:ea typeface="Arial Unicode MS" pitchFamily="34" charset="-128"/>
              </a:rPr>
              <a:t>}</a:t>
            </a:r>
          </a:p>
          <a:p>
            <a:pPr marL="609600" indent="-609600">
              <a:spcBef>
                <a:spcPct val="50000"/>
              </a:spcBef>
            </a:pPr>
            <a:r>
              <a:rPr lang="en-US" altLang="en-US" sz="1800" b="1" dirty="0">
                <a:latin typeface="Arial Unicode MS" pitchFamily="34" charset="-128"/>
                <a:ea typeface="Arial Unicode MS" pitchFamily="34" charset="-128"/>
              </a:rPr>
              <a:t>We got the {</a:t>
            </a:r>
            <a:r>
              <a:rPr lang="en-US" altLang="en-US" sz="1800" b="1" dirty="0" err="1">
                <a:latin typeface="Arial Unicode MS" pitchFamily="34" charset="-128"/>
                <a:ea typeface="Arial Unicode MS" pitchFamily="34" charset="-128"/>
              </a:rPr>
              <a:t>MovieID</a:t>
            </a:r>
            <a:r>
              <a:rPr lang="en-US" altLang="en-US" sz="1800" b="1" dirty="0">
                <a:latin typeface="Arial Unicode MS" pitchFamily="34" charset="-128"/>
                <a:ea typeface="Arial Unicode MS" pitchFamily="34" charset="-128"/>
              </a:rPr>
              <a:t>} </a:t>
            </a:r>
            <a:r>
              <a:rPr lang="en-US" altLang="en-US" sz="1800" b="1" dirty="0">
                <a:latin typeface="Arial Unicode MS" pitchFamily="34" charset="-128"/>
                <a:ea typeface="Arial Unicode MS" pitchFamily="34" charset="-128"/>
                <a:sym typeface="Wingdings" panose="05000000000000000000" pitchFamily="2" charset="2"/>
              </a:rPr>
              <a:t> {</a:t>
            </a:r>
            <a:r>
              <a:rPr lang="en-US" altLang="en-US" sz="1800" b="1" dirty="0" err="1">
                <a:latin typeface="Arial Unicode MS" pitchFamily="34" charset="-128"/>
                <a:ea typeface="Arial Unicode MS" pitchFamily="34" charset="-128"/>
                <a:sym typeface="Wingdings" panose="05000000000000000000" pitchFamily="2" charset="2"/>
              </a:rPr>
              <a:t>MovieTitle</a:t>
            </a:r>
            <a:r>
              <a:rPr lang="en-US" altLang="en-US" sz="1800" b="1" dirty="0">
                <a:latin typeface="Arial Unicode MS" pitchFamily="34" charset="-128"/>
                <a:ea typeface="Arial Unicode MS" pitchFamily="34" charset="-128"/>
                <a:sym typeface="Wingdings" panose="05000000000000000000" pitchFamily="2" charset="2"/>
              </a:rPr>
              <a:t>} relationship back</a:t>
            </a:r>
            <a:endParaRPr lang="en-US" altLang="en-US" sz="1800" b="1" dirty="0">
              <a:latin typeface="Arial Unicode MS" pitchFamily="34" charset="-128"/>
              <a:ea typeface="Arial Unicode MS" pitchFamily="34" charset="-128"/>
            </a:endParaRPr>
          </a:p>
        </p:txBody>
      </p:sp>
      <p:sp>
        <p:nvSpPr>
          <p:cNvPr id="5" name="TextBox 4">
            <a:extLst>
              <a:ext uri="{FF2B5EF4-FFF2-40B4-BE49-F238E27FC236}">
                <a16:creationId xmlns:a16="http://schemas.microsoft.com/office/drawing/2014/main" xmlns="" id="{232C1E79-54EB-494E-9DF3-78C43C4B6911}"/>
              </a:ext>
            </a:extLst>
          </p:cNvPr>
          <p:cNvSpPr txBox="1"/>
          <p:nvPr/>
        </p:nvSpPr>
        <p:spPr>
          <a:xfrm>
            <a:off x="881575" y="138415"/>
            <a:ext cx="7167488" cy="3170099"/>
          </a:xfrm>
          <a:prstGeom prst="rect">
            <a:avLst/>
          </a:prstGeom>
          <a:noFill/>
        </p:spPr>
        <p:txBody>
          <a:bodyPr wrap="square">
            <a:spAutoFit/>
          </a:bodyPr>
          <a:lstStyle/>
          <a:p>
            <a:pPr marL="609600" indent="-609600" algn="just">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2 - Movie (Not in BCNF)</a:t>
            </a:r>
          </a:p>
          <a:p>
            <a:pPr marL="609600" indent="-609600" algn="just">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M</a:t>
            </a:r>
            <a:r>
              <a:rPr lang="en-US" altLang="en-US" sz="2000" b="1" dirty="0" err="1">
                <a:latin typeface="Times New Roman" panose="02020603050405020304" pitchFamily="18" charset="0"/>
                <a:cs typeface="Times New Roman" panose="02020603050405020304" pitchFamily="18" charset="0"/>
              </a:rPr>
              <a:t>ovieTitle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MovieID</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PersonName</a:t>
            </a:r>
            <a:r>
              <a:rPr lang="en-US" altLang="en-US" sz="2000" b="1" dirty="0">
                <a:latin typeface="Times New Roman" panose="02020603050405020304" pitchFamily="18" charset="0"/>
                <a:cs typeface="Times New Roman" panose="02020603050405020304" pitchFamily="18" charset="0"/>
              </a:rPr>
              <a:t>, Role, Payment</a:t>
            </a:r>
            <a:r>
              <a:rPr lang="en-US" altLang="en-US" sz="2000" b="1" dirty="0">
                <a:latin typeface="Times New Roman" panose="02020603050405020304" pitchFamily="18" charset="0"/>
                <a:ea typeface="Arial Unicode MS" pitchFamily="34" charset="-128"/>
                <a:cs typeface="Times New Roman" panose="02020603050405020304" pitchFamily="18" charset="0"/>
              </a:rPr>
              <a:t> }	</a:t>
            </a:r>
          </a:p>
          <a:p>
            <a:pPr marL="1100138" lvl="1" indent="-533400" algn="just">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Key1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MovieTitle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PersonName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Key2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MovieID</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PersonName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Both </a:t>
            </a:r>
            <a:r>
              <a:rPr lang="en-US" altLang="en-US" sz="2000" b="1" dirty="0">
                <a:latin typeface="Times New Roman" panose="02020603050405020304" pitchFamily="18" charset="0"/>
                <a:cs typeface="Times New Roman" panose="02020603050405020304" pitchFamily="18" charset="0"/>
              </a:rPr>
              <a:t>role and payment functionally depend on both candidate keys thus 3NF</a:t>
            </a: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lgn="just">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MovieID</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MovieTitle</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Dependency between </a:t>
            </a:r>
            <a:r>
              <a:rPr lang="en-US" altLang="en-US" sz="2000" b="1" dirty="0" err="1">
                <a:latin typeface="Times New Roman" panose="02020603050405020304" pitchFamily="18" charset="0"/>
                <a:cs typeface="Times New Roman" panose="02020603050405020304" pitchFamily="18" charset="0"/>
              </a:rPr>
              <a:t>MovieID</a:t>
            </a:r>
            <a:r>
              <a:rPr lang="en-US" altLang="en-US" sz="2000" b="1" dirty="0">
                <a:latin typeface="Times New Roman" panose="02020603050405020304" pitchFamily="18" charset="0"/>
                <a:cs typeface="Times New Roman" panose="02020603050405020304" pitchFamily="18" charset="0"/>
              </a:rPr>
              <a:t> &amp; </a:t>
            </a:r>
            <a:r>
              <a:rPr lang="en-US" altLang="en-US" sz="2000" b="1" dirty="0" err="1">
                <a:latin typeface="Times New Roman" panose="02020603050405020304" pitchFamily="18" charset="0"/>
                <a:cs typeface="Times New Roman" panose="02020603050405020304" pitchFamily="18" charset="0"/>
              </a:rPr>
              <a:t>MovieTitle</a:t>
            </a:r>
            <a:r>
              <a:rPr lang="en-US" altLang="en-US" sz="2000" b="1" dirty="0">
                <a:latin typeface="Times New Roman" panose="02020603050405020304" pitchFamily="18" charset="0"/>
                <a:cs typeface="Times New Roman" panose="02020603050405020304" pitchFamily="18" charset="0"/>
              </a:rPr>
              <a:t> Violates BCNF</a:t>
            </a:r>
            <a:endPar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xmlns="" val="4231205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9B0078-E7EB-40F1-9053-FBD9D06ED91D}"/>
              </a:ext>
            </a:extLst>
          </p:cNvPr>
          <p:cNvSpPr txBox="1"/>
          <p:nvPr/>
        </p:nvSpPr>
        <p:spPr>
          <a:xfrm>
            <a:off x="211015" y="783216"/>
            <a:ext cx="8679767" cy="2554545"/>
          </a:xfrm>
          <a:prstGeom prst="rect">
            <a:avLst/>
          </a:prstGeom>
          <a:noFill/>
        </p:spPr>
        <p:txBody>
          <a:bodyPr wrap="square">
            <a:spAutoFit/>
          </a:bodyPr>
          <a:lstStyle/>
          <a:p>
            <a:pPr marL="609600" indent="-609600" algn="just">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3 - Consulting (Not in BCNF)</a:t>
            </a:r>
          </a:p>
          <a:p>
            <a:pPr marL="609600" indent="-609600" algn="just">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{Client, Problem, Consultant}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Key1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cs typeface="Times New Roman" panose="02020603050405020304" pitchFamily="18" charset="0"/>
              </a:rPr>
              <a:t> {Client, Problem}</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Key2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{Client, Consultant} </a:t>
            </a:r>
            <a:endParaRPr lang="en-US" altLang="en-US" sz="2000" b="1" dirty="0">
              <a:latin typeface="Times New Roman" panose="02020603050405020304" pitchFamily="18" charset="0"/>
              <a:cs typeface="Times New Roman" panose="02020603050405020304" pitchFamily="18" charset="0"/>
            </a:endParaRP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No non-key attribute hence 3NF</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{Client, Problem}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{Consultant}</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{Client, Consultant}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 {Problem}</a:t>
            </a:r>
          </a:p>
          <a:p>
            <a:pPr marL="1100138" lvl="1" indent="-533400" algn="just">
              <a:buFontTx/>
              <a:buAutoNum type="arabicPeriod"/>
            </a:pPr>
            <a:r>
              <a:rPr lang="en-US" altLang="en-US" sz="2000" b="1" dirty="0">
                <a:latin typeface="Times New Roman" panose="02020603050405020304" pitchFamily="18" charset="0"/>
                <a:cs typeface="Times New Roman" panose="02020603050405020304" pitchFamily="18" charset="0"/>
              </a:rPr>
              <a:t>Dependency between attributes belonging to keys violates BCNF </a:t>
            </a:r>
          </a:p>
        </p:txBody>
      </p:sp>
      <p:sp>
        <p:nvSpPr>
          <p:cNvPr id="5" name="TextBox 4">
            <a:extLst>
              <a:ext uri="{FF2B5EF4-FFF2-40B4-BE49-F238E27FC236}">
                <a16:creationId xmlns:a16="http://schemas.microsoft.com/office/drawing/2014/main" xmlns="" id="{8EAE2244-5193-4774-861F-09BFD84691A7}"/>
              </a:ext>
            </a:extLst>
          </p:cNvPr>
          <p:cNvSpPr txBox="1"/>
          <p:nvPr/>
        </p:nvSpPr>
        <p:spPr>
          <a:xfrm>
            <a:off x="5584873" y="3746752"/>
            <a:ext cx="5894363" cy="1785104"/>
          </a:xfrm>
          <a:prstGeom prst="rect">
            <a:avLst/>
          </a:prstGeom>
          <a:noFill/>
        </p:spPr>
        <p:txBody>
          <a:bodyPr wrap="square">
            <a:spAutoFit/>
          </a:bodyPr>
          <a:lstStyle/>
          <a:p>
            <a:pPr marL="1100138" lvl="1" indent="-533400">
              <a:spcBef>
                <a:spcPct val="50000"/>
              </a:spcBef>
            </a:pPr>
            <a:r>
              <a:rPr lang="en-US" altLang="en-US" sz="2000" b="1" dirty="0">
                <a:solidFill>
                  <a:srgbClr val="CC0000"/>
                </a:solidFill>
                <a:latin typeface="Times New Roman" panose="02020603050405020304" pitchFamily="18" charset="0"/>
                <a:cs typeface="Times New Roman" panose="02020603050405020304" pitchFamily="18" charset="0"/>
              </a:rPr>
              <a:t>Example 3  (Convert to  BCNF)</a:t>
            </a:r>
            <a:endParaRPr lang="en-US" altLang="en-US" sz="2000" b="1" dirty="0">
              <a:latin typeface="Times New Roman" panose="02020603050405020304" pitchFamily="18" charset="0"/>
              <a:ea typeface="Arial Unicode MS" pitchFamily="34" charset="-128"/>
              <a:cs typeface="Times New Roman" panose="02020603050405020304" pitchFamily="18" charset="0"/>
            </a:endParaRPr>
          </a:p>
          <a:p>
            <a:pPr marL="1100138" lvl="1" indent="-5334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{Client, Problem, Consultant}</a:t>
            </a:r>
          </a:p>
          <a:p>
            <a:pPr marL="1100138" lvl="1" indent="-5334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{Client, Consultant}</a:t>
            </a:r>
          </a:p>
          <a:p>
            <a:pPr marL="1100138" lvl="1" indent="-533400">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{Client, Problem}</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8638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3128DC-2F9D-4F93-81EB-39E274E89FED}"/>
              </a:ext>
            </a:extLst>
          </p:cNvPr>
          <p:cNvSpPr txBox="1"/>
          <p:nvPr/>
        </p:nvSpPr>
        <p:spPr>
          <a:xfrm>
            <a:off x="1167618" y="223296"/>
            <a:ext cx="4656407" cy="430887"/>
          </a:xfrm>
          <a:prstGeom prst="rect">
            <a:avLst/>
          </a:prstGeom>
          <a:noFill/>
        </p:spPr>
        <p:txBody>
          <a:bodyPr wrap="square">
            <a:spAutoFit/>
          </a:bodyPr>
          <a:lstStyle/>
          <a:p>
            <a:r>
              <a:rPr lang="en-IN" sz="2200" b="1" dirty="0">
                <a:latin typeface="Times New Roman" panose="02020603050405020304" pitchFamily="18" charset="0"/>
                <a:cs typeface="Times New Roman" panose="02020603050405020304" pitchFamily="18" charset="0"/>
              </a:rPr>
              <a:t>Multivalued</a:t>
            </a:r>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Dependencies (MVDs)</a:t>
            </a:r>
          </a:p>
        </p:txBody>
      </p:sp>
      <p:sp>
        <p:nvSpPr>
          <p:cNvPr id="5" name="TextBox 4">
            <a:extLst>
              <a:ext uri="{FF2B5EF4-FFF2-40B4-BE49-F238E27FC236}">
                <a16:creationId xmlns:a16="http://schemas.microsoft.com/office/drawing/2014/main" xmlns="" id="{3A174C6D-56E1-49AB-BE75-657B4F111762}"/>
              </a:ext>
            </a:extLst>
          </p:cNvPr>
          <p:cNvSpPr txBox="1"/>
          <p:nvPr/>
        </p:nvSpPr>
        <p:spPr>
          <a:xfrm>
            <a:off x="379826" y="844453"/>
            <a:ext cx="112400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There are database schemas in BCNF that do not seem to be sufficiently normalized</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8664423-AF96-4AF1-A023-7CDE9D1EEA66}"/>
              </a:ext>
            </a:extLst>
          </p:cNvPr>
          <p:cNvSpPr txBox="1"/>
          <p:nvPr/>
        </p:nvSpPr>
        <p:spPr>
          <a:xfrm>
            <a:off x="379825" y="1465610"/>
            <a:ext cx="11240087" cy="317009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Consider a database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classes(course, teacher, book)</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such that (</a:t>
            </a:r>
            <a:r>
              <a:rPr lang="en-US" sz="2000" dirty="0" err="1">
                <a:latin typeface="Times New Roman" panose="02020603050405020304" pitchFamily="18" charset="0"/>
                <a:cs typeface="Times New Roman" panose="02020603050405020304" pitchFamily="18" charset="0"/>
              </a:rPr>
              <a:t>c,t,b</a:t>
            </a:r>
            <a:r>
              <a:rPr lang="en-US" sz="2000" dirty="0">
                <a:latin typeface="Times New Roman" panose="02020603050405020304" pitchFamily="18" charset="0"/>
                <a:cs typeface="Times New Roman" panose="02020603050405020304" pitchFamily="18" charset="0"/>
              </a:rPr>
              <a:t>) ∈ classes means that ‘t’ is qualified to teach ‘c’, and ‘b’ is a required textbook for ‘c’</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The database is supposed to list for each course the set of teachers any one of which can be the course’s instructor, and the set of books, all of which are required for the course (no matter who teaches it).</a:t>
            </a:r>
            <a:endParaRPr lang="en-IN"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64015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7E72877B-A4B0-479D-87F5-B370B8534ED9}"/>
              </a:ext>
            </a:extLst>
          </p:cNvPr>
          <p:cNvGraphicFramePr>
            <a:graphicFrameLocks noGrp="1"/>
          </p:cNvGraphicFramePr>
          <p:nvPr>
            <p:extLst>
              <p:ext uri="{D42A27DB-BD31-4B8C-83A1-F6EECF244321}">
                <p14:modId xmlns:p14="http://schemas.microsoft.com/office/powerpoint/2010/main" xmlns="" val="3816072468"/>
              </p:ext>
            </p:extLst>
          </p:nvPr>
        </p:nvGraphicFramePr>
        <p:xfrm>
          <a:off x="4738469" y="2297498"/>
          <a:ext cx="6888479" cy="4358640"/>
        </p:xfrm>
        <a:graphic>
          <a:graphicData uri="http://schemas.openxmlformats.org/drawingml/2006/table">
            <a:tbl>
              <a:tblPr firstRow="1" bandRow="1"/>
              <a:tblGrid>
                <a:gridCol w="2086976">
                  <a:extLst>
                    <a:ext uri="{9D8B030D-6E8A-4147-A177-3AD203B41FA5}">
                      <a16:colId xmlns:a16="http://schemas.microsoft.com/office/drawing/2014/main" xmlns="" val="345043807"/>
                    </a:ext>
                  </a:extLst>
                </a:gridCol>
                <a:gridCol w="1624555">
                  <a:extLst>
                    <a:ext uri="{9D8B030D-6E8A-4147-A177-3AD203B41FA5}">
                      <a16:colId xmlns:a16="http://schemas.microsoft.com/office/drawing/2014/main" xmlns="" val="1851174034"/>
                    </a:ext>
                  </a:extLst>
                </a:gridCol>
                <a:gridCol w="3176948">
                  <a:extLst>
                    <a:ext uri="{9D8B030D-6E8A-4147-A177-3AD203B41FA5}">
                      <a16:colId xmlns:a16="http://schemas.microsoft.com/office/drawing/2014/main" xmlns="" val="89232107"/>
                    </a:ext>
                  </a:extLst>
                </a:gridCol>
              </a:tblGrid>
              <a:tr h="370840">
                <a:tc>
                  <a:txBody>
                    <a:bodyPr/>
                    <a:lstStyle/>
                    <a:p>
                      <a:r>
                        <a:rPr lang="en-US" sz="2000" b="1" u="sng" dirty="0">
                          <a:latin typeface="Times New Roman" panose="02020603050405020304" pitchFamily="18" charset="0"/>
                          <a:cs typeface="Times New Roman" panose="02020603050405020304" pitchFamily="18" charset="0"/>
                        </a:rPr>
                        <a:t>Course</a:t>
                      </a:r>
                      <a:endParaRPr lang="en-IN" sz="2000" b="1" u="sng" dirty="0">
                        <a:latin typeface="Times New Roman" panose="02020603050405020304" pitchFamily="18" charset="0"/>
                        <a:cs typeface="Times New Roman" panose="02020603050405020304" pitchFamily="18" charset="0"/>
                      </a:endParaRPr>
                    </a:p>
                  </a:txBody>
                  <a:tcPr/>
                </a:tc>
                <a:tc>
                  <a:txBody>
                    <a:bodyPr/>
                    <a:lstStyle/>
                    <a:p>
                      <a:r>
                        <a:rPr lang="en-US" sz="2000" b="1" u="sng" dirty="0">
                          <a:latin typeface="Times New Roman" panose="02020603050405020304" pitchFamily="18" charset="0"/>
                          <a:cs typeface="Times New Roman" panose="02020603050405020304" pitchFamily="18" charset="0"/>
                        </a:rPr>
                        <a:t>Teacher</a:t>
                      </a:r>
                      <a:endParaRPr lang="en-IN" sz="2000" b="1" u="sng" dirty="0">
                        <a:latin typeface="Times New Roman" panose="02020603050405020304" pitchFamily="18" charset="0"/>
                        <a:cs typeface="Times New Roman" panose="02020603050405020304" pitchFamily="18" charset="0"/>
                      </a:endParaRPr>
                    </a:p>
                  </a:txBody>
                  <a:tcPr/>
                </a:tc>
                <a:tc>
                  <a:txBody>
                    <a:bodyPr/>
                    <a:lstStyle/>
                    <a:p>
                      <a:r>
                        <a:rPr lang="en-US" sz="2000" b="1" u="sng" dirty="0">
                          <a:latin typeface="Times New Roman" panose="02020603050405020304" pitchFamily="18" charset="0"/>
                          <a:cs typeface="Times New Roman" panose="02020603050405020304" pitchFamily="18" charset="0"/>
                        </a:rPr>
                        <a:t>Book</a:t>
                      </a:r>
                      <a:endParaRPr lang="en-IN" sz="2000" b="1" u="sn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71569968"/>
                  </a:ext>
                </a:extLst>
              </a:tr>
              <a:tr h="370840">
                <a:tc>
                  <a:txBody>
                    <a:bodyPr/>
                    <a:lstStyle/>
                    <a:p>
                      <a:r>
                        <a:rPr lang="en-US" sz="2000" dirty="0">
                          <a:latin typeface="Times New Roman" panose="02020603050405020304" pitchFamily="18" charset="0"/>
                          <a:cs typeface="Times New Roman" panose="02020603050405020304" pitchFamily="18" charset="0"/>
                        </a:rPr>
                        <a:t>Database </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Avi</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Korth</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643730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Database </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Avi</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Ullman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9262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Database </a:t>
                      </a:r>
                      <a:endPar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Hank</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Korth</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566301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Database </a:t>
                      </a:r>
                      <a:endPar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Hank</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Ullman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82869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Database </a:t>
                      </a:r>
                      <a:endPar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Sudarshan</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Korth</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45879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Database </a:t>
                      </a:r>
                      <a:endPar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Sudarshan</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Ullman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63994128"/>
                  </a:ext>
                </a:extLst>
              </a:tr>
              <a:tr h="370840">
                <a:tc>
                  <a:txBody>
                    <a:bodyPr/>
                    <a:lstStyle/>
                    <a:p>
                      <a:r>
                        <a:rPr lang="en-IN" sz="2000">
                          <a:latin typeface="Times New Roman" panose="02020603050405020304" pitchFamily="18" charset="0"/>
                          <a:cs typeface="Times New Roman" panose="02020603050405020304" pitchFamily="18" charset="0"/>
                        </a:rPr>
                        <a:t>operating systems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Avi</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err="1">
                          <a:latin typeface="Times New Roman" panose="02020603050405020304" pitchFamily="18" charset="0"/>
                          <a:cs typeface="Times New Roman" panose="02020603050405020304" pitchFamily="18" charset="0"/>
                        </a:rPr>
                        <a:t>Silberschatz</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87391121"/>
                  </a:ext>
                </a:extLst>
              </a:tr>
              <a:tr h="370840">
                <a:tc>
                  <a:txBody>
                    <a:bodyPr/>
                    <a:lstStyle/>
                    <a:p>
                      <a:r>
                        <a:rPr lang="en-IN" sz="2000">
                          <a:latin typeface="Times New Roman" panose="02020603050405020304" pitchFamily="18" charset="0"/>
                          <a:cs typeface="Times New Roman" panose="02020603050405020304" pitchFamily="18" charset="0"/>
                        </a:rPr>
                        <a:t>operating systems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Avi</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Shaw</a:t>
                      </a:r>
                    </a:p>
                  </a:txBody>
                  <a:tcPr/>
                </a:tc>
                <a:extLst>
                  <a:ext uri="{0D108BD9-81ED-4DB2-BD59-A6C34878D82A}">
                    <a16:rowId xmlns:a16="http://schemas.microsoft.com/office/drawing/2014/main" xmlns="" val="3920076796"/>
                  </a:ext>
                </a:extLst>
              </a:tr>
              <a:tr h="370840">
                <a:tc>
                  <a:txBody>
                    <a:bodyPr/>
                    <a:lstStyle/>
                    <a:p>
                      <a:r>
                        <a:rPr lang="en-IN" sz="2000">
                          <a:latin typeface="Times New Roman" panose="02020603050405020304" pitchFamily="18" charset="0"/>
                          <a:cs typeface="Times New Roman" panose="02020603050405020304" pitchFamily="18" charset="0"/>
                        </a:rPr>
                        <a:t>operating systems</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Jim</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err="1">
                          <a:latin typeface="Times New Roman" panose="02020603050405020304" pitchFamily="18" charset="0"/>
                          <a:cs typeface="Times New Roman" panose="02020603050405020304" pitchFamily="18" charset="0"/>
                        </a:rPr>
                        <a:t>Silberschatz</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82662220"/>
                  </a:ext>
                </a:extLst>
              </a:tr>
              <a:tr h="370840">
                <a:tc>
                  <a:txBody>
                    <a:bodyPr/>
                    <a:lstStyle/>
                    <a:p>
                      <a:r>
                        <a:rPr lang="en-IN" sz="2000" dirty="0">
                          <a:latin typeface="Times New Roman" panose="02020603050405020304" pitchFamily="18" charset="0"/>
                          <a:cs typeface="Times New Roman" panose="02020603050405020304" pitchFamily="18" charset="0"/>
                        </a:rPr>
                        <a:t>operating systems</a:t>
                      </a:r>
                    </a:p>
                  </a:txBody>
                  <a:tcPr/>
                </a:tc>
                <a:tc>
                  <a:txBody>
                    <a:bodyPr/>
                    <a:lstStyle/>
                    <a:p>
                      <a:r>
                        <a:rPr lang="en-US" sz="2000" dirty="0">
                          <a:latin typeface="Times New Roman" panose="02020603050405020304" pitchFamily="18" charset="0"/>
                          <a:cs typeface="Times New Roman" panose="02020603050405020304" pitchFamily="18" charset="0"/>
                        </a:rPr>
                        <a:t>Jim</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Shaw</a:t>
                      </a:r>
                    </a:p>
                  </a:txBody>
                  <a:tcPr/>
                </a:tc>
                <a:extLst>
                  <a:ext uri="{0D108BD9-81ED-4DB2-BD59-A6C34878D82A}">
                    <a16:rowId xmlns:a16="http://schemas.microsoft.com/office/drawing/2014/main" xmlns="" val="2537884866"/>
                  </a:ext>
                </a:extLst>
              </a:tr>
            </a:tbl>
          </a:graphicData>
        </a:graphic>
      </p:graphicFrame>
      <p:sp>
        <p:nvSpPr>
          <p:cNvPr id="4" name="TextBox 3">
            <a:extLst>
              <a:ext uri="{FF2B5EF4-FFF2-40B4-BE49-F238E27FC236}">
                <a16:creationId xmlns:a16="http://schemas.microsoft.com/office/drawing/2014/main" xmlns="" id="{EB4B0201-9A87-482B-A64E-8808F1050F9C}"/>
              </a:ext>
            </a:extLst>
          </p:cNvPr>
          <p:cNvSpPr txBox="1"/>
          <p:nvPr/>
        </p:nvSpPr>
        <p:spPr>
          <a:xfrm>
            <a:off x="928469" y="380219"/>
            <a:ext cx="10803986"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Since there are no non-trivial dependencies, (course, teacher, book) is the only key, and therefore the relation is in BCNF</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Insertion anomalies – i.e., if Sara is a new teacher, she can teach database, two tuples need to be inserted</a:t>
            </a:r>
          </a:p>
          <a:p>
            <a:r>
              <a:rPr lang="en-US" sz="2000" b="1" dirty="0">
                <a:latin typeface="Times New Roman" panose="02020603050405020304" pitchFamily="18" charset="0"/>
                <a:cs typeface="Times New Roman" panose="02020603050405020304" pitchFamily="18" charset="0"/>
              </a:rPr>
              <a:t>classes(course, teacher, book)</a:t>
            </a:r>
            <a:endParaRPr lang="en-IN"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5EAAE0B-A976-4753-9D7A-56D940BEEA69}"/>
              </a:ext>
            </a:extLst>
          </p:cNvPr>
          <p:cNvSpPr txBox="1"/>
          <p:nvPr/>
        </p:nvSpPr>
        <p:spPr>
          <a:xfrm>
            <a:off x="1078524" y="1943555"/>
            <a:ext cx="2930769" cy="707886"/>
          </a:xfrm>
          <a:prstGeom prst="rect">
            <a:avLst/>
          </a:prstGeom>
          <a:noFill/>
        </p:spPr>
        <p:txBody>
          <a:bodyPr wrap="square">
            <a:spAutoFit/>
          </a:bodyPr>
          <a:lstStyle/>
          <a:p>
            <a:r>
              <a:rPr lang="nn-NO" sz="2000" dirty="0">
                <a:latin typeface="Times New Roman" panose="02020603050405020304" pitchFamily="18" charset="0"/>
                <a:cs typeface="Times New Roman" panose="02020603050405020304" pitchFamily="18" charset="0"/>
              </a:rPr>
              <a:t>(database, Sara, Korth) </a:t>
            </a:r>
          </a:p>
          <a:p>
            <a:r>
              <a:rPr lang="nn-NO" sz="2000" dirty="0">
                <a:latin typeface="Times New Roman" panose="02020603050405020304" pitchFamily="18" charset="0"/>
                <a:cs typeface="Times New Roman" panose="02020603050405020304" pitchFamily="18" charset="0"/>
              </a:rPr>
              <a:t>(database, Sara, Ullman)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7307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207044-91E0-4826-8868-0907C18EF9C5}"/>
              </a:ext>
            </a:extLst>
          </p:cNvPr>
          <p:cNvSpPr txBox="1"/>
          <p:nvPr/>
        </p:nvSpPr>
        <p:spPr>
          <a:xfrm>
            <a:off x="393895" y="786004"/>
            <a:ext cx="610537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Therefore, it is better to decompose classes into:</a:t>
            </a:r>
            <a:endParaRPr lang="en-IN" sz="2000"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3561CF8A-FDE5-446D-91D6-4B158ECF15D8}"/>
              </a:ext>
            </a:extLst>
          </p:cNvPr>
          <p:cNvGraphicFramePr>
            <a:graphicFrameLocks noGrp="1"/>
          </p:cNvGraphicFramePr>
          <p:nvPr/>
        </p:nvGraphicFramePr>
        <p:xfrm>
          <a:off x="748713" y="1676270"/>
          <a:ext cx="3763889" cy="2377440"/>
        </p:xfrm>
        <a:graphic>
          <a:graphicData uri="http://schemas.openxmlformats.org/drawingml/2006/table">
            <a:tbl>
              <a:tblPr firstRow="1" bandRow="1"/>
              <a:tblGrid>
                <a:gridCol w="2230510">
                  <a:extLst>
                    <a:ext uri="{9D8B030D-6E8A-4147-A177-3AD203B41FA5}">
                      <a16:colId xmlns:a16="http://schemas.microsoft.com/office/drawing/2014/main" xmlns="" val="1924077901"/>
                    </a:ext>
                  </a:extLst>
                </a:gridCol>
                <a:gridCol w="1533379">
                  <a:extLst>
                    <a:ext uri="{9D8B030D-6E8A-4147-A177-3AD203B41FA5}">
                      <a16:colId xmlns:a16="http://schemas.microsoft.com/office/drawing/2014/main" xmlns="" val="2827134035"/>
                    </a:ext>
                  </a:extLst>
                </a:gridCol>
              </a:tblGrid>
              <a:tr h="370840">
                <a:tc>
                  <a:txBody>
                    <a:bodyPr/>
                    <a:lstStyle/>
                    <a:p>
                      <a:pPr algn="ctr"/>
                      <a:r>
                        <a:rPr lang="en-IN" sz="2000" b="1" i="1" dirty="0">
                          <a:latin typeface="Times New Roman" panose="02020603050405020304" pitchFamily="18" charset="0"/>
                          <a:cs typeface="Times New Roman" panose="02020603050405020304" pitchFamily="18" charset="0"/>
                        </a:rPr>
                        <a:t>course</a:t>
                      </a:r>
                    </a:p>
                  </a:txBody>
                  <a:tcPr/>
                </a:tc>
                <a:tc>
                  <a:txBody>
                    <a:bodyPr/>
                    <a:lstStyle/>
                    <a:p>
                      <a:pPr algn="ctr"/>
                      <a:r>
                        <a:rPr lang="en-IN" sz="2000" b="1" i="1" dirty="0">
                          <a:latin typeface="Times New Roman" panose="02020603050405020304" pitchFamily="18" charset="0"/>
                          <a:cs typeface="Times New Roman" panose="02020603050405020304" pitchFamily="18" charset="0"/>
                        </a:rPr>
                        <a:t>teacher</a:t>
                      </a:r>
                    </a:p>
                  </a:txBody>
                  <a:tcPr/>
                </a:tc>
                <a:extLst>
                  <a:ext uri="{0D108BD9-81ED-4DB2-BD59-A6C34878D82A}">
                    <a16:rowId xmlns:a16="http://schemas.microsoft.com/office/drawing/2014/main" xmlns="" val="1733039562"/>
                  </a:ext>
                </a:extLst>
              </a:tr>
              <a:tr h="370840">
                <a:tc>
                  <a:txBody>
                    <a:bodyPr/>
                    <a:lstStyle/>
                    <a:p>
                      <a:r>
                        <a:rPr lang="en-IN" sz="2000" dirty="0">
                          <a:latin typeface="Times New Roman" panose="02020603050405020304" pitchFamily="18" charset="0"/>
                          <a:cs typeface="Times New Roman" panose="02020603050405020304" pitchFamily="18" charset="0"/>
                        </a:rPr>
                        <a:t>database</a:t>
                      </a:r>
                    </a:p>
                  </a:txBody>
                  <a:tcPr/>
                </a:tc>
                <a:tc>
                  <a:txBody>
                    <a:bodyPr/>
                    <a:lstStyle/>
                    <a:p>
                      <a:r>
                        <a:rPr lang="en-IN" sz="2000" dirty="0" err="1">
                          <a:latin typeface="Times New Roman" panose="02020603050405020304" pitchFamily="18" charset="0"/>
                          <a:cs typeface="Times New Roman" panose="02020603050405020304" pitchFamily="18" charset="0"/>
                        </a:rPr>
                        <a:t>Avi</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47400065"/>
                  </a:ext>
                </a:extLst>
              </a:tr>
              <a:tr h="370840">
                <a:tc>
                  <a:txBody>
                    <a:bodyPr/>
                    <a:lstStyle/>
                    <a:p>
                      <a:r>
                        <a:rPr lang="en-IN" sz="2000" dirty="0">
                          <a:latin typeface="Times New Roman" panose="02020603050405020304" pitchFamily="18" charset="0"/>
                          <a:cs typeface="Times New Roman" panose="02020603050405020304" pitchFamily="18" charset="0"/>
                        </a:rPr>
                        <a:t>database</a:t>
                      </a:r>
                    </a:p>
                  </a:txBody>
                  <a:tcPr/>
                </a:tc>
                <a:tc>
                  <a:txBody>
                    <a:bodyPr/>
                    <a:lstStyle/>
                    <a:p>
                      <a:r>
                        <a:rPr lang="en-IN" sz="2000" dirty="0">
                          <a:latin typeface="Times New Roman" panose="02020603050405020304" pitchFamily="18" charset="0"/>
                          <a:cs typeface="Times New Roman" panose="02020603050405020304" pitchFamily="18" charset="0"/>
                        </a:rPr>
                        <a:t>Hank</a:t>
                      </a:r>
                    </a:p>
                  </a:txBody>
                  <a:tcPr/>
                </a:tc>
                <a:extLst>
                  <a:ext uri="{0D108BD9-81ED-4DB2-BD59-A6C34878D82A}">
                    <a16:rowId xmlns:a16="http://schemas.microsoft.com/office/drawing/2014/main" xmlns="" val="1599400720"/>
                  </a:ext>
                </a:extLst>
              </a:tr>
              <a:tr h="370840">
                <a:tc>
                  <a:txBody>
                    <a:bodyPr/>
                    <a:lstStyle/>
                    <a:p>
                      <a:r>
                        <a:rPr lang="en-IN" sz="2000" dirty="0">
                          <a:latin typeface="Times New Roman" panose="02020603050405020304" pitchFamily="18" charset="0"/>
                          <a:cs typeface="Times New Roman" panose="02020603050405020304" pitchFamily="18" charset="0"/>
                        </a:rPr>
                        <a:t>database</a:t>
                      </a:r>
                    </a:p>
                  </a:txBody>
                  <a:tcPr/>
                </a:tc>
                <a:tc>
                  <a:txBody>
                    <a:bodyPr/>
                    <a:lstStyle/>
                    <a:p>
                      <a:r>
                        <a:rPr lang="en-IN" sz="2000" dirty="0">
                          <a:latin typeface="Times New Roman" panose="02020603050405020304" pitchFamily="18" charset="0"/>
                          <a:cs typeface="Times New Roman" panose="02020603050405020304" pitchFamily="18" charset="0"/>
                        </a:rPr>
                        <a:t>Sudarshan</a:t>
                      </a:r>
                    </a:p>
                  </a:txBody>
                  <a:tcPr/>
                </a:tc>
                <a:extLst>
                  <a:ext uri="{0D108BD9-81ED-4DB2-BD59-A6C34878D82A}">
                    <a16:rowId xmlns:a16="http://schemas.microsoft.com/office/drawing/2014/main" xmlns="" val="1043847304"/>
                  </a:ext>
                </a:extLst>
              </a:tr>
              <a:tr h="370840">
                <a:tc>
                  <a:txBody>
                    <a:bodyPr/>
                    <a:lstStyle/>
                    <a:p>
                      <a:r>
                        <a:rPr lang="en-IN" sz="2000" dirty="0">
                          <a:latin typeface="Times New Roman" panose="02020603050405020304" pitchFamily="18" charset="0"/>
                          <a:cs typeface="Times New Roman" panose="02020603050405020304" pitchFamily="18" charset="0"/>
                        </a:rPr>
                        <a:t>operating systems</a:t>
                      </a:r>
                    </a:p>
                  </a:txBody>
                  <a:tcPr/>
                </a:tc>
                <a:tc>
                  <a:txBody>
                    <a:bodyPr/>
                    <a:lstStyle/>
                    <a:p>
                      <a:r>
                        <a:rPr lang="en-IN" sz="2000" dirty="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xmlns="" val="2521384106"/>
                  </a:ext>
                </a:extLst>
              </a:tr>
              <a:tr h="370840">
                <a:tc>
                  <a:txBody>
                    <a:bodyPr/>
                    <a:lstStyle/>
                    <a:p>
                      <a:r>
                        <a:rPr lang="en-IN" sz="2000" dirty="0">
                          <a:latin typeface="Times New Roman" panose="02020603050405020304" pitchFamily="18" charset="0"/>
                          <a:cs typeface="Times New Roman" panose="02020603050405020304" pitchFamily="18" charset="0"/>
                        </a:rPr>
                        <a:t>operating systems</a:t>
                      </a:r>
                    </a:p>
                  </a:txBody>
                  <a:tcPr/>
                </a:tc>
                <a:tc>
                  <a:txBody>
                    <a:bodyPr/>
                    <a:lstStyle/>
                    <a:p>
                      <a:r>
                        <a:rPr lang="en-IN" sz="2000" dirty="0">
                          <a:latin typeface="Times New Roman" panose="02020603050405020304" pitchFamily="18" charset="0"/>
                          <a:cs typeface="Times New Roman" panose="02020603050405020304" pitchFamily="18" charset="0"/>
                        </a:rPr>
                        <a:t>Jim</a:t>
                      </a:r>
                    </a:p>
                  </a:txBody>
                  <a:tcPr/>
                </a:tc>
                <a:extLst>
                  <a:ext uri="{0D108BD9-81ED-4DB2-BD59-A6C34878D82A}">
                    <a16:rowId xmlns:a16="http://schemas.microsoft.com/office/drawing/2014/main" xmlns="" val="551417586"/>
                  </a:ext>
                </a:extLst>
              </a:tr>
            </a:tbl>
          </a:graphicData>
        </a:graphic>
      </p:graphicFrame>
      <p:graphicFrame>
        <p:nvGraphicFramePr>
          <p:cNvPr id="6" name="Table 4">
            <a:extLst>
              <a:ext uri="{FF2B5EF4-FFF2-40B4-BE49-F238E27FC236}">
                <a16:creationId xmlns:a16="http://schemas.microsoft.com/office/drawing/2014/main" xmlns="" id="{F960A3DC-B009-485A-893B-D6F2B092377D}"/>
              </a:ext>
            </a:extLst>
          </p:cNvPr>
          <p:cNvGraphicFramePr>
            <a:graphicFrameLocks noGrp="1"/>
          </p:cNvGraphicFramePr>
          <p:nvPr/>
        </p:nvGraphicFramePr>
        <p:xfrm>
          <a:off x="5797455" y="1636282"/>
          <a:ext cx="3763889" cy="1981200"/>
        </p:xfrm>
        <a:graphic>
          <a:graphicData uri="http://schemas.openxmlformats.org/drawingml/2006/table">
            <a:tbl>
              <a:tblPr firstRow="1" bandRow="1"/>
              <a:tblGrid>
                <a:gridCol w="2063261">
                  <a:extLst>
                    <a:ext uri="{9D8B030D-6E8A-4147-A177-3AD203B41FA5}">
                      <a16:colId xmlns:a16="http://schemas.microsoft.com/office/drawing/2014/main" xmlns="" val="1924077901"/>
                    </a:ext>
                  </a:extLst>
                </a:gridCol>
                <a:gridCol w="1700628">
                  <a:extLst>
                    <a:ext uri="{9D8B030D-6E8A-4147-A177-3AD203B41FA5}">
                      <a16:colId xmlns:a16="http://schemas.microsoft.com/office/drawing/2014/main" xmlns="" val="2827134035"/>
                    </a:ext>
                  </a:extLst>
                </a:gridCol>
              </a:tblGrid>
              <a:tr h="370840">
                <a:tc>
                  <a:txBody>
                    <a:bodyPr/>
                    <a:lstStyle/>
                    <a:p>
                      <a:pPr algn="ctr"/>
                      <a:r>
                        <a:rPr lang="en-US" sz="2000" b="1" i="1" dirty="0">
                          <a:latin typeface="Times New Roman" panose="02020603050405020304" pitchFamily="18" charset="0"/>
                          <a:cs typeface="Times New Roman" panose="02020603050405020304" pitchFamily="18" charset="0"/>
                        </a:rPr>
                        <a:t>course</a:t>
                      </a:r>
                      <a:endParaRPr lang="en-IN"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a:latin typeface="Times New Roman" panose="02020603050405020304" pitchFamily="18" charset="0"/>
                          <a:cs typeface="Times New Roman" panose="02020603050405020304" pitchFamily="18" charset="0"/>
                        </a:rPr>
                        <a:t>book</a:t>
                      </a:r>
                      <a:endParaRPr lang="en-IN" sz="20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330395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Times New Roman" panose="02020603050405020304" pitchFamily="18" charset="0"/>
                          <a:cs typeface="Times New Roman" panose="02020603050405020304" pitchFamily="18" charset="0"/>
                        </a:rPr>
                        <a:t>database</a:t>
                      </a:r>
                    </a:p>
                  </a:txBody>
                  <a:tcPr/>
                </a:tc>
                <a:tc>
                  <a:txBody>
                    <a:bodyPr/>
                    <a:lstStyle/>
                    <a:p>
                      <a:r>
                        <a:rPr lang="en-IN" sz="2000" dirty="0" err="1">
                          <a:latin typeface="Times New Roman" panose="02020603050405020304" pitchFamily="18" charset="0"/>
                          <a:cs typeface="Times New Roman" panose="02020603050405020304" pitchFamily="18" charset="0"/>
                        </a:rPr>
                        <a:t>Korth</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47400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Times New Roman" panose="02020603050405020304" pitchFamily="18" charset="0"/>
                          <a:cs typeface="Times New Roman" panose="02020603050405020304" pitchFamily="18" charset="0"/>
                        </a:rPr>
                        <a:t>database</a:t>
                      </a:r>
                    </a:p>
                  </a:txBody>
                  <a:tcPr/>
                </a:tc>
                <a:tc>
                  <a:txBody>
                    <a:bodyPr/>
                    <a:lstStyle/>
                    <a:p>
                      <a:r>
                        <a:rPr lang="en-IN" sz="2000" dirty="0">
                          <a:latin typeface="Times New Roman" panose="02020603050405020304" pitchFamily="18" charset="0"/>
                          <a:cs typeface="Times New Roman" panose="02020603050405020304" pitchFamily="18" charset="0"/>
                        </a:rPr>
                        <a:t>Ullman</a:t>
                      </a:r>
                    </a:p>
                  </a:txBody>
                  <a:tcPr/>
                </a:tc>
                <a:extLst>
                  <a:ext uri="{0D108BD9-81ED-4DB2-BD59-A6C34878D82A}">
                    <a16:rowId xmlns:a16="http://schemas.microsoft.com/office/drawing/2014/main" xmlns="" val="15994007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Times New Roman" panose="02020603050405020304" pitchFamily="18" charset="0"/>
                          <a:cs typeface="Times New Roman" panose="02020603050405020304" pitchFamily="18" charset="0"/>
                        </a:rPr>
                        <a:t>operating systems</a:t>
                      </a:r>
                    </a:p>
                  </a:txBody>
                  <a:tcPr/>
                </a:tc>
                <a:tc>
                  <a:txBody>
                    <a:bodyPr/>
                    <a:lstStyle/>
                    <a:p>
                      <a:r>
                        <a:rPr lang="en-IN" sz="2000" dirty="0" err="1">
                          <a:latin typeface="Times New Roman" panose="02020603050405020304" pitchFamily="18" charset="0"/>
                          <a:cs typeface="Times New Roman" panose="02020603050405020304" pitchFamily="18" charset="0"/>
                        </a:rPr>
                        <a:t>Silberschatz</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43847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Times New Roman" panose="02020603050405020304" pitchFamily="18" charset="0"/>
                          <a:cs typeface="Times New Roman" panose="02020603050405020304" pitchFamily="18" charset="0"/>
                        </a:rPr>
                        <a:t>operating systems</a:t>
                      </a:r>
                    </a:p>
                  </a:txBody>
                  <a:tcPr/>
                </a:tc>
                <a:tc>
                  <a:txBody>
                    <a:bodyPr/>
                    <a:lstStyle/>
                    <a:p>
                      <a:r>
                        <a:rPr lang="en-IN" sz="2000" dirty="0">
                          <a:latin typeface="Times New Roman" panose="02020603050405020304" pitchFamily="18" charset="0"/>
                          <a:cs typeface="Times New Roman" panose="02020603050405020304" pitchFamily="18" charset="0"/>
                        </a:rPr>
                        <a:t>Shaw</a:t>
                      </a:r>
                    </a:p>
                  </a:txBody>
                  <a:tcPr/>
                </a:tc>
                <a:extLst>
                  <a:ext uri="{0D108BD9-81ED-4DB2-BD59-A6C34878D82A}">
                    <a16:rowId xmlns:a16="http://schemas.microsoft.com/office/drawing/2014/main" xmlns="" val="2521384106"/>
                  </a:ext>
                </a:extLst>
              </a:tr>
            </a:tbl>
          </a:graphicData>
        </a:graphic>
      </p:graphicFrame>
      <p:sp>
        <p:nvSpPr>
          <p:cNvPr id="8" name="TextBox 7">
            <a:extLst>
              <a:ext uri="{FF2B5EF4-FFF2-40B4-BE49-F238E27FC236}">
                <a16:creationId xmlns:a16="http://schemas.microsoft.com/office/drawing/2014/main" xmlns="" id="{4520AD81-DB40-446C-8651-5BBE6BFC82B4}"/>
              </a:ext>
            </a:extLst>
          </p:cNvPr>
          <p:cNvSpPr txBox="1"/>
          <p:nvPr/>
        </p:nvSpPr>
        <p:spPr>
          <a:xfrm>
            <a:off x="393894" y="4375443"/>
            <a:ext cx="9734843"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We shall see that these two relations are in Fourth Normal Form (4NF)</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0153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C2F1BB-B2B4-4CE6-8908-CBF1A4B03825}"/>
              </a:ext>
            </a:extLst>
          </p:cNvPr>
          <p:cNvSpPr txBox="1"/>
          <p:nvPr/>
        </p:nvSpPr>
        <p:spPr>
          <a:xfrm>
            <a:off x="1308295" y="223296"/>
            <a:ext cx="5148776" cy="461665"/>
          </a:xfrm>
          <a:prstGeom prst="rect">
            <a:avLst/>
          </a:prstGeom>
          <a:noFill/>
        </p:spPr>
        <p:txBody>
          <a:bodyPr wrap="square">
            <a:spAutoFit/>
          </a:bodyPr>
          <a:lstStyle/>
          <a:p>
            <a:pPr algn="l"/>
            <a:r>
              <a:rPr lang="en-IN" sz="2400" b="1" i="0" dirty="0">
                <a:effectLst/>
                <a:latin typeface="Times New Roman" panose="02020603050405020304" pitchFamily="18" charset="0"/>
                <a:cs typeface="Times New Roman" panose="02020603050405020304" pitchFamily="18" charset="0"/>
              </a:rPr>
              <a:t>What is Multi-valued Dependency?</a:t>
            </a:r>
          </a:p>
        </p:txBody>
      </p:sp>
      <p:sp>
        <p:nvSpPr>
          <p:cNvPr id="6" name="TextBox 5">
            <a:extLst>
              <a:ext uri="{FF2B5EF4-FFF2-40B4-BE49-F238E27FC236}">
                <a16:creationId xmlns:a16="http://schemas.microsoft.com/office/drawing/2014/main" xmlns="" id="{5D3D8BD6-7512-429A-9D1A-9D523B0B7964}"/>
              </a:ext>
            </a:extLst>
          </p:cNvPr>
          <p:cNvSpPr txBox="1"/>
          <p:nvPr/>
        </p:nvSpPr>
        <p:spPr>
          <a:xfrm>
            <a:off x="222739" y="739618"/>
            <a:ext cx="11509716"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Times New Roman" panose="02020603050405020304" pitchFamily="18" charset="0"/>
                <a:cs typeface="Times New Roman" panose="02020603050405020304" pitchFamily="18" charset="0"/>
              </a:rPr>
              <a:t>A table is said to have multi-valued dependency, if the following conditions are true,</a:t>
            </a:r>
          </a:p>
          <a:p>
            <a:pPr marL="0" marR="0" lvl="0" indent="0" algn="l" defTabSz="914400" rtl="0" eaLnBrk="0" fontAlgn="base" latinLnBrk="0" hangingPunct="0">
              <a:lnSpc>
                <a:spcPct val="100000"/>
              </a:lnSpc>
              <a:spcBef>
                <a:spcPct val="0"/>
              </a:spcBef>
              <a:spcAft>
                <a:spcPct val="0"/>
              </a:spcAft>
              <a:buClrTx/>
              <a:buSzTx/>
              <a:tabLst/>
            </a:pPr>
            <a:endParaRPr lang="en-US" altLang="en-US" sz="2000" dirty="0">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Times New Roman" panose="02020603050405020304" pitchFamily="18" charset="0"/>
                <a:cs typeface="Times New Roman" panose="02020603050405020304" pitchFamily="18" charset="0"/>
              </a:rPr>
              <a:t>For a dependency A → B, if for a single value of A, multiple value of B exists, then the table may have multi-valued dependency.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Times New Roman" panose="02020603050405020304" pitchFamily="18" charset="0"/>
                <a:cs typeface="Times New Roman" panose="02020603050405020304" pitchFamily="18" charset="0"/>
              </a:rPr>
              <a:t>Also, a table should have at-least 3 columns for it to have a multi-valued dependency.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Times New Roman" panose="02020603050405020304" pitchFamily="18" charset="0"/>
                <a:cs typeface="Times New Roman" panose="02020603050405020304" pitchFamily="18" charset="0"/>
              </a:rPr>
              <a:t>And, for a relation R(A,B,C), if there is a multi-valued dependency between, A and B, then B and C should be independent of each other.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Times New Roman" panose="02020603050405020304" pitchFamily="18" charset="0"/>
                <a:cs typeface="Times New Roman" panose="02020603050405020304" pitchFamily="18" charset="0"/>
              </a:rPr>
              <a:t>If all these conditions are true for any relation(table), it is said to have multi-valued dependency</a:t>
            </a:r>
            <a:endParaRPr lang="en-IN" sz="2000" dirty="0"/>
          </a:p>
        </p:txBody>
      </p:sp>
    </p:spTree>
    <p:extLst>
      <p:ext uri="{BB962C8B-B14F-4D97-AF65-F5344CB8AC3E}">
        <p14:creationId xmlns:p14="http://schemas.microsoft.com/office/powerpoint/2010/main" xmlns="" val="182431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58A6E8-197C-4051-90A7-819AB6DD4E56}"/>
              </a:ext>
            </a:extLst>
          </p:cNvPr>
          <p:cNvSpPr txBox="1"/>
          <p:nvPr/>
        </p:nvSpPr>
        <p:spPr>
          <a:xfrm>
            <a:off x="379828" y="844454"/>
            <a:ext cx="11240086" cy="594008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Let R be a relation schema and let </a:t>
            </a:r>
            <a:r>
              <a:rPr lang="en-US" sz="2000" b="1" dirty="0">
                <a:latin typeface="Times New Roman" panose="02020603050405020304" pitchFamily="18" charset="0"/>
                <a:cs typeface="Times New Roman" panose="02020603050405020304" pitchFamily="18" charset="0"/>
              </a:rPr>
              <a:t>α ⊆ R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β ⊆ R</a:t>
            </a:r>
            <a:r>
              <a:rPr lang="en-US" sz="2000" dirty="0">
                <a:latin typeface="Times New Roman" panose="02020603050405020304" pitchFamily="18" charset="0"/>
                <a:cs typeface="Times New Roman" panose="02020603050405020304" pitchFamily="18" charset="0"/>
              </a:rPr>
              <a:t>. The multivalued dependency </a:t>
            </a:r>
            <a:r>
              <a:rPr lang="en-US" sz="2000" b="1" dirty="0">
                <a:latin typeface="Times New Roman" panose="02020603050405020304" pitchFamily="18" charset="0"/>
                <a:cs typeface="Times New Roman" panose="02020603050405020304" pitchFamily="18" charset="0"/>
              </a:rPr>
              <a:t>α →→ β </a:t>
            </a:r>
            <a:r>
              <a:rPr lang="en-US" sz="2000" dirty="0">
                <a:latin typeface="Times New Roman" panose="02020603050405020304" pitchFamily="18" charset="0"/>
                <a:cs typeface="Times New Roman" panose="02020603050405020304" pitchFamily="18" charset="0"/>
              </a:rPr>
              <a:t>holds on R if in any legal relation r(R), for all pairs of tuples t1 and t2 in r such that t1[α] = t2[α], there exist tuples t3 and t4 in r such that: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t1[</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t2[</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t3[</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t4[</a:t>
            </a:r>
            <a:r>
              <a:rPr lang="el-GR" sz="2000" b="1" dirty="0">
                <a:latin typeface="Times New Roman" panose="02020603050405020304" pitchFamily="18" charset="0"/>
                <a:cs typeface="Times New Roman" panose="02020603050405020304" pitchFamily="18" charset="0"/>
              </a:rPr>
              <a:t>α] </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t1[y]=t3[y] and t2[y]=t4[y]</a:t>
            </a:r>
          </a:p>
          <a:p>
            <a:r>
              <a:rPr lang="en-US" sz="2000" b="1" dirty="0">
                <a:latin typeface="Times New Roman" panose="02020603050405020304" pitchFamily="18" charset="0"/>
                <a:cs typeface="Times New Roman" panose="02020603050405020304" pitchFamily="18" charset="0"/>
              </a:rPr>
              <a:t>T2[z]=t3[z] and t1[z]=t4[z]</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Or</a:t>
            </a:r>
          </a:p>
          <a:p>
            <a:endParaRPr lang="en-US"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t1[</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t2[</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t3[</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t4[</a:t>
            </a:r>
            <a:r>
              <a:rPr lang="el-GR" sz="2000" b="1" dirty="0">
                <a:latin typeface="Times New Roman" panose="02020603050405020304" pitchFamily="18" charset="0"/>
                <a:cs typeface="Times New Roman" panose="02020603050405020304" pitchFamily="18" charset="0"/>
              </a:rPr>
              <a:t>α] </a:t>
            </a:r>
            <a:endParaRPr lang="en-US"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t3[</a:t>
            </a:r>
            <a:r>
              <a:rPr lang="el-GR" sz="2000" b="1" dirty="0">
                <a:latin typeface="Times New Roman" panose="02020603050405020304" pitchFamily="18" charset="0"/>
                <a:cs typeface="Times New Roman" panose="02020603050405020304" pitchFamily="18" charset="0"/>
              </a:rPr>
              <a:t>β] = </a:t>
            </a:r>
            <a:r>
              <a:rPr lang="en-IN" sz="2000" b="1" dirty="0">
                <a:latin typeface="Times New Roman" panose="02020603050405020304" pitchFamily="18" charset="0"/>
                <a:cs typeface="Times New Roman" panose="02020603050405020304" pitchFamily="18" charset="0"/>
              </a:rPr>
              <a:t>t1[</a:t>
            </a:r>
            <a:r>
              <a:rPr lang="el-GR" sz="2000" b="1" dirty="0">
                <a:latin typeface="Times New Roman" panose="02020603050405020304" pitchFamily="18" charset="0"/>
                <a:cs typeface="Times New Roman" panose="02020603050405020304" pitchFamily="18" charset="0"/>
              </a:rPr>
              <a:t>β] </a:t>
            </a:r>
            <a:endParaRPr lang="en-US"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t3[R − </a:t>
            </a:r>
            <a:r>
              <a:rPr lang="el-GR" sz="2000" b="1" dirty="0">
                <a:latin typeface="Times New Roman" panose="02020603050405020304" pitchFamily="18" charset="0"/>
                <a:cs typeface="Times New Roman" panose="02020603050405020304" pitchFamily="18" charset="0"/>
              </a:rPr>
              <a:t>β] = </a:t>
            </a:r>
            <a:r>
              <a:rPr lang="en-IN" sz="2000" b="1" dirty="0">
                <a:latin typeface="Times New Roman" panose="02020603050405020304" pitchFamily="18" charset="0"/>
                <a:cs typeface="Times New Roman" panose="02020603050405020304" pitchFamily="18" charset="0"/>
              </a:rPr>
              <a:t>t2[R − </a:t>
            </a:r>
            <a:r>
              <a:rPr lang="el-GR" sz="2000" b="1" dirty="0">
                <a:latin typeface="Times New Roman" panose="02020603050405020304" pitchFamily="18" charset="0"/>
                <a:cs typeface="Times New Roman" panose="02020603050405020304" pitchFamily="18" charset="0"/>
              </a:rPr>
              <a:t>β] </a:t>
            </a:r>
            <a:endParaRPr lang="en-US"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t4[</a:t>
            </a:r>
            <a:r>
              <a:rPr lang="el-GR" sz="2000" b="1" dirty="0">
                <a:latin typeface="Times New Roman" panose="02020603050405020304" pitchFamily="18" charset="0"/>
                <a:cs typeface="Times New Roman" panose="02020603050405020304" pitchFamily="18" charset="0"/>
              </a:rPr>
              <a:t>β] = </a:t>
            </a:r>
            <a:r>
              <a:rPr lang="en-IN" sz="2000" b="1" dirty="0">
                <a:latin typeface="Times New Roman" panose="02020603050405020304" pitchFamily="18" charset="0"/>
                <a:cs typeface="Times New Roman" panose="02020603050405020304" pitchFamily="18" charset="0"/>
              </a:rPr>
              <a:t>t2[</a:t>
            </a:r>
            <a:r>
              <a:rPr lang="el-GR" sz="2000" b="1" dirty="0">
                <a:latin typeface="Times New Roman" panose="02020603050405020304" pitchFamily="18" charset="0"/>
                <a:cs typeface="Times New Roman" panose="02020603050405020304" pitchFamily="18" charset="0"/>
              </a:rPr>
              <a:t>β] </a:t>
            </a:r>
            <a:endParaRPr lang="en-US"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t4[R − </a:t>
            </a:r>
            <a:r>
              <a:rPr lang="el-GR" sz="2000" b="1" dirty="0">
                <a:latin typeface="Times New Roman" panose="02020603050405020304" pitchFamily="18" charset="0"/>
                <a:cs typeface="Times New Roman" panose="02020603050405020304" pitchFamily="18" charset="0"/>
              </a:rPr>
              <a:t>β] = </a:t>
            </a:r>
            <a:r>
              <a:rPr lang="en-IN" sz="2000" b="1" dirty="0">
                <a:latin typeface="Times New Roman" panose="02020603050405020304" pitchFamily="18" charset="0"/>
                <a:cs typeface="Times New Roman" panose="02020603050405020304" pitchFamily="18" charset="0"/>
              </a:rPr>
              <a:t>t1[R − </a:t>
            </a:r>
            <a:r>
              <a:rPr lang="el-GR" sz="2000" b="1" dirty="0">
                <a:latin typeface="Times New Roman" panose="02020603050405020304" pitchFamily="18" charset="0"/>
                <a:cs typeface="Times New Roman" panose="02020603050405020304" pitchFamily="18" charset="0"/>
              </a:rPr>
              <a:t>β]</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If t1[a]=t2[a] t3[a]=t4[a]</a:t>
            </a:r>
          </a:p>
        </p:txBody>
      </p:sp>
      <p:sp>
        <p:nvSpPr>
          <p:cNvPr id="7" name="TextBox 6">
            <a:extLst>
              <a:ext uri="{FF2B5EF4-FFF2-40B4-BE49-F238E27FC236}">
                <a16:creationId xmlns:a16="http://schemas.microsoft.com/office/drawing/2014/main" xmlns="" id="{4AED35E3-C880-4CB9-82B3-A44B5AC1223D}"/>
              </a:ext>
            </a:extLst>
          </p:cNvPr>
          <p:cNvSpPr txBox="1"/>
          <p:nvPr/>
        </p:nvSpPr>
        <p:spPr>
          <a:xfrm>
            <a:off x="4262511" y="1981758"/>
            <a:ext cx="610537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Tabular representation of α →→ β</a:t>
            </a:r>
            <a:endParaRPr lang="en-IN" sz="2000" dirty="0">
              <a:latin typeface="Times New Roman" panose="02020603050405020304" pitchFamily="18"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xmlns="" id="{1CBBA12A-E2E9-4ABF-93C1-99AA06409124}"/>
              </a:ext>
            </a:extLst>
          </p:cNvPr>
          <p:cNvGraphicFramePr>
            <a:graphicFrameLocks noGrp="1"/>
          </p:cNvGraphicFramePr>
          <p:nvPr>
            <p:extLst>
              <p:ext uri="{D42A27DB-BD31-4B8C-83A1-F6EECF244321}">
                <p14:modId xmlns:p14="http://schemas.microsoft.com/office/powerpoint/2010/main" xmlns="" val="1587494688"/>
              </p:ext>
            </p:extLst>
          </p:nvPr>
        </p:nvGraphicFramePr>
        <p:xfrm>
          <a:off x="4881489" y="2602523"/>
          <a:ext cx="6414872" cy="1849120"/>
        </p:xfrm>
        <a:graphic>
          <a:graphicData uri="http://schemas.openxmlformats.org/drawingml/2006/table">
            <a:tbl>
              <a:tblPr firstRow="1" bandRow="1"/>
              <a:tblGrid>
                <a:gridCol w="1603718">
                  <a:extLst>
                    <a:ext uri="{9D8B030D-6E8A-4147-A177-3AD203B41FA5}">
                      <a16:colId xmlns:a16="http://schemas.microsoft.com/office/drawing/2014/main" xmlns="" val="1517425811"/>
                    </a:ext>
                  </a:extLst>
                </a:gridCol>
                <a:gridCol w="1603718">
                  <a:extLst>
                    <a:ext uri="{9D8B030D-6E8A-4147-A177-3AD203B41FA5}">
                      <a16:colId xmlns:a16="http://schemas.microsoft.com/office/drawing/2014/main" xmlns="" val="736176095"/>
                    </a:ext>
                  </a:extLst>
                </a:gridCol>
                <a:gridCol w="1603718">
                  <a:extLst>
                    <a:ext uri="{9D8B030D-6E8A-4147-A177-3AD203B41FA5}">
                      <a16:colId xmlns:a16="http://schemas.microsoft.com/office/drawing/2014/main" xmlns="" val="1809626634"/>
                    </a:ext>
                  </a:extLst>
                </a:gridCol>
                <a:gridCol w="1603718">
                  <a:extLst>
                    <a:ext uri="{9D8B030D-6E8A-4147-A177-3AD203B41FA5}">
                      <a16:colId xmlns:a16="http://schemas.microsoft.com/office/drawing/2014/main" xmlns="" val="3480685372"/>
                    </a:ext>
                  </a:extLst>
                </a:gridCol>
              </a:tblGrid>
              <a:tr h="347938">
                <a:tc>
                  <a:txBody>
                    <a:bodyPr/>
                    <a:lstStyle/>
                    <a:p>
                      <a:pPr algn="ctr"/>
                      <a:endParaRPr lang="en-IN" dirty="0"/>
                    </a:p>
                  </a:txBody>
                  <a:tcPr/>
                </a:tc>
                <a:tc>
                  <a:txBody>
                    <a:bodyPr/>
                    <a:lstStyle/>
                    <a:p>
                      <a:pPr algn="ctr"/>
                      <a:r>
                        <a:rPr lang="el-GR" dirty="0"/>
                        <a:t>α </a:t>
                      </a:r>
                      <a:endParaRPr lang="en-IN" dirty="0"/>
                    </a:p>
                  </a:txBody>
                  <a:tcPr/>
                </a:tc>
                <a:tc>
                  <a:txBody>
                    <a:bodyPr/>
                    <a:lstStyle/>
                    <a:p>
                      <a:pPr algn="ctr"/>
                      <a:r>
                        <a:rPr lang="el-GR" dirty="0"/>
                        <a:t> β</a:t>
                      </a:r>
                      <a:endParaRPr lang="en-IN" dirty="0"/>
                    </a:p>
                  </a:txBody>
                  <a:tcPr/>
                </a:tc>
                <a:tc>
                  <a:txBody>
                    <a:bodyPr/>
                    <a:lstStyle/>
                    <a:p>
                      <a:pPr algn="ctr"/>
                      <a:r>
                        <a:rPr lang="en-IN" dirty="0"/>
                        <a:t>R − </a:t>
                      </a:r>
                      <a:r>
                        <a:rPr lang="el-GR" dirty="0"/>
                        <a:t>α − β</a:t>
                      </a:r>
                      <a:endParaRPr lang="en-IN" dirty="0"/>
                    </a:p>
                  </a:txBody>
                  <a:tcPr/>
                </a:tc>
                <a:extLst>
                  <a:ext uri="{0D108BD9-81ED-4DB2-BD59-A6C34878D82A}">
                    <a16:rowId xmlns:a16="http://schemas.microsoft.com/office/drawing/2014/main" xmlns="" val="3575007246"/>
                  </a:ext>
                </a:extLst>
              </a:tr>
              <a:tr h="370840">
                <a:tc>
                  <a:txBody>
                    <a:bodyPr/>
                    <a:lstStyle/>
                    <a:p>
                      <a:pPr algn="ctr"/>
                      <a:r>
                        <a:rPr lang="en-US" dirty="0"/>
                        <a:t>t1</a:t>
                      </a:r>
                      <a:endParaRPr lang="en-IN" dirty="0"/>
                    </a:p>
                  </a:txBody>
                  <a:tcPr/>
                </a:tc>
                <a:tc>
                  <a:txBody>
                    <a:bodyPr/>
                    <a:lstStyle/>
                    <a:p>
                      <a:pPr algn="ctr"/>
                      <a:r>
                        <a:rPr lang="en-IN" dirty="0"/>
                        <a:t>a1 ... ai</a:t>
                      </a:r>
                    </a:p>
                  </a:txBody>
                  <a:tcPr/>
                </a:tc>
                <a:tc>
                  <a:txBody>
                    <a:bodyPr/>
                    <a:lstStyle/>
                    <a:p>
                      <a:pPr algn="ctr"/>
                      <a:r>
                        <a:rPr lang="en-IN" dirty="0"/>
                        <a:t>ai + 1 ... </a:t>
                      </a:r>
                      <a:r>
                        <a:rPr lang="en-IN" dirty="0" err="1"/>
                        <a:t>aj</a:t>
                      </a:r>
                      <a:endParaRPr lang="en-IN" dirty="0"/>
                    </a:p>
                  </a:txBody>
                  <a:tcPr/>
                </a:tc>
                <a:tc>
                  <a:txBody>
                    <a:bodyPr/>
                    <a:lstStyle/>
                    <a:p>
                      <a:pPr algn="ctr"/>
                      <a:r>
                        <a:rPr lang="en-IN" dirty="0" err="1"/>
                        <a:t>aj</a:t>
                      </a:r>
                      <a:r>
                        <a:rPr lang="en-IN" dirty="0"/>
                        <a:t> + 1 ... an</a:t>
                      </a:r>
                    </a:p>
                  </a:txBody>
                  <a:tcPr/>
                </a:tc>
                <a:extLst>
                  <a:ext uri="{0D108BD9-81ED-4DB2-BD59-A6C34878D82A}">
                    <a16:rowId xmlns:a16="http://schemas.microsoft.com/office/drawing/2014/main" xmlns="" val="4146885099"/>
                  </a:ext>
                </a:extLst>
              </a:tr>
              <a:tr h="370840">
                <a:tc>
                  <a:txBody>
                    <a:bodyPr/>
                    <a:lstStyle/>
                    <a:p>
                      <a:pPr algn="ctr"/>
                      <a:r>
                        <a:rPr lang="en-US" dirty="0"/>
                        <a:t>t2</a:t>
                      </a:r>
                      <a:endParaRPr lang="en-IN" dirty="0"/>
                    </a:p>
                  </a:txBody>
                  <a:tcPr/>
                </a:tc>
                <a:tc>
                  <a:txBody>
                    <a:bodyPr/>
                    <a:lstStyle/>
                    <a:p>
                      <a:pPr algn="ctr"/>
                      <a:r>
                        <a:rPr lang="en-IN" dirty="0"/>
                        <a:t>a1 ... ai</a:t>
                      </a:r>
                    </a:p>
                  </a:txBody>
                  <a:tcPr/>
                </a:tc>
                <a:tc>
                  <a:txBody>
                    <a:bodyPr/>
                    <a:lstStyle/>
                    <a:p>
                      <a:pPr algn="ctr"/>
                      <a:r>
                        <a:rPr lang="en-IN" dirty="0"/>
                        <a:t>bi + 1 ... </a:t>
                      </a:r>
                      <a:r>
                        <a:rPr lang="en-IN" dirty="0" err="1"/>
                        <a:t>bj</a:t>
                      </a:r>
                      <a:endParaRPr lang="en-IN" dirty="0"/>
                    </a:p>
                  </a:txBody>
                  <a:tcPr/>
                </a:tc>
                <a:tc>
                  <a:txBody>
                    <a:bodyPr/>
                    <a:lstStyle/>
                    <a:p>
                      <a:pPr algn="ctr"/>
                      <a:r>
                        <a:rPr lang="en-IN" dirty="0" err="1"/>
                        <a:t>bj</a:t>
                      </a:r>
                      <a:r>
                        <a:rPr lang="en-IN" dirty="0"/>
                        <a:t> + 1 ... bn</a:t>
                      </a:r>
                    </a:p>
                  </a:txBody>
                  <a:tcPr/>
                </a:tc>
                <a:extLst>
                  <a:ext uri="{0D108BD9-81ED-4DB2-BD59-A6C34878D82A}">
                    <a16:rowId xmlns:a16="http://schemas.microsoft.com/office/drawing/2014/main" xmlns="" val="2088110650"/>
                  </a:ext>
                </a:extLst>
              </a:tr>
              <a:tr h="370840">
                <a:tc>
                  <a:txBody>
                    <a:bodyPr/>
                    <a:lstStyle/>
                    <a:p>
                      <a:pPr algn="ctr"/>
                      <a:r>
                        <a:rPr lang="en-US" dirty="0"/>
                        <a:t>t3</a:t>
                      </a:r>
                      <a:endParaRPr lang="en-IN" dirty="0"/>
                    </a:p>
                  </a:txBody>
                  <a:tcPr/>
                </a:tc>
                <a:tc>
                  <a:txBody>
                    <a:bodyPr/>
                    <a:lstStyle/>
                    <a:p>
                      <a:pPr algn="ctr"/>
                      <a:r>
                        <a:rPr lang="en-IN" dirty="0"/>
                        <a:t>a1 ... ai</a:t>
                      </a:r>
                    </a:p>
                  </a:txBody>
                  <a:tcPr/>
                </a:tc>
                <a:tc>
                  <a:txBody>
                    <a:bodyPr/>
                    <a:lstStyle/>
                    <a:p>
                      <a:pPr algn="ctr"/>
                      <a:r>
                        <a:rPr lang="en-IN" dirty="0"/>
                        <a:t>ai + 1 ... </a:t>
                      </a:r>
                      <a:r>
                        <a:rPr lang="en-IN" dirty="0" err="1"/>
                        <a:t>aj</a:t>
                      </a:r>
                      <a:endParaRPr lang="en-IN" dirty="0"/>
                    </a:p>
                  </a:txBody>
                  <a:tcPr/>
                </a:tc>
                <a:tc>
                  <a:txBody>
                    <a:bodyPr/>
                    <a:lstStyle/>
                    <a:p>
                      <a:pPr algn="ctr"/>
                      <a:r>
                        <a:rPr lang="en-IN" dirty="0" err="1"/>
                        <a:t>bj</a:t>
                      </a:r>
                      <a:r>
                        <a:rPr lang="en-IN" dirty="0"/>
                        <a:t> + 1 ... bn</a:t>
                      </a:r>
                    </a:p>
                  </a:txBody>
                  <a:tcPr/>
                </a:tc>
                <a:extLst>
                  <a:ext uri="{0D108BD9-81ED-4DB2-BD59-A6C34878D82A}">
                    <a16:rowId xmlns:a16="http://schemas.microsoft.com/office/drawing/2014/main" xmlns="" val="3664771288"/>
                  </a:ext>
                </a:extLst>
              </a:tr>
              <a:tr h="370840">
                <a:tc>
                  <a:txBody>
                    <a:bodyPr/>
                    <a:lstStyle/>
                    <a:p>
                      <a:pPr algn="ctr"/>
                      <a:r>
                        <a:rPr lang="en-US" dirty="0"/>
                        <a:t>t4</a:t>
                      </a:r>
                      <a:endParaRPr lang="en-IN" dirty="0"/>
                    </a:p>
                  </a:txBody>
                  <a:tcPr/>
                </a:tc>
                <a:tc>
                  <a:txBody>
                    <a:bodyPr/>
                    <a:lstStyle/>
                    <a:p>
                      <a:pPr algn="ctr"/>
                      <a:r>
                        <a:rPr lang="en-IN" dirty="0"/>
                        <a:t>a1 ... ai</a:t>
                      </a:r>
                    </a:p>
                  </a:txBody>
                  <a:tcPr/>
                </a:tc>
                <a:tc>
                  <a:txBody>
                    <a:bodyPr/>
                    <a:lstStyle/>
                    <a:p>
                      <a:pPr algn="ctr"/>
                      <a:r>
                        <a:rPr lang="en-IN" dirty="0"/>
                        <a:t>bi + 1 ... </a:t>
                      </a:r>
                      <a:r>
                        <a:rPr lang="en-IN" dirty="0" err="1"/>
                        <a:t>bj</a:t>
                      </a:r>
                      <a:endParaRPr lang="en-IN" dirty="0"/>
                    </a:p>
                  </a:txBody>
                  <a:tcPr/>
                </a:tc>
                <a:tc>
                  <a:txBody>
                    <a:bodyPr/>
                    <a:lstStyle/>
                    <a:p>
                      <a:pPr algn="ctr"/>
                      <a:r>
                        <a:rPr lang="en-IN" dirty="0" err="1"/>
                        <a:t>aj</a:t>
                      </a:r>
                      <a:r>
                        <a:rPr lang="en-IN" dirty="0"/>
                        <a:t> + 1 ... an</a:t>
                      </a:r>
                    </a:p>
                  </a:txBody>
                  <a:tcPr/>
                </a:tc>
                <a:extLst>
                  <a:ext uri="{0D108BD9-81ED-4DB2-BD59-A6C34878D82A}">
                    <a16:rowId xmlns:a16="http://schemas.microsoft.com/office/drawing/2014/main" xmlns="" val="3067144901"/>
                  </a:ext>
                </a:extLst>
              </a:tr>
            </a:tbl>
          </a:graphicData>
        </a:graphic>
      </p:graphicFrame>
      <p:graphicFrame>
        <p:nvGraphicFramePr>
          <p:cNvPr id="2" name="Table 3">
            <a:extLst>
              <a:ext uri="{FF2B5EF4-FFF2-40B4-BE49-F238E27FC236}">
                <a16:creationId xmlns:a16="http://schemas.microsoft.com/office/drawing/2014/main" xmlns="" id="{367FBBDC-6B2A-498A-89D1-0A4983CF7257}"/>
              </a:ext>
            </a:extLst>
          </p:cNvPr>
          <p:cNvGraphicFramePr>
            <a:graphicFrameLocks noGrp="1"/>
          </p:cNvGraphicFramePr>
          <p:nvPr>
            <p:extLst>
              <p:ext uri="{D42A27DB-BD31-4B8C-83A1-F6EECF244321}">
                <p14:modId xmlns:p14="http://schemas.microsoft.com/office/powerpoint/2010/main" xmlns="" val="885364286"/>
              </p:ext>
            </p:extLst>
          </p:nvPr>
        </p:nvGraphicFramePr>
        <p:xfrm>
          <a:off x="5029200" y="4726032"/>
          <a:ext cx="4157003" cy="1863900"/>
        </p:xfrm>
        <a:graphic>
          <a:graphicData uri="http://schemas.openxmlformats.org/drawingml/2006/table">
            <a:tbl>
              <a:tblPr firstRow="1" bandRow="1"/>
              <a:tblGrid>
                <a:gridCol w="1441938">
                  <a:extLst>
                    <a:ext uri="{9D8B030D-6E8A-4147-A177-3AD203B41FA5}">
                      <a16:colId xmlns:a16="http://schemas.microsoft.com/office/drawing/2014/main" xmlns="" val="1568898565"/>
                    </a:ext>
                  </a:extLst>
                </a:gridCol>
                <a:gridCol w="1167619">
                  <a:extLst>
                    <a:ext uri="{9D8B030D-6E8A-4147-A177-3AD203B41FA5}">
                      <a16:colId xmlns:a16="http://schemas.microsoft.com/office/drawing/2014/main" xmlns="" val="755894199"/>
                    </a:ext>
                  </a:extLst>
                </a:gridCol>
                <a:gridCol w="1547446">
                  <a:extLst>
                    <a:ext uri="{9D8B030D-6E8A-4147-A177-3AD203B41FA5}">
                      <a16:colId xmlns:a16="http://schemas.microsoft.com/office/drawing/2014/main" xmlns="" val="938145081"/>
                    </a:ext>
                  </a:extLst>
                </a:gridCol>
              </a:tblGrid>
              <a:tr h="380540">
                <a:tc>
                  <a:txBody>
                    <a:bodyPr/>
                    <a:lstStyle/>
                    <a:p>
                      <a:r>
                        <a:rPr lang="en-US" b="1" dirty="0"/>
                        <a:t>Aadhar No</a:t>
                      </a:r>
                      <a:endParaRPr lang="en-IN" b="1" dirty="0"/>
                    </a:p>
                  </a:txBody>
                  <a:tcPr/>
                </a:tc>
                <a:tc>
                  <a:txBody>
                    <a:bodyPr/>
                    <a:lstStyle/>
                    <a:p>
                      <a:r>
                        <a:rPr lang="en-US" b="1" dirty="0"/>
                        <a:t>Phone No</a:t>
                      </a:r>
                      <a:endParaRPr lang="en-IN" b="1" dirty="0"/>
                    </a:p>
                  </a:txBody>
                  <a:tcPr/>
                </a:tc>
                <a:tc>
                  <a:txBody>
                    <a:bodyPr/>
                    <a:lstStyle/>
                    <a:p>
                      <a:r>
                        <a:rPr lang="en-US" b="1" dirty="0"/>
                        <a:t>Address</a:t>
                      </a:r>
                      <a:endParaRPr lang="en-IN" b="1" dirty="0"/>
                    </a:p>
                  </a:txBody>
                  <a:tcPr/>
                </a:tc>
                <a:extLst>
                  <a:ext uri="{0D108BD9-81ED-4DB2-BD59-A6C34878D82A}">
                    <a16:rowId xmlns:a16="http://schemas.microsoft.com/office/drawing/2014/main" xmlns="" val="480884224"/>
                  </a:ext>
                </a:extLst>
              </a:tr>
              <a:tr h="370840">
                <a:tc>
                  <a:txBody>
                    <a:bodyPr/>
                    <a:lstStyle/>
                    <a:p>
                      <a:r>
                        <a:rPr lang="en-US" dirty="0"/>
                        <a:t>102</a:t>
                      </a:r>
                      <a:endParaRPr lang="en-IN" dirty="0"/>
                    </a:p>
                  </a:txBody>
                  <a:tcPr/>
                </a:tc>
                <a:tc>
                  <a:txBody>
                    <a:bodyPr/>
                    <a:lstStyle/>
                    <a:p>
                      <a:r>
                        <a:rPr lang="en-US" dirty="0"/>
                        <a:t>3658</a:t>
                      </a:r>
                      <a:endParaRPr lang="en-IN" dirty="0"/>
                    </a:p>
                  </a:txBody>
                  <a:tcPr/>
                </a:tc>
                <a:tc>
                  <a:txBody>
                    <a:bodyPr/>
                    <a:lstStyle/>
                    <a:p>
                      <a:r>
                        <a:rPr lang="en-US" dirty="0" err="1"/>
                        <a:t>Xyz</a:t>
                      </a:r>
                      <a:endParaRPr lang="en-IN" dirty="0"/>
                    </a:p>
                  </a:txBody>
                  <a:tcPr/>
                </a:tc>
                <a:extLst>
                  <a:ext uri="{0D108BD9-81ED-4DB2-BD59-A6C34878D82A}">
                    <a16:rowId xmlns:a16="http://schemas.microsoft.com/office/drawing/2014/main" xmlns="" val="1566163262"/>
                  </a:ext>
                </a:extLst>
              </a:tr>
              <a:tr h="370840">
                <a:tc>
                  <a:txBody>
                    <a:bodyPr/>
                    <a:lstStyle/>
                    <a:p>
                      <a:r>
                        <a:rPr lang="en-US" dirty="0"/>
                        <a:t>102</a:t>
                      </a:r>
                      <a:endParaRPr lang="en-IN" dirty="0"/>
                    </a:p>
                  </a:txBody>
                  <a:tcPr/>
                </a:tc>
                <a:tc>
                  <a:txBody>
                    <a:bodyPr/>
                    <a:lstStyle/>
                    <a:p>
                      <a:r>
                        <a:rPr lang="en-US" dirty="0"/>
                        <a:t>6875</a:t>
                      </a:r>
                      <a:endParaRPr lang="en-IN" dirty="0"/>
                    </a:p>
                  </a:txBody>
                  <a:tcPr/>
                </a:tc>
                <a:tc>
                  <a:txBody>
                    <a:bodyPr/>
                    <a:lstStyle/>
                    <a:p>
                      <a:r>
                        <a:rPr lang="en-US" dirty="0" err="1"/>
                        <a:t>Abc</a:t>
                      </a:r>
                      <a:endParaRPr lang="en-IN" dirty="0"/>
                    </a:p>
                  </a:txBody>
                  <a:tcPr/>
                </a:tc>
                <a:extLst>
                  <a:ext uri="{0D108BD9-81ED-4DB2-BD59-A6C34878D82A}">
                    <a16:rowId xmlns:a16="http://schemas.microsoft.com/office/drawing/2014/main" xmlns="" val="451190363"/>
                  </a:ext>
                </a:extLst>
              </a:tr>
              <a:tr h="370840">
                <a:tc>
                  <a:txBody>
                    <a:bodyPr/>
                    <a:lstStyle/>
                    <a:p>
                      <a:r>
                        <a:rPr lang="en-US" dirty="0"/>
                        <a:t>102</a:t>
                      </a:r>
                      <a:endParaRPr lang="en-IN" dirty="0"/>
                    </a:p>
                  </a:txBody>
                  <a:tcPr/>
                </a:tc>
                <a:tc>
                  <a:txBody>
                    <a:bodyPr/>
                    <a:lstStyle/>
                    <a:p>
                      <a:r>
                        <a:rPr lang="en-US" dirty="0"/>
                        <a:t>3658</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Abc</a:t>
                      </a:r>
                      <a:endParaRPr lang="en-IN" dirty="0"/>
                    </a:p>
                  </a:txBody>
                  <a:tcPr/>
                </a:tc>
                <a:extLst>
                  <a:ext uri="{0D108BD9-81ED-4DB2-BD59-A6C34878D82A}">
                    <a16:rowId xmlns:a16="http://schemas.microsoft.com/office/drawing/2014/main" xmlns="" val="3729186858"/>
                  </a:ext>
                </a:extLst>
              </a:tr>
              <a:tr h="370840">
                <a:tc>
                  <a:txBody>
                    <a:bodyPr/>
                    <a:lstStyle/>
                    <a:p>
                      <a:r>
                        <a:rPr lang="en-US" dirty="0"/>
                        <a:t>102</a:t>
                      </a:r>
                      <a:endParaRPr lang="en-IN" dirty="0"/>
                    </a:p>
                  </a:txBody>
                  <a:tcPr/>
                </a:tc>
                <a:tc>
                  <a:txBody>
                    <a:bodyPr/>
                    <a:lstStyle/>
                    <a:p>
                      <a:r>
                        <a:rPr lang="en-US" dirty="0"/>
                        <a:t>6875</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Xyz</a:t>
                      </a:r>
                      <a:endParaRPr lang="en-IN" dirty="0"/>
                    </a:p>
                  </a:txBody>
                  <a:tcPr/>
                </a:tc>
                <a:extLst>
                  <a:ext uri="{0D108BD9-81ED-4DB2-BD59-A6C34878D82A}">
                    <a16:rowId xmlns:a16="http://schemas.microsoft.com/office/drawing/2014/main" xmlns="" val="2323157683"/>
                  </a:ext>
                </a:extLst>
              </a:tr>
            </a:tbl>
          </a:graphicData>
        </a:graphic>
      </p:graphicFrame>
    </p:spTree>
    <p:extLst>
      <p:ext uri="{BB962C8B-B14F-4D97-AF65-F5344CB8AC3E}">
        <p14:creationId xmlns:p14="http://schemas.microsoft.com/office/powerpoint/2010/main" xmlns="" val="1850211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0CEE0F-7FE0-4B03-8D41-E38F53FEA79C}"/>
              </a:ext>
            </a:extLst>
          </p:cNvPr>
          <p:cNvSpPr txBox="1"/>
          <p:nvPr/>
        </p:nvSpPr>
        <p:spPr>
          <a:xfrm>
            <a:off x="351693" y="765577"/>
            <a:ext cx="11422965" cy="643253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Let R1, R2,...,Rn be a decomposition of R, and D a set of both functional and multivalued dependencies.</a:t>
            </a:r>
          </a:p>
          <a:p>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restriction of D to Ri is the set Di, consisting of</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All functional dependencies in D+ that include only attributes of Ri</a:t>
            </a:r>
          </a:p>
          <a:p>
            <a:r>
              <a:rPr lang="en-US" sz="2000" dirty="0">
                <a:latin typeface="Times New Roman" panose="02020603050405020304" pitchFamily="18" charset="0"/>
                <a:cs typeface="Times New Roman" panose="02020603050405020304" pitchFamily="18" charset="0"/>
              </a:rPr>
              <a:t>	 – All multivalued dependencies of the form ∩ Ri where α ⊆ Ri and α →→ β is in D+ </a:t>
            </a:r>
          </a:p>
          <a:p>
            <a:r>
              <a:rPr lang="en-US" sz="2000" dirty="0">
                <a:latin typeface="Times New Roman" panose="02020603050405020304" pitchFamily="18" charset="0"/>
                <a:cs typeface="Times New Roman" panose="02020603050405020304" pitchFamily="18" charset="0"/>
              </a:rPr>
              <a:t>α →→ β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decomposition is dependency-preserving with respect to D if, for every set of relations r1(R1), r2(R2), ..., </a:t>
            </a:r>
            <a:r>
              <a:rPr lang="en-US" sz="3200" dirty="0" err="1">
                <a:latin typeface="Times New Roman" panose="02020603050405020304" pitchFamily="18" charset="0"/>
                <a:cs typeface="Times New Roman" panose="02020603050405020304" pitchFamily="18" charset="0"/>
              </a:rPr>
              <a:t>r</a:t>
            </a:r>
            <a:r>
              <a:rPr lang="en-US" sz="2000" dirty="0" err="1">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(Rn) such that for all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satisfies Di, there exists a relation r(R) that satisfies D and for which </a:t>
            </a:r>
            <a:r>
              <a:rPr lang="en-US" sz="3200" dirty="0" err="1">
                <a:latin typeface="Times New Roman" panose="02020603050405020304" pitchFamily="18" charset="0"/>
                <a:cs typeface="Times New Roman" panose="02020603050405020304" pitchFamily="18" charset="0"/>
              </a:rPr>
              <a:t>r</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Π</a:t>
            </a:r>
            <a:r>
              <a:rPr lang="en-US" sz="1400" b="1"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(r) for all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Decomposition into 4NF may not be dependency preserving (even on just the multivalued dependencies)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 A,B,C,D,E,F,G,H,I)        --   Ri (</a:t>
            </a:r>
            <a:r>
              <a:rPr lang="en-US" sz="2000" dirty="0" err="1">
                <a:latin typeface="Times New Roman" panose="02020603050405020304" pitchFamily="18" charset="0"/>
                <a:cs typeface="Times New Roman" panose="02020603050405020304" pitchFamily="18" charset="0"/>
              </a:rPr>
              <a:t>a,b,c</a:t>
            </a:r>
            <a:r>
              <a:rPr lang="en-US" sz="2000" dirty="0">
                <a:latin typeface="Times New Roman" panose="02020603050405020304" pitchFamily="18" charset="0"/>
                <a:cs typeface="Times New Roman" panose="02020603050405020304" pitchFamily="18" charset="0"/>
              </a:rPr>
              <a:t>) - Di</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a-b, c-e, f-</a:t>
            </a:r>
            <a:r>
              <a:rPr lang="en-US" sz="2000" dirty="0" err="1">
                <a:latin typeface="Times New Roman" panose="02020603050405020304" pitchFamily="18" charset="0"/>
                <a:cs typeface="Times New Roman" panose="02020603050405020304" pitchFamily="18" charset="0"/>
              </a:rPr>
              <a:t>gh</a:t>
            </a:r>
            <a:r>
              <a:rPr lang="en-US" sz="2000" dirty="0">
                <a:latin typeface="Times New Roman" panose="02020603050405020304" pitchFamily="18" charset="0"/>
                <a:cs typeface="Times New Roman" panose="02020603050405020304" pitchFamily="18" charset="0"/>
              </a:rPr>
              <a:t>, d-I, c--</a:t>
            </a:r>
            <a:r>
              <a:rPr lang="en-US" sz="2000" dirty="0" err="1">
                <a:latin typeface="Times New Roman" panose="02020603050405020304" pitchFamily="18" charset="0"/>
                <a:cs typeface="Times New Roman" panose="02020603050405020304" pitchFamily="18" charset="0"/>
              </a:rPr>
              <a:t>ef</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9F7C021-8B5C-4393-B2DD-0F3077513475}"/>
              </a:ext>
            </a:extLst>
          </p:cNvPr>
          <p:cNvSpPr txBox="1"/>
          <p:nvPr/>
        </p:nvSpPr>
        <p:spPr>
          <a:xfrm>
            <a:off x="1097280" y="227261"/>
            <a:ext cx="5331655"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Multivalued Dependency Preservation </a:t>
            </a:r>
          </a:p>
        </p:txBody>
      </p:sp>
    </p:spTree>
    <p:extLst>
      <p:ext uri="{BB962C8B-B14F-4D97-AF65-F5344CB8AC3E}">
        <p14:creationId xmlns:p14="http://schemas.microsoft.com/office/powerpoint/2010/main" xmlns="" val="297855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149359-9F92-46DB-A240-CFB5999508C1}"/>
              </a:ext>
            </a:extLst>
          </p:cNvPr>
          <p:cNvPicPr>
            <a:picLocks noChangeAspect="1"/>
          </p:cNvPicPr>
          <p:nvPr/>
        </p:nvPicPr>
        <p:blipFill>
          <a:blip r:embed="rId2"/>
          <a:stretch>
            <a:fillRect/>
          </a:stretch>
        </p:blipFill>
        <p:spPr>
          <a:xfrm>
            <a:off x="829994" y="1"/>
            <a:ext cx="9973994" cy="6991642"/>
          </a:xfrm>
          <a:prstGeom prst="rect">
            <a:avLst/>
          </a:prstGeom>
        </p:spPr>
      </p:pic>
    </p:spTree>
    <p:extLst>
      <p:ext uri="{BB962C8B-B14F-4D97-AF65-F5344CB8AC3E}">
        <p14:creationId xmlns:p14="http://schemas.microsoft.com/office/powerpoint/2010/main" xmlns="" val="3761492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A46CDFC-1942-48B6-BBAA-14E71262A5C4}"/>
              </a:ext>
            </a:extLst>
          </p:cNvPr>
          <p:cNvSpPr txBox="1"/>
          <p:nvPr/>
        </p:nvSpPr>
        <p:spPr>
          <a:xfrm>
            <a:off x="1097280" y="209229"/>
            <a:ext cx="1223889"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Example</a:t>
            </a:r>
          </a:p>
        </p:txBody>
      </p:sp>
      <p:sp>
        <p:nvSpPr>
          <p:cNvPr id="5" name="TextBox 4">
            <a:extLst>
              <a:ext uri="{FF2B5EF4-FFF2-40B4-BE49-F238E27FC236}">
                <a16:creationId xmlns:a16="http://schemas.microsoft.com/office/drawing/2014/main" xmlns="" id="{AF9C7746-D8DF-4A6C-BA89-B9B01C92A334}"/>
              </a:ext>
            </a:extLst>
          </p:cNvPr>
          <p:cNvSpPr txBox="1"/>
          <p:nvPr/>
        </p:nvSpPr>
        <p:spPr>
          <a:xfrm>
            <a:off x="436097" y="609339"/>
            <a:ext cx="6536789" cy="5016758"/>
          </a:xfrm>
          <a:prstGeom prst="rect">
            <a:avLst/>
          </a:prstGeom>
          <a:noFill/>
        </p:spPr>
        <p:txBody>
          <a:bodyPr wrap="square">
            <a:spAutoFit/>
          </a:bodyPr>
          <a:lstStyle/>
          <a:p>
            <a:r>
              <a:rPr lang="pt-BR" sz="2000" dirty="0">
                <a:latin typeface="Times New Roman" panose="02020603050405020304" pitchFamily="18" charset="0"/>
                <a:cs typeface="Times New Roman" panose="02020603050405020304" pitchFamily="18" charset="0"/>
              </a:rPr>
              <a:t>R = (A, B, C, G, H, I) </a:t>
            </a:r>
          </a:p>
          <a:p>
            <a:r>
              <a:rPr lang="pt-BR" sz="2000" dirty="0">
                <a:latin typeface="Times New Roman" panose="02020603050405020304" pitchFamily="18" charset="0"/>
                <a:cs typeface="Times New Roman" panose="02020603050405020304" pitchFamily="18" charset="0"/>
              </a:rPr>
              <a:t>F = {A →→ B </a:t>
            </a:r>
          </a:p>
          <a:p>
            <a:r>
              <a:rPr lang="pt-BR" sz="2000" dirty="0">
                <a:latin typeface="Times New Roman" panose="02020603050405020304" pitchFamily="18" charset="0"/>
                <a:cs typeface="Times New Roman" panose="02020603050405020304" pitchFamily="18" charset="0"/>
              </a:rPr>
              <a:t>        B →→ HI </a:t>
            </a:r>
          </a:p>
          <a:p>
            <a:r>
              <a:rPr lang="pt-BR" sz="2000" dirty="0">
                <a:latin typeface="Times New Roman" panose="02020603050405020304" pitchFamily="18" charset="0"/>
                <a:cs typeface="Times New Roman" panose="02020603050405020304" pitchFamily="18" charset="0"/>
              </a:rPr>
              <a:t>        CG → H}    </a:t>
            </a:r>
          </a:p>
          <a:p>
            <a:r>
              <a:rPr lang="pt-B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 is not in 4NF since A →→ B and A is not a super key for R</a:t>
            </a:r>
          </a:p>
          <a:p>
            <a:endParaRPr lang="en-US"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Decomposition</a:t>
            </a:r>
          </a:p>
          <a:p>
            <a:endParaRPr lang="en-IN" sz="2000" dirty="0">
              <a:latin typeface="Times New Roman" panose="02020603050405020304" pitchFamily="18" charset="0"/>
              <a:cs typeface="Times New Roman" panose="02020603050405020304" pitchFamily="18" charset="0"/>
            </a:endParaRPr>
          </a:p>
          <a:p>
            <a:pPr marL="457200" indent="-457200">
              <a:buAutoNum type="alphaLcParenR"/>
            </a:pPr>
            <a:r>
              <a:rPr lang="en-IN" sz="2000" dirty="0">
                <a:latin typeface="Times New Roman" panose="02020603050405020304" pitchFamily="18" charset="0"/>
                <a:cs typeface="Times New Roman" panose="02020603050405020304" pitchFamily="18" charset="0"/>
              </a:rPr>
              <a:t>R1 = (A, B) 			(R1 is in 4NF)</a:t>
            </a:r>
          </a:p>
          <a:p>
            <a:pPr marL="457200" indent="-457200">
              <a:buAutoNum type="alphaLcParenR"/>
            </a:pPr>
            <a:r>
              <a:rPr lang="en-IN" sz="2000" dirty="0">
                <a:latin typeface="Times New Roman" panose="02020603050405020304" pitchFamily="18" charset="0"/>
                <a:cs typeface="Times New Roman" panose="02020603050405020304" pitchFamily="18" charset="0"/>
              </a:rPr>
              <a:t>R2 = (A, C, G, H, I) 		(R2 is not in 4NF)</a:t>
            </a:r>
          </a:p>
          <a:p>
            <a:pPr marL="457200" indent="-457200">
              <a:buAutoNum type="alphaLcParenR"/>
            </a:pPr>
            <a:r>
              <a:rPr lang="en-IN" sz="2000" dirty="0">
                <a:latin typeface="Times New Roman" panose="02020603050405020304" pitchFamily="18" charset="0"/>
                <a:cs typeface="Times New Roman" panose="02020603050405020304" pitchFamily="18" charset="0"/>
              </a:rPr>
              <a:t>R3 = (C, G, H) 		(R3 is in 4NF)</a:t>
            </a:r>
          </a:p>
          <a:p>
            <a:pPr marL="457200" indent="-457200">
              <a:buAutoNum type="alphaLcParenR"/>
            </a:pPr>
            <a:r>
              <a:rPr lang="en-IN" sz="2000" dirty="0">
                <a:latin typeface="Times New Roman" panose="02020603050405020304" pitchFamily="18" charset="0"/>
                <a:cs typeface="Times New Roman" panose="02020603050405020304" pitchFamily="18" charset="0"/>
              </a:rPr>
              <a:t>R4 = (A, C, G, I) 		(R4 is not in 4NF)</a:t>
            </a:r>
          </a:p>
          <a:p>
            <a:pPr marL="457200" indent="-457200">
              <a:buAutoNum type="alphaLcParenR"/>
            </a:pP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Since A →→ B and B →→ HI, A →→ HI, A →→ I</a:t>
            </a:r>
          </a:p>
          <a:p>
            <a:r>
              <a:rPr lang="en-IN" sz="2000" dirty="0">
                <a:latin typeface="Times New Roman" panose="02020603050405020304" pitchFamily="18" charset="0"/>
                <a:cs typeface="Times New Roman" panose="02020603050405020304" pitchFamily="18" charset="0"/>
              </a:rPr>
              <a:t>e)   R5 = (A, I)			(R5 is in 4NF)</a:t>
            </a:r>
          </a:p>
          <a:p>
            <a:r>
              <a:rPr lang="en-IN" sz="2000" dirty="0">
                <a:latin typeface="Times New Roman" panose="02020603050405020304" pitchFamily="18" charset="0"/>
                <a:cs typeface="Times New Roman" panose="02020603050405020304" pitchFamily="18" charset="0"/>
              </a:rPr>
              <a:t>f)   R6 = (A, C, G) 		(R6 is in 4NF)</a:t>
            </a:r>
          </a:p>
        </p:txBody>
      </p:sp>
    </p:spTree>
    <p:extLst>
      <p:ext uri="{BB962C8B-B14F-4D97-AF65-F5344CB8AC3E}">
        <p14:creationId xmlns:p14="http://schemas.microsoft.com/office/powerpoint/2010/main" xmlns="" val="3069472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0C2E96-384A-4E56-8DEB-DE9134F2A444}"/>
              </a:ext>
            </a:extLst>
          </p:cNvPr>
          <p:cNvSpPr txBox="1"/>
          <p:nvPr/>
        </p:nvSpPr>
        <p:spPr>
          <a:xfrm>
            <a:off x="1139483" y="152958"/>
            <a:ext cx="1209822"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Example</a:t>
            </a:r>
          </a:p>
        </p:txBody>
      </p:sp>
      <p:sp>
        <p:nvSpPr>
          <p:cNvPr id="5" name="TextBox 4">
            <a:extLst>
              <a:ext uri="{FF2B5EF4-FFF2-40B4-BE49-F238E27FC236}">
                <a16:creationId xmlns:a16="http://schemas.microsoft.com/office/drawing/2014/main" xmlns="" id="{85C21E7E-FFD3-42D2-91C0-409CDC88CA28}"/>
              </a:ext>
            </a:extLst>
          </p:cNvPr>
          <p:cNvSpPr txBox="1"/>
          <p:nvPr/>
        </p:nvSpPr>
        <p:spPr>
          <a:xfrm>
            <a:off x="126609" y="603673"/>
            <a:ext cx="10030265" cy="286232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Let R be a relation schema with a set of attributes that are partitioned into 3 nonempty subsets,</a:t>
            </a:r>
          </a:p>
          <a:p>
            <a:pPr algn="ctr"/>
            <a:r>
              <a:rPr lang="en-IN" sz="2000" dirty="0">
                <a:latin typeface="Times New Roman" panose="02020603050405020304" pitchFamily="18" charset="0"/>
                <a:cs typeface="Times New Roman" panose="02020603050405020304" pitchFamily="18" charset="0"/>
              </a:rPr>
              <a:t>Y, Z, W</a:t>
            </a:r>
          </a:p>
          <a:p>
            <a:r>
              <a:rPr lang="en-US" sz="2000" dirty="0">
                <a:latin typeface="Times New Roman" panose="02020603050405020304" pitchFamily="18" charset="0"/>
                <a:cs typeface="Times New Roman" panose="02020603050405020304" pitchFamily="18" charset="0"/>
              </a:rPr>
              <a:t>We say that Y →→ Z (Y </a:t>
            </a:r>
            <a:r>
              <a:rPr lang="en-US" sz="2000" dirty="0" err="1">
                <a:latin typeface="Times New Roman" panose="02020603050405020304" pitchFamily="18" charset="0"/>
                <a:cs typeface="Times New Roman" panose="02020603050405020304" pitchFamily="18" charset="0"/>
              </a:rPr>
              <a:t>multidetermines</a:t>
            </a:r>
            <a:r>
              <a:rPr lang="en-US" sz="2000" dirty="0">
                <a:latin typeface="Times New Roman" panose="02020603050405020304" pitchFamily="18" charset="0"/>
                <a:cs typeface="Times New Roman" panose="02020603050405020304" pitchFamily="18" charset="0"/>
              </a:rPr>
              <a:t> Z) if and only if for all possible relations r(R)</a:t>
            </a:r>
          </a:p>
          <a:p>
            <a:endParaRPr lang="en-IN" sz="2000" dirty="0">
              <a:latin typeface="Times New Roman" panose="02020603050405020304" pitchFamily="18" charset="0"/>
              <a:cs typeface="Times New Roman" panose="02020603050405020304" pitchFamily="18" charset="0"/>
            </a:endParaRPr>
          </a:p>
          <a:p>
            <a:pPr algn="ctr"/>
            <a:r>
              <a:rPr lang="pl-PL" sz="2000" dirty="0">
                <a:latin typeface="Times New Roman" panose="02020603050405020304" pitchFamily="18" charset="0"/>
                <a:cs typeface="Times New Roman" panose="02020603050405020304" pitchFamily="18" charset="0"/>
              </a:rPr>
              <a:t>&lt; y1, z1, w1 &gt; ∈ r and &lt; y1, z2, w2 &gt; ∈ r </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Then</a:t>
            </a:r>
          </a:p>
          <a:p>
            <a:pPr algn="ctr"/>
            <a:r>
              <a:rPr lang="pl-PL" sz="2000" dirty="0">
                <a:latin typeface="Times New Roman" panose="02020603050405020304" pitchFamily="18" charset="0"/>
                <a:cs typeface="Times New Roman" panose="02020603050405020304" pitchFamily="18" charset="0"/>
              </a:rPr>
              <a:t>&lt; y1, z1, w2 &gt; ∈ r and &lt; y1, z2, w1 &gt; ∈ r</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Note that since the behavior of Z and W are identical it follows that Y →→ Z </a:t>
            </a:r>
            <a:r>
              <a:rPr lang="en-US" sz="2000" dirty="0" err="1">
                <a:latin typeface="Times New Roman" panose="02020603050405020304" pitchFamily="18" charset="0"/>
                <a:cs typeface="Times New Roman" panose="02020603050405020304" pitchFamily="18" charset="0"/>
              </a:rPr>
              <a:t>iff</a:t>
            </a:r>
            <a:r>
              <a:rPr lang="en-US" sz="2000" dirty="0">
                <a:latin typeface="Times New Roman" panose="02020603050405020304" pitchFamily="18" charset="0"/>
                <a:cs typeface="Times New Roman" panose="02020603050405020304" pitchFamily="18" charset="0"/>
              </a:rPr>
              <a:t> Y →→ W</a:t>
            </a:r>
          </a:p>
        </p:txBody>
      </p:sp>
      <p:sp>
        <p:nvSpPr>
          <p:cNvPr id="9" name="TextBox 8">
            <a:extLst>
              <a:ext uri="{FF2B5EF4-FFF2-40B4-BE49-F238E27FC236}">
                <a16:creationId xmlns:a16="http://schemas.microsoft.com/office/drawing/2014/main" xmlns="" id="{58CD2CAE-6B21-453B-A261-3C942A2FE9D5}"/>
              </a:ext>
            </a:extLst>
          </p:cNvPr>
          <p:cNvSpPr txBox="1"/>
          <p:nvPr/>
        </p:nvSpPr>
        <p:spPr>
          <a:xfrm>
            <a:off x="407963" y="3834851"/>
            <a:ext cx="2335237" cy="1323439"/>
          </a:xfrm>
          <a:prstGeom prst="rect">
            <a:avLst/>
          </a:prstGeom>
          <a:noFill/>
        </p:spPr>
        <p:txBody>
          <a:bodyPr wrap="square">
            <a:spAutoFit/>
          </a:bodyPr>
          <a:lstStyle/>
          <a:p>
            <a:r>
              <a:rPr lang="en-IN" sz="2000" b="1" u="sng" dirty="0">
                <a:latin typeface="Times New Roman" panose="02020603050405020304" pitchFamily="18" charset="0"/>
                <a:cs typeface="Times New Roman" panose="02020603050405020304" pitchFamily="18" charset="0"/>
              </a:rPr>
              <a:t>In our example:</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course →→ teacher</a:t>
            </a:r>
          </a:p>
          <a:p>
            <a:r>
              <a:rPr lang="en-IN" sz="2000" b="1" dirty="0">
                <a:latin typeface="Times New Roman" panose="02020603050405020304" pitchFamily="18" charset="0"/>
                <a:cs typeface="Times New Roman" panose="02020603050405020304" pitchFamily="18" charset="0"/>
              </a:rPr>
              <a:t>course →→ book</a:t>
            </a:r>
          </a:p>
        </p:txBody>
      </p:sp>
      <p:sp>
        <p:nvSpPr>
          <p:cNvPr id="11" name="TextBox 10">
            <a:extLst>
              <a:ext uri="{FF2B5EF4-FFF2-40B4-BE49-F238E27FC236}">
                <a16:creationId xmlns:a16="http://schemas.microsoft.com/office/drawing/2014/main" xmlns="" id="{6D5F2412-7F94-40DB-B939-E0D2AEEC62AD}"/>
              </a:ext>
            </a:extLst>
          </p:cNvPr>
          <p:cNvSpPr txBox="1"/>
          <p:nvPr/>
        </p:nvSpPr>
        <p:spPr>
          <a:xfrm>
            <a:off x="3362178" y="3675725"/>
            <a:ext cx="8215532" cy="1323439"/>
          </a:xfrm>
          <a:prstGeom prst="rect">
            <a:avLst/>
          </a:prstGeom>
          <a:noFill/>
          <a:ln>
            <a:solidFill>
              <a:schemeClr val="tx1"/>
            </a:solidFill>
          </a:ln>
        </p:spPr>
        <p:txBody>
          <a:bodyPr wrap="square">
            <a:spAutoFit/>
          </a:bodyPr>
          <a:lstStyle/>
          <a:p>
            <a:r>
              <a:rPr lang="en-US" sz="2000" dirty="0">
                <a:latin typeface="Times New Roman" panose="02020603050405020304" pitchFamily="18" charset="0"/>
                <a:cs typeface="Times New Roman" panose="02020603050405020304" pitchFamily="18" charset="0"/>
              </a:rPr>
              <a:t>The above formal definition is supposed to formalize the notion that given a particular value of Y (course) it has associated with it a set of values of Z (teacher) and a set of values of W (book), and these two sets are in some sense independent of each other</a:t>
            </a:r>
            <a:endParaRPr lang="en-IN"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6101E8A-E096-4733-8958-014AB1183967}"/>
              </a:ext>
            </a:extLst>
          </p:cNvPr>
          <p:cNvSpPr txBox="1"/>
          <p:nvPr/>
        </p:nvSpPr>
        <p:spPr>
          <a:xfrm>
            <a:off x="2532183" y="5399613"/>
            <a:ext cx="9214340" cy="70788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Note: 	–  If Y → Z then Y →→ Z </a:t>
            </a:r>
          </a:p>
          <a:p>
            <a:r>
              <a:rPr lang="en-US" sz="2000" b="1" dirty="0">
                <a:latin typeface="Times New Roman" panose="02020603050405020304" pitchFamily="18" charset="0"/>
                <a:cs typeface="Times New Roman" panose="02020603050405020304" pitchFamily="18" charset="0"/>
              </a:rPr>
              <a:t>	– Indeed we have (in above notation) Z1 = Z2 The claim follows.</a:t>
            </a:r>
            <a:endParaRPr lang="en-IN" sz="2000" b="1" dirty="0">
              <a:latin typeface="Times New Roman" panose="02020603050405020304" pitchFamily="18" charset="0"/>
              <a:cs typeface="Times New Roman" panose="02020603050405020304" pitchFamily="18" charset="0"/>
            </a:endParaRPr>
          </a:p>
        </p:txBody>
      </p:sp>
      <p:graphicFrame>
        <p:nvGraphicFramePr>
          <p:cNvPr id="7" name="Table 3">
            <a:extLst>
              <a:ext uri="{FF2B5EF4-FFF2-40B4-BE49-F238E27FC236}">
                <a16:creationId xmlns:a16="http://schemas.microsoft.com/office/drawing/2014/main" xmlns="" id="{1FCB0FCA-43C8-4975-B341-2BA47750AE96}"/>
              </a:ext>
            </a:extLst>
          </p:cNvPr>
          <p:cNvGraphicFramePr>
            <a:graphicFrameLocks noGrp="1"/>
          </p:cNvGraphicFramePr>
          <p:nvPr>
            <p:extLst>
              <p:ext uri="{D42A27DB-BD31-4B8C-83A1-F6EECF244321}">
                <p14:modId xmlns:p14="http://schemas.microsoft.com/office/powerpoint/2010/main" xmlns="" val="1283128372"/>
              </p:ext>
            </p:extLst>
          </p:nvPr>
        </p:nvGraphicFramePr>
        <p:xfrm>
          <a:off x="9706708" y="936119"/>
          <a:ext cx="3235571" cy="2123440"/>
        </p:xfrm>
        <a:graphic>
          <a:graphicData uri="http://schemas.openxmlformats.org/drawingml/2006/table">
            <a:tbl>
              <a:tblPr firstRow="1" bandRow="1"/>
              <a:tblGrid>
                <a:gridCol w="915686">
                  <a:extLst>
                    <a:ext uri="{9D8B030D-6E8A-4147-A177-3AD203B41FA5}">
                      <a16:colId xmlns:a16="http://schemas.microsoft.com/office/drawing/2014/main" xmlns="" val="1568898565"/>
                    </a:ext>
                  </a:extLst>
                </a:gridCol>
                <a:gridCol w="899390">
                  <a:extLst>
                    <a:ext uri="{9D8B030D-6E8A-4147-A177-3AD203B41FA5}">
                      <a16:colId xmlns:a16="http://schemas.microsoft.com/office/drawing/2014/main" xmlns="" val="755894199"/>
                    </a:ext>
                  </a:extLst>
                </a:gridCol>
                <a:gridCol w="1420495">
                  <a:extLst>
                    <a:ext uri="{9D8B030D-6E8A-4147-A177-3AD203B41FA5}">
                      <a16:colId xmlns:a16="http://schemas.microsoft.com/office/drawing/2014/main" xmlns="" val="938145081"/>
                    </a:ext>
                  </a:extLst>
                </a:gridCol>
              </a:tblGrid>
              <a:tr h="380540">
                <a:tc>
                  <a:txBody>
                    <a:bodyPr/>
                    <a:lstStyle/>
                    <a:p>
                      <a:r>
                        <a:rPr lang="en-US" b="1" dirty="0"/>
                        <a:t>Aadhar No</a:t>
                      </a:r>
                      <a:endParaRPr lang="en-IN" b="1" dirty="0"/>
                    </a:p>
                  </a:txBody>
                  <a:tcPr/>
                </a:tc>
                <a:tc>
                  <a:txBody>
                    <a:bodyPr/>
                    <a:lstStyle/>
                    <a:p>
                      <a:r>
                        <a:rPr lang="en-US" b="1" dirty="0"/>
                        <a:t>Phone No</a:t>
                      </a:r>
                      <a:endParaRPr lang="en-IN" b="1" dirty="0"/>
                    </a:p>
                  </a:txBody>
                  <a:tcPr/>
                </a:tc>
                <a:tc>
                  <a:txBody>
                    <a:bodyPr/>
                    <a:lstStyle/>
                    <a:p>
                      <a:r>
                        <a:rPr lang="en-US" b="1" dirty="0"/>
                        <a:t>Address</a:t>
                      </a:r>
                      <a:endParaRPr lang="en-IN" b="1" dirty="0"/>
                    </a:p>
                  </a:txBody>
                  <a:tcPr/>
                </a:tc>
                <a:extLst>
                  <a:ext uri="{0D108BD9-81ED-4DB2-BD59-A6C34878D82A}">
                    <a16:rowId xmlns:a16="http://schemas.microsoft.com/office/drawing/2014/main" xmlns="" val="480884224"/>
                  </a:ext>
                </a:extLst>
              </a:tr>
              <a:tr h="370840">
                <a:tc>
                  <a:txBody>
                    <a:bodyPr/>
                    <a:lstStyle/>
                    <a:p>
                      <a:r>
                        <a:rPr lang="en-US" dirty="0"/>
                        <a:t>102</a:t>
                      </a:r>
                      <a:endParaRPr lang="en-IN" dirty="0"/>
                    </a:p>
                  </a:txBody>
                  <a:tcPr/>
                </a:tc>
                <a:tc>
                  <a:txBody>
                    <a:bodyPr/>
                    <a:lstStyle/>
                    <a:p>
                      <a:r>
                        <a:rPr lang="en-US" dirty="0"/>
                        <a:t>3658</a:t>
                      </a:r>
                      <a:endParaRPr lang="en-IN" dirty="0"/>
                    </a:p>
                  </a:txBody>
                  <a:tcPr/>
                </a:tc>
                <a:tc>
                  <a:txBody>
                    <a:bodyPr/>
                    <a:lstStyle/>
                    <a:p>
                      <a:r>
                        <a:rPr lang="en-US" dirty="0" err="1"/>
                        <a:t>Xyz</a:t>
                      </a:r>
                      <a:endParaRPr lang="en-IN" dirty="0"/>
                    </a:p>
                  </a:txBody>
                  <a:tcPr/>
                </a:tc>
                <a:extLst>
                  <a:ext uri="{0D108BD9-81ED-4DB2-BD59-A6C34878D82A}">
                    <a16:rowId xmlns:a16="http://schemas.microsoft.com/office/drawing/2014/main" xmlns="" val="1566163262"/>
                  </a:ext>
                </a:extLst>
              </a:tr>
              <a:tr h="370840">
                <a:tc>
                  <a:txBody>
                    <a:bodyPr/>
                    <a:lstStyle/>
                    <a:p>
                      <a:r>
                        <a:rPr lang="en-US" dirty="0"/>
                        <a:t>102</a:t>
                      </a:r>
                      <a:endParaRPr lang="en-IN" dirty="0"/>
                    </a:p>
                  </a:txBody>
                  <a:tcPr/>
                </a:tc>
                <a:tc>
                  <a:txBody>
                    <a:bodyPr/>
                    <a:lstStyle/>
                    <a:p>
                      <a:r>
                        <a:rPr lang="en-US" dirty="0"/>
                        <a:t>6875</a:t>
                      </a:r>
                      <a:endParaRPr lang="en-IN" dirty="0"/>
                    </a:p>
                  </a:txBody>
                  <a:tcPr/>
                </a:tc>
                <a:tc>
                  <a:txBody>
                    <a:bodyPr/>
                    <a:lstStyle/>
                    <a:p>
                      <a:r>
                        <a:rPr lang="en-US" dirty="0" err="1"/>
                        <a:t>Abc</a:t>
                      </a:r>
                      <a:endParaRPr lang="en-IN" dirty="0"/>
                    </a:p>
                  </a:txBody>
                  <a:tcPr/>
                </a:tc>
                <a:extLst>
                  <a:ext uri="{0D108BD9-81ED-4DB2-BD59-A6C34878D82A}">
                    <a16:rowId xmlns:a16="http://schemas.microsoft.com/office/drawing/2014/main" xmlns="" val="451190363"/>
                  </a:ext>
                </a:extLst>
              </a:tr>
              <a:tr h="370840">
                <a:tc>
                  <a:txBody>
                    <a:bodyPr/>
                    <a:lstStyle/>
                    <a:p>
                      <a:r>
                        <a:rPr lang="en-US" dirty="0"/>
                        <a:t>102</a:t>
                      </a:r>
                      <a:endParaRPr lang="en-IN" dirty="0"/>
                    </a:p>
                  </a:txBody>
                  <a:tcPr/>
                </a:tc>
                <a:tc>
                  <a:txBody>
                    <a:bodyPr/>
                    <a:lstStyle/>
                    <a:p>
                      <a:r>
                        <a:rPr lang="en-US" dirty="0"/>
                        <a:t>3658</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Abc</a:t>
                      </a:r>
                      <a:endParaRPr lang="en-IN" dirty="0"/>
                    </a:p>
                  </a:txBody>
                  <a:tcPr/>
                </a:tc>
                <a:extLst>
                  <a:ext uri="{0D108BD9-81ED-4DB2-BD59-A6C34878D82A}">
                    <a16:rowId xmlns:a16="http://schemas.microsoft.com/office/drawing/2014/main" xmlns="" val="3729186858"/>
                  </a:ext>
                </a:extLst>
              </a:tr>
              <a:tr h="370840">
                <a:tc>
                  <a:txBody>
                    <a:bodyPr/>
                    <a:lstStyle/>
                    <a:p>
                      <a:r>
                        <a:rPr lang="en-US" dirty="0"/>
                        <a:t>102</a:t>
                      </a:r>
                      <a:endParaRPr lang="en-IN" dirty="0"/>
                    </a:p>
                  </a:txBody>
                  <a:tcPr/>
                </a:tc>
                <a:tc>
                  <a:txBody>
                    <a:bodyPr/>
                    <a:lstStyle/>
                    <a:p>
                      <a:r>
                        <a:rPr lang="en-US" dirty="0"/>
                        <a:t>6875</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Xyz</a:t>
                      </a:r>
                      <a:endParaRPr lang="en-IN" dirty="0"/>
                    </a:p>
                  </a:txBody>
                  <a:tcPr/>
                </a:tc>
                <a:extLst>
                  <a:ext uri="{0D108BD9-81ED-4DB2-BD59-A6C34878D82A}">
                    <a16:rowId xmlns:a16="http://schemas.microsoft.com/office/drawing/2014/main" xmlns="" val="2323157683"/>
                  </a:ext>
                </a:extLst>
              </a:tr>
            </a:tbl>
          </a:graphicData>
        </a:graphic>
      </p:graphicFrame>
    </p:spTree>
    <p:extLst>
      <p:ext uri="{BB962C8B-B14F-4D97-AF65-F5344CB8AC3E}">
        <p14:creationId xmlns:p14="http://schemas.microsoft.com/office/powerpoint/2010/main" xmlns="" val="4111762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572CBF9-F02B-4F8A-89C6-8817B5354060}"/>
              </a:ext>
            </a:extLst>
          </p:cNvPr>
          <p:cNvSpPr txBox="1"/>
          <p:nvPr/>
        </p:nvSpPr>
        <p:spPr>
          <a:xfrm>
            <a:off x="754966" y="293634"/>
            <a:ext cx="11437034" cy="563231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We use multivalued dependencies in two ways:</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test relations to determine whether they are legal under a given set of functional and multivalued dependencies.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specify constraints on the set of legal relations. We shall thus concern ourselves only with relations that satisfy a given set of functional and multivalued dependencies.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a relation r fails to satisfy a given multivalued dependency, we can construct a relation ‘r’ that does satisfy the multivalued dependency by adding tuples to r.</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Let D denote a set of functional and multivalued dependencies. The closure D+ of D is the set of all functional and multivalued dependencies logically implied by 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Sound and complete inference rules for functional and multivalued dependencies: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Reflexivity rule. If </a:t>
            </a:r>
            <a:r>
              <a:rPr lang="el-GR" sz="2000" b="1" dirty="0">
                <a:latin typeface="Times New Roman" panose="02020603050405020304" pitchFamily="18" charset="0"/>
                <a:cs typeface="Times New Roman" panose="02020603050405020304" pitchFamily="18" charset="0"/>
              </a:rPr>
              <a:t>α </a:t>
            </a:r>
            <a:r>
              <a:rPr lang="en-US" sz="2000" b="1" dirty="0">
                <a:latin typeface="Times New Roman" panose="02020603050405020304" pitchFamily="18" charset="0"/>
                <a:cs typeface="Times New Roman" panose="02020603050405020304" pitchFamily="18" charset="0"/>
              </a:rPr>
              <a:t>is a set of attributes and </a:t>
            </a:r>
            <a:r>
              <a:rPr lang="el-GR" sz="2000" b="1" dirty="0">
                <a:latin typeface="Times New Roman" panose="02020603050405020304" pitchFamily="18" charset="0"/>
                <a:cs typeface="Times New Roman" panose="02020603050405020304" pitchFamily="18" charset="0"/>
              </a:rPr>
              <a:t>β ⊆ α, </a:t>
            </a:r>
            <a:r>
              <a:rPr lang="en-US" sz="2000" b="1" dirty="0">
                <a:latin typeface="Times New Roman" panose="02020603050405020304" pitchFamily="18" charset="0"/>
                <a:cs typeface="Times New Roman" panose="02020603050405020304" pitchFamily="18" charset="0"/>
              </a:rPr>
              <a:t>then </a:t>
            </a:r>
            <a:r>
              <a:rPr lang="el-GR" sz="2000" b="1" dirty="0">
                <a:latin typeface="Times New Roman" panose="02020603050405020304" pitchFamily="18" charset="0"/>
                <a:cs typeface="Times New Roman" panose="02020603050405020304" pitchFamily="18" charset="0"/>
              </a:rPr>
              <a:t>α → β </a:t>
            </a:r>
            <a:r>
              <a:rPr lang="en-US" sz="2000" b="1" dirty="0">
                <a:latin typeface="Times New Roman" panose="02020603050405020304" pitchFamily="18" charset="0"/>
                <a:cs typeface="Times New Roman" panose="02020603050405020304" pitchFamily="18" charset="0"/>
              </a:rPr>
              <a:t>holds. </a:t>
            </a:r>
            <a:r>
              <a:rPr lang="en-US" sz="2000" b="1" dirty="0" err="1">
                <a:latin typeface="Times New Roman" panose="02020603050405020304" pitchFamily="18" charset="0"/>
                <a:cs typeface="Times New Roman" panose="02020603050405020304" pitchFamily="18" charset="0"/>
              </a:rPr>
              <a:t>Eg.</a:t>
            </a:r>
            <a:r>
              <a:rPr lang="en-US" sz="2000" b="1" dirty="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α </a:t>
            </a:r>
            <a:r>
              <a:rPr lang="en-US" sz="2000" b="1" dirty="0">
                <a:latin typeface="Times New Roman" panose="02020603050405020304" pitchFamily="18" charset="0"/>
                <a:cs typeface="Times New Roman" panose="02020603050405020304" pitchFamily="18" charset="0"/>
              </a:rPr>
              <a:t> - ABC, </a:t>
            </a:r>
            <a:r>
              <a:rPr lang="el-GR" sz="2000" b="1" dirty="0">
                <a:latin typeface="Times New Roman" panose="02020603050405020304" pitchFamily="18" charset="0"/>
                <a:cs typeface="Times New Roman" panose="02020603050405020304" pitchFamily="18" charset="0"/>
              </a:rPr>
              <a:t>β</a:t>
            </a:r>
            <a:r>
              <a:rPr lang="en-US" sz="2000" b="1" dirty="0">
                <a:latin typeface="Times New Roman" panose="02020603050405020304" pitchFamily="18" charset="0"/>
                <a:cs typeface="Times New Roman" panose="02020603050405020304" pitchFamily="18" charset="0"/>
              </a:rPr>
              <a:t> – C)</a:t>
            </a:r>
          </a:p>
          <a:p>
            <a:r>
              <a:rPr lang="en-US" sz="2000" b="1" dirty="0">
                <a:latin typeface="Times New Roman" panose="02020603050405020304" pitchFamily="18" charset="0"/>
                <a:cs typeface="Times New Roman" panose="02020603050405020304" pitchFamily="18" charset="0"/>
              </a:rPr>
              <a:t>2. Augmentation rule. If </a:t>
            </a:r>
            <a:r>
              <a:rPr lang="el-GR" sz="2000" b="1" dirty="0">
                <a:latin typeface="Times New Roman" panose="02020603050405020304" pitchFamily="18" charset="0"/>
                <a:cs typeface="Times New Roman" panose="02020603050405020304" pitchFamily="18" charset="0"/>
              </a:rPr>
              <a:t>α → β </a:t>
            </a:r>
            <a:r>
              <a:rPr lang="en-US" sz="2000" b="1" dirty="0">
                <a:latin typeface="Times New Roman" panose="02020603050405020304" pitchFamily="18" charset="0"/>
                <a:cs typeface="Times New Roman" panose="02020603050405020304" pitchFamily="18" charset="0"/>
              </a:rPr>
              <a:t>holds and </a:t>
            </a:r>
            <a:r>
              <a:rPr lang="el-GR" sz="2000" b="1" dirty="0">
                <a:latin typeface="Times New Roman" panose="02020603050405020304" pitchFamily="18" charset="0"/>
                <a:cs typeface="Times New Roman" panose="02020603050405020304" pitchFamily="18" charset="0"/>
              </a:rPr>
              <a:t>γ </a:t>
            </a:r>
            <a:r>
              <a:rPr lang="en-US" sz="2000" b="1" dirty="0">
                <a:latin typeface="Times New Roman" panose="02020603050405020304" pitchFamily="18" charset="0"/>
                <a:cs typeface="Times New Roman" panose="02020603050405020304" pitchFamily="18" charset="0"/>
              </a:rPr>
              <a:t>is a set of  attributes, then </a:t>
            </a:r>
            <a:r>
              <a:rPr lang="el-GR" sz="2000" b="1" dirty="0">
                <a:latin typeface="Times New Roman" panose="02020603050405020304" pitchFamily="18" charset="0"/>
                <a:cs typeface="Times New Roman" panose="02020603050405020304" pitchFamily="18" charset="0"/>
              </a:rPr>
              <a:t>γα → γβ </a:t>
            </a:r>
            <a:r>
              <a:rPr lang="en-US" sz="2000" b="1" dirty="0">
                <a:latin typeface="Times New Roman" panose="02020603050405020304" pitchFamily="18" charset="0"/>
                <a:cs typeface="Times New Roman" panose="02020603050405020304" pitchFamily="18" charset="0"/>
              </a:rPr>
              <a:t>holds.</a:t>
            </a:r>
          </a:p>
          <a:p>
            <a:r>
              <a:rPr lang="en-US" sz="2000" b="1" dirty="0">
                <a:latin typeface="Times New Roman" panose="02020603050405020304" pitchFamily="18" charset="0"/>
                <a:cs typeface="Times New Roman" panose="02020603050405020304" pitchFamily="18" charset="0"/>
              </a:rPr>
              <a:t>3. Transitivity rule. If </a:t>
            </a:r>
            <a:r>
              <a:rPr lang="el-GR" sz="2000" b="1" dirty="0">
                <a:latin typeface="Times New Roman" panose="02020603050405020304" pitchFamily="18" charset="0"/>
                <a:cs typeface="Times New Roman" panose="02020603050405020304" pitchFamily="18" charset="0"/>
              </a:rPr>
              <a:t>α → β </a:t>
            </a:r>
            <a:r>
              <a:rPr lang="en-US" sz="2000" b="1" dirty="0">
                <a:latin typeface="Times New Roman" panose="02020603050405020304" pitchFamily="18" charset="0"/>
                <a:cs typeface="Times New Roman" panose="02020603050405020304" pitchFamily="18" charset="0"/>
              </a:rPr>
              <a:t>holds and </a:t>
            </a:r>
            <a:r>
              <a:rPr lang="el-GR" sz="2000" b="1" dirty="0">
                <a:latin typeface="Times New Roman" panose="02020603050405020304" pitchFamily="18" charset="0"/>
                <a:cs typeface="Times New Roman" panose="02020603050405020304" pitchFamily="18" charset="0"/>
              </a:rPr>
              <a:t>β → γ </a:t>
            </a:r>
            <a:r>
              <a:rPr lang="en-US" sz="2000" b="1" dirty="0">
                <a:latin typeface="Times New Roman" panose="02020603050405020304" pitchFamily="18" charset="0"/>
                <a:cs typeface="Times New Roman" panose="02020603050405020304" pitchFamily="18" charset="0"/>
              </a:rPr>
              <a:t>holds, then </a:t>
            </a:r>
            <a:r>
              <a:rPr lang="el-GR" sz="2000" b="1" dirty="0">
                <a:latin typeface="Times New Roman" panose="02020603050405020304" pitchFamily="18" charset="0"/>
                <a:cs typeface="Times New Roman" panose="02020603050405020304" pitchFamily="18" charset="0"/>
              </a:rPr>
              <a:t>α</a:t>
            </a:r>
            <a:r>
              <a:rPr lang="en-US" sz="2000" b="1" dirty="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 γ </a:t>
            </a:r>
            <a:r>
              <a:rPr lang="en-US" sz="2000" b="1" dirty="0">
                <a:latin typeface="Times New Roman" panose="02020603050405020304" pitchFamily="18" charset="0"/>
                <a:cs typeface="Times New Roman" panose="02020603050405020304" pitchFamily="18" charset="0"/>
              </a:rPr>
              <a:t>holds.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3604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4CFAF8-D826-4EC4-BC41-3F34F057D4D3}"/>
              </a:ext>
            </a:extLst>
          </p:cNvPr>
          <p:cNvSpPr txBox="1"/>
          <p:nvPr/>
        </p:nvSpPr>
        <p:spPr>
          <a:xfrm>
            <a:off x="281352" y="728731"/>
            <a:ext cx="11408899" cy="1938992"/>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4. Complementation rule. If </a:t>
            </a:r>
            <a:r>
              <a:rPr lang="el-GR" sz="2000" b="1" dirty="0">
                <a:latin typeface="Times New Roman" panose="02020603050405020304" pitchFamily="18" charset="0"/>
                <a:cs typeface="Times New Roman" panose="02020603050405020304" pitchFamily="18" charset="0"/>
              </a:rPr>
              <a:t>α →→ β </a:t>
            </a:r>
            <a:r>
              <a:rPr lang="en-IN" sz="2000" b="1" dirty="0">
                <a:latin typeface="Times New Roman" panose="02020603050405020304" pitchFamily="18" charset="0"/>
                <a:cs typeface="Times New Roman" panose="02020603050405020304" pitchFamily="18" charset="0"/>
              </a:rPr>
              <a:t>holds, then </a:t>
            </a:r>
            <a:r>
              <a:rPr lang="el-GR" sz="2000" b="1" dirty="0">
                <a:latin typeface="Times New Roman" panose="02020603050405020304" pitchFamily="18" charset="0"/>
                <a:cs typeface="Times New Roman" panose="02020603050405020304" pitchFamily="18" charset="0"/>
              </a:rPr>
              <a:t>α →→ </a:t>
            </a:r>
            <a:r>
              <a:rPr lang="en-IN" sz="2000" b="1" dirty="0">
                <a:latin typeface="Times New Roman" panose="02020603050405020304" pitchFamily="18" charset="0"/>
                <a:cs typeface="Times New Roman" panose="02020603050405020304" pitchFamily="18" charset="0"/>
              </a:rPr>
              <a:t>R − </a:t>
            </a:r>
            <a:r>
              <a:rPr lang="el-GR" sz="2000" b="1" dirty="0">
                <a:latin typeface="Times New Roman" panose="02020603050405020304" pitchFamily="18" charset="0"/>
                <a:cs typeface="Times New Roman" panose="02020603050405020304" pitchFamily="18" charset="0"/>
              </a:rPr>
              <a:t>β − α </a:t>
            </a:r>
            <a:r>
              <a:rPr lang="en-IN" sz="2000" b="1" dirty="0">
                <a:latin typeface="Times New Roman" panose="02020603050405020304" pitchFamily="18" charset="0"/>
                <a:cs typeface="Times New Roman" panose="02020603050405020304" pitchFamily="18" charset="0"/>
              </a:rPr>
              <a:t>holds. </a:t>
            </a:r>
          </a:p>
          <a:p>
            <a:r>
              <a:rPr lang="en-IN" sz="2000" b="1" dirty="0">
                <a:latin typeface="Times New Roman" panose="02020603050405020304" pitchFamily="18" charset="0"/>
                <a:cs typeface="Times New Roman" panose="02020603050405020304" pitchFamily="18" charset="0"/>
              </a:rPr>
              <a:t>5. Multivalued augmentation rule. If </a:t>
            </a:r>
            <a:r>
              <a:rPr lang="el-GR" sz="2000" b="1" dirty="0">
                <a:latin typeface="Times New Roman" panose="02020603050405020304" pitchFamily="18" charset="0"/>
                <a:cs typeface="Times New Roman" panose="02020603050405020304" pitchFamily="18" charset="0"/>
              </a:rPr>
              <a:t>α →→ β </a:t>
            </a:r>
            <a:r>
              <a:rPr lang="en-IN" sz="2000" b="1" dirty="0">
                <a:latin typeface="Times New Roman" panose="02020603050405020304" pitchFamily="18" charset="0"/>
                <a:cs typeface="Times New Roman" panose="02020603050405020304" pitchFamily="18" charset="0"/>
              </a:rPr>
              <a:t>holds and </a:t>
            </a:r>
            <a:r>
              <a:rPr lang="el-GR" sz="2000" b="1" dirty="0">
                <a:latin typeface="Times New Roman" panose="02020603050405020304" pitchFamily="18" charset="0"/>
                <a:cs typeface="Times New Roman" panose="02020603050405020304" pitchFamily="18" charset="0"/>
              </a:rPr>
              <a:t>γ ⊆ </a:t>
            </a:r>
            <a:r>
              <a:rPr lang="en-IN" sz="2000" b="1" dirty="0">
                <a:latin typeface="Times New Roman" panose="02020603050405020304" pitchFamily="18" charset="0"/>
                <a:cs typeface="Times New Roman" panose="02020603050405020304" pitchFamily="18" charset="0"/>
              </a:rPr>
              <a:t>R and </a:t>
            </a:r>
            <a:r>
              <a:rPr lang="el-GR" sz="2000" b="1" dirty="0">
                <a:latin typeface="Times New Roman" panose="02020603050405020304" pitchFamily="18" charset="0"/>
                <a:cs typeface="Times New Roman" panose="02020603050405020304" pitchFamily="18" charset="0"/>
              </a:rPr>
              <a:t>δ ⊆ γ, </a:t>
            </a:r>
            <a:r>
              <a:rPr lang="en-IN" sz="2000" b="1" dirty="0">
                <a:latin typeface="Times New Roman" panose="02020603050405020304" pitchFamily="18" charset="0"/>
                <a:cs typeface="Times New Roman" panose="02020603050405020304" pitchFamily="18" charset="0"/>
              </a:rPr>
              <a:t>then </a:t>
            </a:r>
            <a:r>
              <a:rPr lang="el-GR" sz="2000" b="1" dirty="0">
                <a:latin typeface="Times New Roman" panose="02020603050405020304" pitchFamily="18" charset="0"/>
                <a:cs typeface="Times New Roman" panose="02020603050405020304" pitchFamily="18" charset="0"/>
              </a:rPr>
              <a:t>γα →→ δβ </a:t>
            </a:r>
            <a:r>
              <a:rPr lang="en-IN" sz="2000" b="1" dirty="0">
                <a:latin typeface="Times New Roman" panose="02020603050405020304" pitchFamily="18" charset="0"/>
                <a:cs typeface="Times New Roman" panose="02020603050405020304" pitchFamily="18" charset="0"/>
              </a:rPr>
              <a:t>holds. </a:t>
            </a:r>
          </a:p>
          <a:p>
            <a:r>
              <a:rPr lang="en-IN" sz="2000" b="1" dirty="0">
                <a:latin typeface="Times New Roman" panose="02020603050405020304" pitchFamily="18" charset="0"/>
                <a:cs typeface="Times New Roman" panose="02020603050405020304" pitchFamily="18" charset="0"/>
              </a:rPr>
              <a:t>6. Multivalued transitivity rule. If </a:t>
            </a:r>
            <a:r>
              <a:rPr lang="el-GR" sz="2000" b="1" dirty="0">
                <a:latin typeface="Times New Roman" panose="02020603050405020304" pitchFamily="18" charset="0"/>
                <a:cs typeface="Times New Roman" panose="02020603050405020304" pitchFamily="18" charset="0"/>
              </a:rPr>
              <a:t>α →→ β </a:t>
            </a:r>
            <a:r>
              <a:rPr lang="en-IN" sz="2000" b="1" dirty="0">
                <a:latin typeface="Times New Roman" panose="02020603050405020304" pitchFamily="18" charset="0"/>
                <a:cs typeface="Times New Roman" panose="02020603050405020304" pitchFamily="18" charset="0"/>
              </a:rPr>
              <a:t>holds and </a:t>
            </a:r>
            <a:r>
              <a:rPr lang="el-GR" sz="2000" b="1" dirty="0">
                <a:latin typeface="Times New Roman" panose="02020603050405020304" pitchFamily="18" charset="0"/>
                <a:cs typeface="Times New Roman" panose="02020603050405020304" pitchFamily="18" charset="0"/>
              </a:rPr>
              <a:t>β →→ γ </a:t>
            </a:r>
            <a:r>
              <a:rPr lang="en-IN" sz="2000" b="1" dirty="0">
                <a:latin typeface="Times New Roman" panose="02020603050405020304" pitchFamily="18" charset="0"/>
                <a:cs typeface="Times New Roman" panose="02020603050405020304" pitchFamily="18" charset="0"/>
              </a:rPr>
              <a:t>holds, then </a:t>
            </a:r>
            <a:r>
              <a:rPr lang="el-GR" sz="2000" b="1" dirty="0">
                <a:latin typeface="Times New Roman" panose="02020603050405020304" pitchFamily="18" charset="0"/>
                <a:cs typeface="Times New Roman" panose="02020603050405020304" pitchFamily="18" charset="0"/>
              </a:rPr>
              <a:t>α →→ γ − β </a:t>
            </a:r>
            <a:r>
              <a:rPr lang="en-IN" sz="2000" b="1" dirty="0">
                <a:latin typeface="Times New Roman" panose="02020603050405020304" pitchFamily="18" charset="0"/>
                <a:cs typeface="Times New Roman" panose="02020603050405020304" pitchFamily="18" charset="0"/>
              </a:rPr>
              <a:t>holds. </a:t>
            </a:r>
          </a:p>
          <a:p>
            <a:r>
              <a:rPr lang="en-IN" sz="2000" b="1" dirty="0">
                <a:latin typeface="Times New Roman" panose="02020603050405020304" pitchFamily="18" charset="0"/>
                <a:cs typeface="Times New Roman" panose="02020603050405020304" pitchFamily="18" charset="0"/>
              </a:rPr>
              <a:t>7. Replication rule. If </a:t>
            </a:r>
            <a:r>
              <a:rPr lang="el-GR" sz="2000" b="1" dirty="0">
                <a:latin typeface="Times New Roman" panose="02020603050405020304" pitchFamily="18" charset="0"/>
                <a:cs typeface="Times New Roman" panose="02020603050405020304" pitchFamily="18" charset="0"/>
              </a:rPr>
              <a:t>α → β </a:t>
            </a:r>
            <a:r>
              <a:rPr lang="en-IN" sz="2000" b="1" dirty="0">
                <a:latin typeface="Times New Roman" panose="02020603050405020304" pitchFamily="18" charset="0"/>
                <a:cs typeface="Times New Roman" panose="02020603050405020304" pitchFamily="18" charset="0"/>
              </a:rPr>
              <a:t>holds, then </a:t>
            </a:r>
            <a:r>
              <a:rPr lang="el-GR" sz="2000" b="1" dirty="0">
                <a:latin typeface="Times New Roman" panose="02020603050405020304" pitchFamily="18" charset="0"/>
                <a:cs typeface="Times New Roman" panose="02020603050405020304" pitchFamily="18" charset="0"/>
              </a:rPr>
              <a:t>α →→ β. </a:t>
            </a:r>
            <a:endParaRPr lang="en-US" sz="2000" b="1" dirty="0">
              <a:latin typeface="Times New Roman" panose="02020603050405020304" pitchFamily="18" charset="0"/>
              <a:cs typeface="Times New Roman" panose="02020603050405020304" pitchFamily="18" charset="0"/>
            </a:endParaRPr>
          </a:p>
          <a:p>
            <a:r>
              <a:rPr lang="el-GR" sz="2000" b="1" dirty="0">
                <a:latin typeface="Times New Roman" panose="02020603050405020304" pitchFamily="18" charset="0"/>
                <a:cs typeface="Times New Roman" panose="02020603050405020304" pitchFamily="18" charset="0"/>
              </a:rPr>
              <a:t>8. </a:t>
            </a:r>
            <a:r>
              <a:rPr lang="en-IN" sz="2000" b="1" dirty="0">
                <a:latin typeface="Times New Roman" panose="02020603050405020304" pitchFamily="18" charset="0"/>
                <a:cs typeface="Times New Roman" panose="02020603050405020304" pitchFamily="18" charset="0"/>
              </a:rPr>
              <a:t>Coalescence rule. If </a:t>
            </a:r>
            <a:r>
              <a:rPr lang="el-GR" sz="2000" b="1" dirty="0">
                <a:latin typeface="Times New Roman" panose="02020603050405020304" pitchFamily="18" charset="0"/>
                <a:cs typeface="Times New Roman" panose="02020603050405020304" pitchFamily="18" charset="0"/>
              </a:rPr>
              <a:t>α →→ β </a:t>
            </a:r>
            <a:r>
              <a:rPr lang="en-IN" sz="2000" b="1" dirty="0">
                <a:latin typeface="Times New Roman" panose="02020603050405020304" pitchFamily="18" charset="0"/>
                <a:cs typeface="Times New Roman" panose="02020603050405020304" pitchFamily="18" charset="0"/>
              </a:rPr>
              <a:t>holds and </a:t>
            </a:r>
            <a:r>
              <a:rPr lang="el-GR" sz="2000" b="1" dirty="0">
                <a:latin typeface="Times New Roman" panose="02020603050405020304" pitchFamily="18" charset="0"/>
                <a:cs typeface="Times New Roman" panose="02020603050405020304" pitchFamily="18" charset="0"/>
              </a:rPr>
              <a:t>γ ⊆ β </a:t>
            </a:r>
            <a:r>
              <a:rPr lang="en-IN" sz="2000" b="1" dirty="0">
                <a:latin typeface="Times New Roman" panose="02020603050405020304" pitchFamily="18" charset="0"/>
                <a:cs typeface="Times New Roman" panose="02020603050405020304" pitchFamily="18" charset="0"/>
              </a:rPr>
              <a:t>and there is a </a:t>
            </a:r>
            <a:r>
              <a:rPr lang="el-GR" sz="2000" b="1" dirty="0">
                <a:latin typeface="Times New Roman" panose="02020603050405020304" pitchFamily="18" charset="0"/>
                <a:cs typeface="Times New Roman" panose="02020603050405020304" pitchFamily="18" charset="0"/>
              </a:rPr>
              <a:t>δ </a:t>
            </a:r>
            <a:r>
              <a:rPr lang="en-IN" sz="2000" b="1" dirty="0">
                <a:latin typeface="Times New Roman" panose="02020603050405020304" pitchFamily="18" charset="0"/>
                <a:cs typeface="Times New Roman" panose="02020603050405020304" pitchFamily="18" charset="0"/>
              </a:rPr>
              <a:t>such that </a:t>
            </a:r>
            <a:r>
              <a:rPr lang="el-GR" sz="2000" b="1" dirty="0">
                <a:latin typeface="Times New Roman" panose="02020603050405020304" pitchFamily="18" charset="0"/>
                <a:cs typeface="Times New Roman" panose="02020603050405020304" pitchFamily="18" charset="0"/>
              </a:rPr>
              <a:t>δ ⊆ </a:t>
            </a:r>
            <a:r>
              <a:rPr lang="en-IN" sz="2000" b="1" dirty="0">
                <a:latin typeface="Times New Roman" panose="02020603050405020304" pitchFamily="18" charset="0"/>
                <a:cs typeface="Times New Roman" panose="02020603050405020304" pitchFamily="18" charset="0"/>
              </a:rPr>
              <a:t>R and </a:t>
            </a:r>
            <a:r>
              <a:rPr lang="el-GR" sz="2000" b="1" dirty="0">
                <a:latin typeface="Times New Roman" panose="02020603050405020304" pitchFamily="18" charset="0"/>
                <a:cs typeface="Times New Roman" panose="02020603050405020304" pitchFamily="18" charset="0"/>
              </a:rPr>
              <a:t>δ ∩ β = ∅ </a:t>
            </a:r>
            <a:r>
              <a:rPr lang="en-IN" sz="2000" b="1" dirty="0">
                <a:latin typeface="Times New Roman" panose="02020603050405020304" pitchFamily="18" charset="0"/>
                <a:cs typeface="Times New Roman" panose="02020603050405020304" pitchFamily="18" charset="0"/>
              </a:rPr>
              <a:t>and </a:t>
            </a:r>
            <a:r>
              <a:rPr lang="el-GR" sz="2000" b="1" dirty="0">
                <a:latin typeface="Times New Roman" panose="02020603050405020304" pitchFamily="18" charset="0"/>
                <a:cs typeface="Times New Roman" panose="02020603050405020304" pitchFamily="18" charset="0"/>
              </a:rPr>
              <a:t>δ → γ, </a:t>
            </a:r>
            <a:r>
              <a:rPr lang="en-IN" sz="2000" b="1" dirty="0">
                <a:latin typeface="Times New Roman" panose="02020603050405020304" pitchFamily="18" charset="0"/>
                <a:cs typeface="Times New Roman" panose="02020603050405020304" pitchFamily="18" charset="0"/>
              </a:rPr>
              <a:t>then </a:t>
            </a:r>
            <a:r>
              <a:rPr lang="el-GR" sz="2000" b="1" dirty="0">
                <a:latin typeface="Times New Roman" panose="02020603050405020304" pitchFamily="18" charset="0"/>
                <a:cs typeface="Times New Roman" panose="02020603050405020304" pitchFamily="18" charset="0"/>
              </a:rPr>
              <a:t>α → γ </a:t>
            </a:r>
            <a:r>
              <a:rPr lang="en-IN" sz="2000" b="1" dirty="0">
                <a:latin typeface="Times New Roman" panose="02020603050405020304" pitchFamily="18" charset="0"/>
                <a:cs typeface="Times New Roman" panose="02020603050405020304" pitchFamily="18" charset="0"/>
              </a:rPr>
              <a:t>holds.</a:t>
            </a:r>
          </a:p>
        </p:txBody>
      </p:sp>
      <p:sp>
        <p:nvSpPr>
          <p:cNvPr id="5" name="TextBox 4">
            <a:extLst>
              <a:ext uri="{FF2B5EF4-FFF2-40B4-BE49-F238E27FC236}">
                <a16:creationId xmlns:a16="http://schemas.microsoft.com/office/drawing/2014/main" xmlns="" id="{29E49EDB-80E3-44AF-8BDC-4AC57421EEC5}"/>
              </a:ext>
            </a:extLst>
          </p:cNvPr>
          <p:cNvSpPr txBox="1"/>
          <p:nvPr/>
        </p:nvSpPr>
        <p:spPr>
          <a:xfrm>
            <a:off x="281351" y="2912404"/>
            <a:ext cx="11408899"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We can simplify the computation of the closure of D by using the following rules (proved using rules 1–8).</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5356122-F6F3-42D2-90EA-0CB6866579E6}"/>
              </a:ext>
            </a:extLst>
          </p:cNvPr>
          <p:cNvSpPr txBox="1"/>
          <p:nvPr/>
        </p:nvSpPr>
        <p:spPr>
          <a:xfrm>
            <a:off x="140677" y="3602186"/>
            <a:ext cx="11816861" cy="1015663"/>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If </a:t>
            </a:r>
            <a:r>
              <a:rPr lang="el-GR" sz="2000" dirty="0">
                <a:latin typeface="Times New Roman" panose="02020603050405020304" pitchFamily="18" charset="0"/>
                <a:cs typeface="Times New Roman" panose="02020603050405020304" pitchFamily="18" charset="0"/>
              </a:rPr>
              <a:t>α →→ β</a:t>
            </a:r>
            <a:r>
              <a:rPr lang="en-IN" sz="2000" b="1" dirty="0">
                <a:latin typeface="Times New Roman" panose="02020603050405020304" pitchFamily="18" charset="0"/>
                <a:cs typeface="Times New Roman" panose="02020603050405020304" pitchFamily="18" charset="0"/>
              </a:rPr>
              <a:t>Multivalued union rule</a:t>
            </a:r>
            <a:r>
              <a:rPr lang="en-IN" sz="2000" dirty="0">
                <a:latin typeface="Times New Roman" panose="02020603050405020304" pitchFamily="18" charset="0"/>
                <a:cs typeface="Times New Roman" panose="02020603050405020304" pitchFamily="18" charset="0"/>
              </a:rPr>
              <a:t>. If </a:t>
            </a:r>
            <a:r>
              <a:rPr lang="el-GR" sz="2000" dirty="0">
                <a:latin typeface="Times New Roman" panose="02020603050405020304" pitchFamily="18" charset="0"/>
                <a:cs typeface="Times New Roman" panose="02020603050405020304" pitchFamily="18" charset="0"/>
              </a:rPr>
              <a:t>α →→ β </a:t>
            </a:r>
            <a:r>
              <a:rPr lang="en-IN" sz="2000" dirty="0">
                <a:latin typeface="Times New Roman" panose="02020603050405020304" pitchFamily="18" charset="0"/>
                <a:cs typeface="Times New Roman" panose="02020603050405020304" pitchFamily="18" charset="0"/>
              </a:rPr>
              <a:t>holds and </a:t>
            </a:r>
            <a:r>
              <a:rPr lang="el-GR" sz="2000" dirty="0">
                <a:latin typeface="Times New Roman" panose="02020603050405020304" pitchFamily="18" charset="0"/>
                <a:cs typeface="Times New Roman" panose="02020603050405020304" pitchFamily="18" charset="0"/>
              </a:rPr>
              <a:t>α →→ γ </a:t>
            </a:r>
            <a:r>
              <a:rPr lang="en-IN" sz="2000" dirty="0">
                <a:latin typeface="Times New Roman" panose="02020603050405020304" pitchFamily="18" charset="0"/>
                <a:cs typeface="Times New Roman" panose="02020603050405020304" pitchFamily="18" charset="0"/>
              </a:rPr>
              <a:t>holds, then </a:t>
            </a:r>
            <a:r>
              <a:rPr lang="el-GR" sz="2000" dirty="0">
                <a:latin typeface="Times New Roman" panose="02020603050405020304" pitchFamily="18" charset="0"/>
                <a:cs typeface="Times New Roman" panose="02020603050405020304" pitchFamily="18" charset="0"/>
              </a:rPr>
              <a:t>α →→ βγ </a:t>
            </a:r>
            <a:r>
              <a:rPr lang="en-IN" sz="2000" dirty="0">
                <a:latin typeface="Times New Roman" panose="02020603050405020304" pitchFamily="18" charset="0"/>
                <a:cs typeface="Times New Roman" panose="02020603050405020304" pitchFamily="18" charset="0"/>
              </a:rPr>
              <a:t>holds.</a:t>
            </a:r>
          </a:p>
          <a:p>
            <a:r>
              <a:rPr lang="en-IN" sz="2000"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Intersection rule</a:t>
            </a:r>
            <a:r>
              <a:rPr lang="en-IN" sz="2000" dirty="0">
                <a:latin typeface="Times New Roman" panose="02020603050405020304" pitchFamily="18" charset="0"/>
                <a:cs typeface="Times New Roman" panose="02020603050405020304" pitchFamily="18" charset="0"/>
              </a:rPr>
              <a:t>. 	 If </a:t>
            </a:r>
            <a:r>
              <a:rPr lang="el-GR" sz="2000" dirty="0">
                <a:latin typeface="Times New Roman" panose="02020603050405020304" pitchFamily="18" charset="0"/>
                <a:cs typeface="Times New Roman" panose="02020603050405020304" pitchFamily="18" charset="0"/>
              </a:rPr>
              <a:t>α →→ β </a:t>
            </a:r>
            <a:r>
              <a:rPr lang="en-IN" sz="2000" dirty="0">
                <a:latin typeface="Times New Roman" panose="02020603050405020304" pitchFamily="18" charset="0"/>
                <a:cs typeface="Times New Roman" panose="02020603050405020304" pitchFamily="18" charset="0"/>
              </a:rPr>
              <a:t>holds and </a:t>
            </a:r>
            <a:r>
              <a:rPr lang="el-GR" sz="2000" dirty="0">
                <a:latin typeface="Times New Roman" panose="02020603050405020304" pitchFamily="18" charset="0"/>
                <a:cs typeface="Times New Roman" panose="02020603050405020304" pitchFamily="18" charset="0"/>
              </a:rPr>
              <a:t>α →→ γ </a:t>
            </a:r>
            <a:r>
              <a:rPr lang="en-IN" sz="2000" dirty="0">
                <a:latin typeface="Times New Roman" panose="02020603050405020304" pitchFamily="18" charset="0"/>
                <a:cs typeface="Times New Roman" panose="02020603050405020304" pitchFamily="18" charset="0"/>
              </a:rPr>
              <a:t>holds, then </a:t>
            </a:r>
            <a:r>
              <a:rPr lang="el-GR" sz="2000" dirty="0">
                <a:latin typeface="Times New Roman" panose="02020603050405020304" pitchFamily="18" charset="0"/>
                <a:cs typeface="Times New Roman" panose="02020603050405020304" pitchFamily="18" charset="0"/>
              </a:rPr>
              <a:t>α →→ β ∩ γ </a:t>
            </a:r>
            <a:r>
              <a:rPr lang="en-IN" sz="2000" dirty="0">
                <a:latin typeface="Times New Roman" panose="02020603050405020304" pitchFamily="18" charset="0"/>
                <a:cs typeface="Times New Roman" panose="02020603050405020304" pitchFamily="18" charset="0"/>
              </a:rPr>
              <a:t>holds.</a:t>
            </a:r>
          </a:p>
          <a:p>
            <a:r>
              <a:rPr lang="en-IN" sz="2000" b="1" dirty="0">
                <a:latin typeface="Times New Roman" panose="02020603050405020304" pitchFamily="18" charset="0"/>
                <a:cs typeface="Times New Roman" panose="02020603050405020304" pitchFamily="18" charset="0"/>
              </a:rPr>
              <a:t>– Difference rule. </a:t>
            </a:r>
            <a:r>
              <a:rPr lang="el-GR" sz="2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holds and </a:t>
            </a:r>
            <a:r>
              <a:rPr lang="el-GR" sz="2000" dirty="0">
                <a:latin typeface="Times New Roman" panose="02020603050405020304" pitchFamily="18" charset="0"/>
                <a:cs typeface="Times New Roman" panose="02020603050405020304" pitchFamily="18" charset="0"/>
              </a:rPr>
              <a:t>α →→ γ </a:t>
            </a:r>
            <a:r>
              <a:rPr lang="en-IN" sz="2000" dirty="0">
                <a:latin typeface="Times New Roman" panose="02020603050405020304" pitchFamily="18" charset="0"/>
                <a:cs typeface="Times New Roman" panose="02020603050405020304" pitchFamily="18" charset="0"/>
              </a:rPr>
              <a:t>holds, then </a:t>
            </a:r>
            <a:r>
              <a:rPr lang="el-GR" sz="2000" dirty="0">
                <a:latin typeface="Times New Roman" panose="02020603050405020304" pitchFamily="18" charset="0"/>
                <a:cs typeface="Times New Roman" panose="02020603050405020304" pitchFamily="18" charset="0"/>
              </a:rPr>
              <a:t>α →→ β − γ </a:t>
            </a:r>
            <a:r>
              <a:rPr lang="en-IN" sz="2000" dirty="0">
                <a:latin typeface="Times New Roman" panose="02020603050405020304" pitchFamily="18" charset="0"/>
                <a:cs typeface="Times New Roman" panose="02020603050405020304" pitchFamily="18" charset="0"/>
              </a:rPr>
              <a:t>holds and </a:t>
            </a:r>
            <a:r>
              <a:rPr lang="el-GR" sz="2000" dirty="0">
                <a:latin typeface="Times New Roman" panose="02020603050405020304" pitchFamily="18" charset="0"/>
                <a:cs typeface="Times New Roman" panose="02020603050405020304" pitchFamily="18" charset="0"/>
              </a:rPr>
              <a:t>α →→ γ − β </a:t>
            </a:r>
            <a:r>
              <a:rPr lang="en-IN" sz="2000" dirty="0">
                <a:latin typeface="Times New Roman" panose="02020603050405020304" pitchFamily="18" charset="0"/>
                <a:cs typeface="Times New Roman" panose="02020603050405020304" pitchFamily="18" charset="0"/>
              </a:rPr>
              <a:t>holds.</a:t>
            </a:r>
          </a:p>
        </p:txBody>
      </p:sp>
    </p:spTree>
    <p:extLst>
      <p:ext uri="{BB962C8B-B14F-4D97-AF65-F5344CB8AC3E}">
        <p14:creationId xmlns:p14="http://schemas.microsoft.com/office/powerpoint/2010/main" xmlns="" val="2187676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EC7654-39E2-4A78-99CC-66F746E4CEC1}"/>
              </a:ext>
            </a:extLst>
          </p:cNvPr>
          <p:cNvSpPr txBox="1"/>
          <p:nvPr/>
        </p:nvSpPr>
        <p:spPr>
          <a:xfrm>
            <a:off x="1252024" y="209229"/>
            <a:ext cx="1252025"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Example </a:t>
            </a:r>
          </a:p>
        </p:txBody>
      </p:sp>
      <p:sp>
        <p:nvSpPr>
          <p:cNvPr id="5" name="TextBox 4">
            <a:extLst>
              <a:ext uri="{FF2B5EF4-FFF2-40B4-BE49-F238E27FC236}">
                <a16:creationId xmlns:a16="http://schemas.microsoft.com/office/drawing/2014/main" xmlns="" id="{EF0E69D6-E8F5-4F5B-A368-E86ED8B8E018}"/>
              </a:ext>
            </a:extLst>
          </p:cNvPr>
          <p:cNvSpPr txBox="1"/>
          <p:nvPr/>
        </p:nvSpPr>
        <p:spPr>
          <a:xfrm>
            <a:off x="478301" y="1247057"/>
            <a:ext cx="10086536" cy="3477875"/>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R = (A, B, C, G, H, I) </a:t>
            </a:r>
          </a:p>
          <a:p>
            <a:r>
              <a:rPr lang="en-IN" sz="2000" dirty="0">
                <a:latin typeface="Times New Roman" panose="02020603050405020304" pitchFamily="18" charset="0"/>
                <a:cs typeface="Times New Roman" panose="02020603050405020304" pitchFamily="18" charset="0"/>
              </a:rPr>
              <a:t>D = {A →→ B </a:t>
            </a:r>
          </a:p>
          <a:p>
            <a:r>
              <a:rPr lang="en-IN" sz="2000" dirty="0">
                <a:latin typeface="Times New Roman" panose="02020603050405020304" pitchFamily="18" charset="0"/>
                <a:cs typeface="Times New Roman" panose="02020603050405020304" pitchFamily="18" charset="0"/>
              </a:rPr>
              <a:t>         B →→ HI </a:t>
            </a:r>
          </a:p>
          <a:p>
            <a:r>
              <a:rPr lang="en-IN" sz="2000" dirty="0">
                <a:latin typeface="Times New Roman" panose="02020603050405020304" pitchFamily="18" charset="0"/>
                <a:cs typeface="Times New Roman" panose="02020603050405020304" pitchFamily="18" charset="0"/>
              </a:rPr>
              <a:t>         CG → H} </a:t>
            </a:r>
          </a:p>
          <a:p>
            <a:r>
              <a:rPr lang="en-IN" sz="2000" dirty="0">
                <a:latin typeface="Times New Roman" panose="02020603050405020304" pitchFamily="18" charset="0"/>
                <a:cs typeface="Times New Roman" panose="02020603050405020304" pitchFamily="18" charset="0"/>
              </a:rPr>
              <a:t>• Some members of D+: </a:t>
            </a:r>
          </a:p>
          <a:p>
            <a:r>
              <a:rPr lang="en-IN" sz="2000" dirty="0">
                <a:latin typeface="Times New Roman" panose="02020603050405020304" pitchFamily="18" charset="0"/>
                <a:cs typeface="Times New Roman" panose="02020603050405020304" pitchFamily="18" charset="0"/>
              </a:rPr>
              <a:t>	–  A →→ CGHI. </a:t>
            </a:r>
          </a:p>
          <a:p>
            <a:r>
              <a:rPr lang="en-IN" sz="2000" dirty="0">
                <a:latin typeface="Times New Roman" panose="02020603050405020304" pitchFamily="18" charset="0"/>
                <a:cs typeface="Times New Roman" panose="02020603050405020304" pitchFamily="18" charset="0"/>
              </a:rPr>
              <a:t>Since A →→ B, the complementation rule (4) implies that A →→ R − B − A. </a:t>
            </a:r>
          </a:p>
          <a:p>
            <a:r>
              <a:rPr lang="en-IN" sz="2000" dirty="0">
                <a:latin typeface="Times New Roman" panose="02020603050405020304" pitchFamily="18" charset="0"/>
                <a:cs typeface="Times New Roman" panose="02020603050405020304" pitchFamily="18" charset="0"/>
              </a:rPr>
              <a:t>Since R − B − A = CGHI, so A →→ CGHI. </a:t>
            </a:r>
          </a:p>
          <a:p>
            <a:r>
              <a:rPr lang="en-IN" sz="2000" dirty="0">
                <a:latin typeface="Times New Roman" panose="02020603050405020304" pitchFamily="18" charset="0"/>
                <a:cs typeface="Times New Roman" panose="02020603050405020304" pitchFamily="18" charset="0"/>
              </a:rPr>
              <a:t>	–  A →→ HI. </a:t>
            </a:r>
          </a:p>
          <a:p>
            <a:r>
              <a:rPr lang="en-IN" sz="2000" dirty="0">
                <a:latin typeface="Times New Roman" panose="02020603050405020304" pitchFamily="18" charset="0"/>
                <a:cs typeface="Times New Roman" panose="02020603050405020304" pitchFamily="18" charset="0"/>
              </a:rPr>
              <a:t>Since A →→ B and B →→ HI, the multivalued transitivity rule (6) implies that A →→ HI − B. Since HI − B = HI, A →→ HI.</a:t>
            </a:r>
          </a:p>
        </p:txBody>
      </p:sp>
    </p:spTree>
    <p:extLst>
      <p:ext uri="{BB962C8B-B14F-4D97-AF65-F5344CB8AC3E}">
        <p14:creationId xmlns:p14="http://schemas.microsoft.com/office/powerpoint/2010/main" xmlns="" val="1650703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9DDEC47-F143-431A-AD6B-AA9C05DB747D}"/>
              </a:ext>
            </a:extLst>
          </p:cNvPr>
          <p:cNvSpPr txBox="1"/>
          <p:nvPr/>
        </p:nvSpPr>
        <p:spPr>
          <a:xfrm>
            <a:off x="787789" y="1275193"/>
            <a:ext cx="10944665" cy="3477875"/>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Some members of D+ (cont.): </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  B → H. </a:t>
            </a:r>
          </a:p>
          <a:p>
            <a:r>
              <a:rPr lang="en-IN" sz="2000" dirty="0">
                <a:latin typeface="Times New Roman" panose="02020603050405020304" pitchFamily="18" charset="0"/>
                <a:cs typeface="Times New Roman" panose="02020603050405020304" pitchFamily="18" charset="0"/>
              </a:rPr>
              <a:t>		 Apply the coalescence rule (8); B →→ HI holds. Since H ⊆ HI and CG → H and CG ∩ HI = ∅, the coalescence rule is satisfied with </a:t>
            </a:r>
            <a:r>
              <a:rPr lang="el-GR" sz="2000" dirty="0">
                <a:latin typeface="Times New Roman" panose="02020603050405020304" pitchFamily="18" charset="0"/>
                <a:cs typeface="Times New Roman" panose="02020603050405020304" pitchFamily="18" charset="0"/>
              </a:rPr>
              <a:t>α </a:t>
            </a:r>
            <a:r>
              <a:rPr lang="en-IN" sz="2000" dirty="0">
                <a:latin typeface="Times New Roman" panose="02020603050405020304" pitchFamily="18" charset="0"/>
                <a:cs typeface="Times New Roman" panose="02020603050405020304" pitchFamily="18" charset="0"/>
              </a:rPr>
              <a:t>being B, </a:t>
            </a:r>
            <a:r>
              <a:rPr lang="el-GR" sz="2000" dirty="0">
                <a:latin typeface="Times New Roman" panose="02020603050405020304" pitchFamily="18" charset="0"/>
                <a:cs typeface="Times New Roman" panose="02020603050405020304" pitchFamily="18" charset="0"/>
              </a:rPr>
              <a:t>β </a:t>
            </a:r>
            <a:r>
              <a:rPr lang="en-IN" sz="2000" dirty="0">
                <a:latin typeface="Times New Roman" panose="02020603050405020304" pitchFamily="18" charset="0"/>
                <a:cs typeface="Times New Roman" panose="02020603050405020304" pitchFamily="18" charset="0"/>
              </a:rPr>
              <a:t>being HI, </a:t>
            </a:r>
            <a:r>
              <a:rPr lang="el-GR" sz="2000" dirty="0">
                <a:latin typeface="Times New Roman" panose="02020603050405020304" pitchFamily="18" charset="0"/>
                <a:cs typeface="Times New Roman" panose="02020603050405020304" pitchFamily="18" charset="0"/>
              </a:rPr>
              <a:t>δ </a:t>
            </a:r>
            <a:r>
              <a:rPr lang="en-IN" sz="2000" dirty="0">
                <a:latin typeface="Times New Roman" panose="02020603050405020304" pitchFamily="18" charset="0"/>
                <a:cs typeface="Times New Roman" panose="02020603050405020304" pitchFamily="18" charset="0"/>
              </a:rPr>
              <a:t>being CG, and </a:t>
            </a:r>
            <a:r>
              <a:rPr lang="el-GR" sz="2000" dirty="0">
                <a:latin typeface="Times New Roman" panose="02020603050405020304" pitchFamily="18" charset="0"/>
                <a:cs typeface="Times New Roman" panose="02020603050405020304" pitchFamily="18" charset="0"/>
              </a:rPr>
              <a:t>γ </a:t>
            </a:r>
            <a:r>
              <a:rPr lang="en-IN" sz="2000" dirty="0">
                <a:latin typeface="Times New Roman" panose="02020603050405020304" pitchFamily="18" charset="0"/>
                <a:cs typeface="Times New Roman" panose="02020603050405020304" pitchFamily="18" charset="0"/>
              </a:rPr>
              <a:t>being H. We conclude that B → H. </a:t>
            </a:r>
          </a:p>
          <a:p>
            <a:r>
              <a:rPr lang="en-IN" sz="2000" dirty="0">
                <a:latin typeface="Times New Roman" panose="02020603050405020304" pitchFamily="18" charset="0"/>
                <a:cs typeface="Times New Roman" panose="02020603050405020304" pitchFamily="18" charset="0"/>
              </a:rPr>
              <a:t>	– A →→ CG. </a:t>
            </a:r>
          </a:p>
          <a:p>
            <a:r>
              <a:rPr lang="en-IN" sz="2000" dirty="0">
                <a:latin typeface="Times New Roman" panose="02020603050405020304" pitchFamily="18" charset="0"/>
                <a:cs typeface="Times New Roman" panose="02020603050405020304" pitchFamily="18" charset="0"/>
              </a:rPr>
              <a:t>	   A →→ CGHI and A →→ HI. </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By the difference rule, A →→ CGHI − HI. </a:t>
            </a:r>
          </a:p>
          <a:p>
            <a:r>
              <a:rPr lang="en-IN" sz="2000" dirty="0">
                <a:latin typeface="Times New Roman" panose="02020603050405020304" pitchFamily="18" charset="0"/>
                <a:cs typeface="Times New Roman" panose="02020603050405020304" pitchFamily="18" charset="0"/>
              </a:rPr>
              <a:t>Since CGHI − HI = CG, A →→ CG.</a:t>
            </a:r>
          </a:p>
        </p:txBody>
      </p:sp>
    </p:spTree>
    <p:extLst>
      <p:ext uri="{BB962C8B-B14F-4D97-AF65-F5344CB8AC3E}">
        <p14:creationId xmlns:p14="http://schemas.microsoft.com/office/powerpoint/2010/main" xmlns="" val="1863977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8D7C3BB-C92F-42D0-A6E3-509FB4CD0A08}"/>
              </a:ext>
            </a:extLst>
          </p:cNvPr>
          <p:cNvSpPr txBox="1"/>
          <p:nvPr/>
        </p:nvSpPr>
        <p:spPr>
          <a:xfrm>
            <a:off x="1195753" y="209229"/>
            <a:ext cx="2658795"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Fourth Normal Form</a:t>
            </a:r>
          </a:p>
        </p:txBody>
      </p:sp>
      <p:sp>
        <p:nvSpPr>
          <p:cNvPr id="5" name="TextBox 4">
            <a:extLst>
              <a:ext uri="{FF2B5EF4-FFF2-40B4-BE49-F238E27FC236}">
                <a16:creationId xmlns:a16="http://schemas.microsoft.com/office/drawing/2014/main" xmlns="" id="{6632B9B7-A5B5-4ED1-8BDC-E78D4DF15C12}"/>
              </a:ext>
            </a:extLst>
          </p:cNvPr>
          <p:cNvSpPr txBox="1"/>
          <p:nvPr/>
        </p:nvSpPr>
        <p:spPr>
          <a:xfrm>
            <a:off x="609600" y="609339"/>
            <a:ext cx="10972800" cy="2554545"/>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 relation schema R is in 4NF with respect to a set D of functional and multivalued dependencies if for all multivalued dependencies in D+ of the form α →→ β, where α ⊆ R and β ⊆ R, at least one of the following hold: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α →→ β is trivial (i.e., β ⊆ α or α ∪ β = R) </a:t>
            </a:r>
          </a:p>
          <a:p>
            <a:r>
              <a:rPr lang="en-US" sz="2000" dirty="0">
                <a:latin typeface="Times New Roman" panose="02020603050405020304" pitchFamily="18" charset="0"/>
                <a:cs typeface="Times New Roman" panose="02020603050405020304" pitchFamily="18" charset="0"/>
              </a:rPr>
              <a:t>	– α is a super key for schema 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If a relation is in 4NF it is in BCNF</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38220BB-841D-442D-A96C-03915D499599}"/>
              </a:ext>
            </a:extLst>
          </p:cNvPr>
          <p:cNvSpPr txBox="1"/>
          <p:nvPr/>
        </p:nvSpPr>
        <p:spPr>
          <a:xfrm>
            <a:off x="182880" y="3379328"/>
            <a:ext cx="3671668"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4NF Decomposition Algorithm</a:t>
            </a:r>
          </a:p>
        </p:txBody>
      </p:sp>
      <p:sp>
        <p:nvSpPr>
          <p:cNvPr id="9" name="TextBox 8">
            <a:extLst>
              <a:ext uri="{FF2B5EF4-FFF2-40B4-BE49-F238E27FC236}">
                <a16:creationId xmlns:a16="http://schemas.microsoft.com/office/drawing/2014/main" xmlns="" id="{E6FBFB5D-9138-47BC-9881-EEDB37A88CE4}"/>
              </a:ext>
            </a:extLst>
          </p:cNvPr>
          <p:cNvSpPr txBox="1"/>
          <p:nvPr/>
        </p:nvSpPr>
        <p:spPr>
          <a:xfrm>
            <a:off x="4668131" y="2645889"/>
            <a:ext cx="7338646" cy="3785652"/>
          </a:xfrm>
          <a:prstGeom prst="rect">
            <a:avLst/>
          </a:prstGeom>
          <a:noFill/>
          <a:ln>
            <a:solidFill>
              <a:schemeClr val="tx1"/>
            </a:solidFill>
          </a:ln>
        </p:spPr>
        <p:txBody>
          <a:bodyPr wrap="square">
            <a:spAutoFit/>
          </a:bodyPr>
          <a:lstStyle/>
          <a:p>
            <a:r>
              <a:rPr lang="en-US" sz="2000" b="1" dirty="0">
                <a:latin typeface="Times New Roman" panose="02020603050405020304" pitchFamily="18" charset="0"/>
                <a:cs typeface="Times New Roman" panose="02020603050405020304" pitchFamily="18" charset="0"/>
              </a:rPr>
              <a:t>result := {R}; </a:t>
            </a:r>
          </a:p>
          <a:p>
            <a:r>
              <a:rPr lang="en-US" sz="2000" b="1" dirty="0">
                <a:latin typeface="Times New Roman" panose="02020603050405020304" pitchFamily="18" charset="0"/>
                <a:cs typeface="Times New Roman" panose="02020603050405020304" pitchFamily="18" charset="0"/>
              </a:rPr>
              <a:t>done := false; </a:t>
            </a:r>
          </a:p>
          <a:p>
            <a:r>
              <a:rPr lang="en-US" sz="2000" b="1" dirty="0">
                <a:latin typeface="Times New Roman" panose="02020603050405020304" pitchFamily="18" charset="0"/>
                <a:cs typeface="Times New Roman" panose="02020603050405020304" pitchFamily="18" charset="0"/>
              </a:rPr>
              <a:t>compute F+; </a:t>
            </a:r>
          </a:p>
          <a:p>
            <a:r>
              <a:rPr lang="en-US" sz="2000" b="1" dirty="0">
                <a:latin typeface="Times New Roman" panose="02020603050405020304" pitchFamily="18" charset="0"/>
                <a:cs typeface="Times New Roman" panose="02020603050405020304" pitchFamily="18" charset="0"/>
              </a:rPr>
              <a:t>while (not done) do</a:t>
            </a:r>
          </a:p>
          <a:p>
            <a:r>
              <a:rPr lang="en-US" sz="2000" b="1" dirty="0">
                <a:latin typeface="Times New Roman" panose="02020603050405020304" pitchFamily="18" charset="0"/>
                <a:cs typeface="Times New Roman" panose="02020603050405020304" pitchFamily="18" charset="0"/>
              </a:rPr>
              <a:t>if (there is a schema Ri in result that is not in 4NF) </a:t>
            </a:r>
          </a:p>
          <a:p>
            <a:r>
              <a:rPr lang="en-US" sz="2000" b="1" dirty="0">
                <a:latin typeface="Times New Roman" panose="02020603050405020304" pitchFamily="18" charset="0"/>
                <a:cs typeface="Times New Roman" panose="02020603050405020304" pitchFamily="18" charset="0"/>
              </a:rPr>
              <a:t>then begin </a:t>
            </a:r>
          </a:p>
          <a:p>
            <a:r>
              <a:rPr lang="en-US" sz="2000" b="1" dirty="0">
                <a:latin typeface="Times New Roman" panose="02020603050405020304" pitchFamily="18" charset="0"/>
                <a:cs typeface="Times New Roman" panose="02020603050405020304" pitchFamily="18" charset="0"/>
              </a:rPr>
              <a:t>	let α → β be a nontrivial multivalued dependency that 	holds on Ri such that α → Ri is not in F+, and α ∩ β = ∅ ;      	result := (result − Ri) ∪(Ri − β) ∪(α, β); </a:t>
            </a:r>
          </a:p>
          <a:p>
            <a:r>
              <a:rPr lang="en-US" sz="2000" b="1" dirty="0">
                <a:latin typeface="Times New Roman" panose="02020603050405020304" pitchFamily="18" charset="0"/>
                <a:cs typeface="Times New Roman" panose="02020603050405020304" pitchFamily="18" charset="0"/>
              </a:rPr>
              <a:t>        end </a:t>
            </a:r>
          </a:p>
          <a:p>
            <a:r>
              <a:rPr lang="en-US" sz="2000" b="1" dirty="0">
                <a:latin typeface="Times New Roman" panose="02020603050405020304" pitchFamily="18" charset="0"/>
                <a:cs typeface="Times New Roman" panose="02020603050405020304" pitchFamily="18" charset="0"/>
              </a:rPr>
              <a:t>else done := true; </a:t>
            </a:r>
          </a:p>
          <a:p>
            <a:r>
              <a:rPr lang="en-US" sz="2000" b="1" dirty="0">
                <a:latin typeface="Times New Roman" panose="02020603050405020304" pitchFamily="18" charset="0"/>
                <a:cs typeface="Times New Roman" panose="02020603050405020304" pitchFamily="18" charset="0"/>
              </a:rPr>
              <a:t>Note: each Ri is in 4NF, and decomposition is lossless-join.</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332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ED63193-69E5-441C-80BB-1BA758CACE68}"/>
              </a:ext>
            </a:extLst>
          </p:cNvPr>
          <p:cNvSpPr txBox="1"/>
          <p:nvPr/>
        </p:nvSpPr>
        <p:spPr>
          <a:xfrm>
            <a:off x="407963" y="765185"/>
            <a:ext cx="11324492" cy="1323439"/>
          </a:xfrm>
          <a:prstGeom prst="rect">
            <a:avLst/>
          </a:prstGeom>
          <a:noFill/>
        </p:spPr>
        <p:txBody>
          <a:bodyPr wrap="square">
            <a:spAutoFit/>
          </a:bodyPr>
          <a:lstStyle/>
          <a:p>
            <a:pPr marL="609600" indent="-609600" algn="just" eaLnBrk="1" hangingPunct="1"/>
            <a:r>
              <a:rPr lang="en-US" altLang="en-US" sz="2000" b="1" dirty="0">
                <a:latin typeface="Times New Roman" panose="02020603050405020304" pitchFamily="18" charset="0"/>
                <a:ea typeface="Arial Unicode MS" pitchFamily="34" charset="-128"/>
                <a:cs typeface="Times New Roman" panose="02020603050405020304" pitchFamily="18" charset="0"/>
              </a:rPr>
              <a:t>Fourth normal form eliminates independent many-to-one relationships between columns. </a:t>
            </a:r>
          </a:p>
          <a:p>
            <a:pPr marL="609600" indent="-609600" algn="just" eaLnBrk="1" hangingPunct="1"/>
            <a:r>
              <a:rPr lang="en-US" altLang="en-US" sz="2000" b="1" dirty="0">
                <a:latin typeface="Times New Roman" panose="02020603050405020304" pitchFamily="18" charset="0"/>
                <a:ea typeface="Arial Unicode MS" pitchFamily="34" charset="-128"/>
                <a:cs typeface="Times New Roman" panose="02020603050405020304" pitchFamily="18" charset="0"/>
              </a:rPr>
              <a:t>To be in Fourth Normal Form, </a:t>
            </a:r>
          </a:p>
          <a:p>
            <a:pPr marL="1100138" lvl="1" indent="-533400" algn="just" eaLnBrk="1" hangingPunct="1"/>
            <a:r>
              <a:rPr lang="en-US" altLang="en-US" sz="2000" b="1" dirty="0">
                <a:latin typeface="Times New Roman" panose="02020603050405020304" pitchFamily="18" charset="0"/>
                <a:ea typeface="Arial Unicode MS" pitchFamily="34" charset="-128"/>
                <a:cs typeface="Times New Roman" panose="02020603050405020304" pitchFamily="18" charset="0"/>
              </a:rPr>
              <a:t>a relation must first be in Boyce-Codd Normal Form. </a:t>
            </a:r>
          </a:p>
          <a:p>
            <a:pPr marL="1100138" lvl="1" indent="-533400" algn="just" eaLnBrk="1" hangingPunct="1"/>
            <a:r>
              <a:rPr lang="en-US" altLang="en-US" sz="2000" b="1" dirty="0">
                <a:latin typeface="Times New Roman" panose="02020603050405020304" pitchFamily="18" charset="0"/>
                <a:ea typeface="Arial Unicode MS" pitchFamily="34" charset="-128"/>
                <a:cs typeface="Times New Roman" panose="02020603050405020304" pitchFamily="18" charset="0"/>
              </a:rPr>
              <a:t>a given relation may not contain more than one multi-valued attribute.</a:t>
            </a:r>
            <a:endParaRPr lang="en-US" altLang="en-US" sz="2000" b="1" dirty="0">
              <a:solidFill>
                <a:srgbClr val="FF0000"/>
              </a:solidFill>
              <a:latin typeface="Times New Roman" panose="02020603050405020304" pitchFamily="18" charset="0"/>
              <a:ea typeface="Arial Unicode MS" pitchFamily="34" charset="-128"/>
              <a:cs typeface="Times New Roman" panose="02020603050405020304" pitchFamily="18" charset="0"/>
            </a:endParaRPr>
          </a:p>
        </p:txBody>
      </p:sp>
      <p:sp>
        <p:nvSpPr>
          <p:cNvPr id="8" name="TextBox 7">
            <a:extLst>
              <a:ext uri="{FF2B5EF4-FFF2-40B4-BE49-F238E27FC236}">
                <a16:creationId xmlns:a16="http://schemas.microsoft.com/office/drawing/2014/main" xmlns="" id="{2EBD1281-2194-491A-885D-9627296853BD}"/>
              </a:ext>
            </a:extLst>
          </p:cNvPr>
          <p:cNvSpPr txBox="1"/>
          <p:nvPr/>
        </p:nvSpPr>
        <p:spPr>
          <a:xfrm>
            <a:off x="-1" y="2259449"/>
            <a:ext cx="7343335" cy="2554545"/>
          </a:xfrm>
          <a:prstGeom prst="rect">
            <a:avLst/>
          </a:prstGeom>
          <a:noFill/>
        </p:spPr>
        <p:txBody>
          <a:bodyPr wrap="square">
            <a:spAutoFit/>
          </a:bodyPr>
          <a:lstStyle/>
          <a:p>
            <a:pPr marL="609600" indent="-609600" algn="just" eaLnBrk="1" hangingPunct="1">
              <a:buFontTx/>
              <a:buNone/>
            </a:pPr>
            <a:r>
              <a:rPr lang="en-US" altLang="en-US" sz="2000" b="1" dirty="0">
                <a:solidFill>
                  <a:srgbClr val="CC0000"/>
                </a:solidFill>
                <a:latin typeface="Times New Roman" panose="02020603050405020304" pitchFamily="18" charset="0"/>
                <a:ea typeface="Arial Unicode MS" pitchFamily="34" charset="-128"/>
                <a:cs typeface="Times New Roman" panose="02020603050405020304" pitchFamily="18" charset="0"/>
              </a:rPr>
              <a:t>Example (Not in 4NF)</a:t>
            </a:r>
          </a:p>
          <a:p>
            <a:pPr marL="1100138" lvl="1" indent="-533400" algn="just" eaLnBrk="1" hangingPunct="1">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MovieName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ScreeningCity</a:t>
            </a:r>
            <a:r>
              <a:rPr lang="en-US" altLang="en-US" sz="2000" b="1" dirty="0">
                <a:latin typeface="Times New Roman" panose="02020603050405020304" pitchFamily="18" charset="0"/>
                <a:ea typeface="Arial Unicode MS" pitchFamily="34" charset="-128"/>
                <a:cs typeface="Times New Roman" panose="02020603050405020304" pitchFamily="18" charset="0"/>
              </a:rPr>
              <a:t>, Genre)</a:t>
            </a:r>
          </a:p>
          <a:p>
            <a:pPr marL="1100138" lvl="1" indent="-533400" algn="just" eaLnBrk="1" hangingPunct="1">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Primary Key: {</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MovieName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ScreeningCity</a:t>
            </a:r>
            <a:r>
              <a:rPr lang="en-US" altLang="en-US" sz="2000" b="1" dirty="0">
                <a:latin typeface="Times New Roman" panose="02020603050405020304" pitchFamily="18" charset="0"/>
                <a:ea typeface="Arial Unicode MS" pitchFamily="34" charset="-128"/>
                <a:cs typeface="Times New Roman" panose="02020603050405020304" pitchFamily="18" charset="0"/>
              </a:rPr>
              <a:t>, Genre)</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rPr>
              <a:t>All columns are a part of the only candidate key, hence BCNF</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rPr>
              <a:t>Many Movies can have the same Genre </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rPr>
              <a:t>Many Cities can have the same movie</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rPr>
              <a:t>Violates 4NF</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p>
        </p:txBody>
      </p:sp>
      <p:grpSp>
        <p:nvGrpSpPr>
          <p:cNvPr id="9" name="Group 63">
            <a:extLst>
              <a:ext uri="{FF2B5EF4-FFF2-40B4-BE49-F238E27FC236}">
                <a16:creationId xmlns:a16="http://schemas.microsoft.com/office/drawing/2014/main" xmlns="" id="{469917AC-FD33-4DBC-9ECF-A18F85757B83}"/>
              </a:ext>
            </a:extLst>
          </p:cNvPr>
          <p:cNvGrpSpPr>
            <a:grpSpLocks/>
          </p:cNvGrpSpPr>
          <p:nvPr/>
        </p:nvGrpSpPr>
        <p:grpSpPr bwMode="auto">
          <a:xfrm>
            <a:off x="6096000" y="3769825"/>
            <a:ext cx="5781821" cy="2429988"/>
            <a:chOff x="3408" y="3156"/>
            <a:chExt cx="2208" cy="1116"/>
          </a:xfrm>
        </p:grpSpPr>
        <p:grpSp>
          <p:nvGrpSpPr>
            <p:cNvPr id="10" name="Group 24">
              <a:extLst>
                <a:ext uri="{FF2B5EF4-FFF2-40B4-BE49-F238E27FC236}">
                  <a16:creationId xmlns:a16="http://schemas.microsoft.com/office/drawing/2014/main" xmlns="" id="{92BE939A-07AC-434B-ABD3-4F608E92288D}"/>
                </a:ext>
              </a:extLst>
            </p:cNvPr>
            <p:cNvGrpSpPr>
              <a:grpSpLocks/>
            </p:cNvGrpSpPr>
            <p:nvPr/>
          </p:nvGrpSpPr>
          <p:grpSpPr bwMode="auto">
            <a:xfrm>
              <a:off x="3408" y="3156"/>
              <a:ext cx="851" cy="191"/>
              <a:chOff x="0" y="403"/>
              <a:chExt cx="963" cy="403"/>
            </a:xfrm>
          </p:grpSpPr>
          <p:sp>
            <p:nvSpPr>
              <p:cNvPr id="62" name="Rectangle 5">
                <a:extLst>
                  <a:ext uri="{FF2B5EF4-FFF2-40B4-BE49-F238E27FC236}">
                    <a16:creationId xmlns:a16="http://schemas.microsoft.com/office/drawing/2014/main" xmlns="" id="{4129EC22-7BC9-4CFB-8292-9EAF05EF0FAF}"/>
                  </a:ext>
                </a:extLst>
              </p:cNvPr>
              <p:cNvSpPr>
                <a:spLocks noChangeArrowheads="1"/>
              </p:cNvSpPr>
              <p:nvPr/>
            </p:nvSpPr>
            <p:spPr bwMode="auto">
              <a:xfrm>
                <a:off x="43" y="403"/>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Movie</a:t>
                </a: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3" name="Rectangle 23">
                <a:extLst>
                  <a:ext uri="{FF2B5EF4-FFF2-40B4-BE49-F238E27FC236}">
                    <a16:creationId xmlns:a16="http://schemas.microsoft.com/office/drawing/2014/main" xmlns="" id="{3BF2906E-B089-4A5D-90A7-E924348E5595}"/>
                  </a:ext>
                </a:extLst>
              </p:cNvPr>
              <p:cNvSpPr>
                <a:spLocks noChangeArrowheads="1"/>
              </p:cNvSpPr>
              <p:nvPr/>
            </p:nvSpPr>
            <p:spPr bwMode="auto">
              <a:xfrm>
                <a:off x="0" y="403"/>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1" name="Group 26">
              <a:extLst>
                <a:ext uri="{FF2B5EF4-FFF2-40B4-BE49-F238E27FC236}">
                  <a16:creationId xmlns:a16="http://schemas.microsoft.com/office/drawing/2014/main" xmlns="" id="{08FAE919-752A-4B76-A7AA-E60F18CE64AD}"/>
                </a:ext>
              </a:extLst>
            </p:cNvPr>
            <p:cNvGrpSpPr>
              <a:grpSpLocks/>
            </p:cNvGrpSpPr>
            <p:nvPr/>
          </p:nvGrpSpPr>
          <p:grpSpPr bwMode="auto">
            <a:xfrm>
              <a:off x="4259" y="3156"/>
              <a:ext cx="797" cy="191"/>
              <a:chOff x="963" y="403"/>
              <a:chExt cx="797" cy="403"/>
            </a:xfrm>
          </p:grpSpPr>
          <p:sp>
            <p:nvSpPr>
              <p:cNvPr id="60" name="Rectangle 6">
                <a:extLst>
                  <a:ext uri="{FF2B5EF4-FFF2-40B4-BE49-F238E27FC236}">
                    <a16:creationId xmlns:a16="http://schemas.microsoft.com/office/drawing/2014/main" xmlns="" id="{7F0B744E-6CCF-40DF-AC7C-CA64044A2AF8}"/>
                  </a:ext>
                </a:extLst>
              </p:cNvPr>
              <p:cNvSpPr>
                <a:spLocks noChangeArrowheads="1"/>
              </p:cNvSpPr>
              <p:nvPr/>
            </p:nvSpPr>
            <p:spPr bwMode="auto">
              <a:xfrm>
                <a:off x="1006" y="403"/>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err="1">
                    <a:solidFill>
                      <a:schemeClr val="tx1"/>
                    </a:solidFill>
                    <a:latin typeface="Times New Roman" panose="02020603050405020304" pitchFamily="18" charset="0"/>
                    <a:ea typeface="Arial Unicode MS" pitchFamily="34" charset="-128"/>
                    <a:cs typeface="Times New Roman" panose="02020603050405020304" pitchFamily="18" charset="0"/>
                  </a:rPr>
                  <a:t>ScreeningCity</a:t>
                </a:r>
                <a:endPar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endParaRP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1" name="Rectangle 25">
                <a:extLst>
                  <a:ext uri="{FF2B5EF4-FFF2-40B4-BE49-F238E27FC236}">
                    <a16:creationId xmlns:a16="http://schemas.microsoft.com/office/drawing/2014/main" xmlns="" id="{C7353F7A-5A0D-4D5A-BA98-6F49D54744F0}"/>
                  </a:ext>
                </a:extLst>
              </p:cNvPr>
              <p:cNvSpPr>
                <a:spLocks noChangeArrowheads="1"/>
              </p:cNvSpPr>
              <p:nvPr/>
            </p:nvSpPr>
            <p:spPr bwMode="auto">
              <a:xfrm>
                <a:off x="963" y="403"/>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 name="Group 28">
              <a:extLst>
                <a:ext uri="{FF2B5EF4-FFF2-40B4-BE49-F238E27FC236}">
                  <a16:creationId xmlns:a16="http://schemas.microsoft.com/office/drawing/2014/main" xmlns="" id="{C5FB0251-7548-442A-8F81-0D0A9A950354}"/>
                </a:ext>
              </a:extLst>
            </p:cNvPr>
            <p:cNvGrpSpPr>
              <a:grpSpLocks/>
            </p:cNvGrpSpPr>
            <p:nvPr/>
          </p:nvGrpSpPr>
          <p:grpSpPr bwMode="auto">
            <a:xfrm>
              <a:off x="5056" y="3156"/>
              <a:ext cx="560" cy="191"/>
              <a:chOff x="1760" y="403"/>
              <a:chExt cx="558" cy="403"/>
            </a:xfrm>
          </p:grpSpPr>
          <p:sp>
            <p:nvSpPr>
              <p:cNvPr id="58" name="Rectangle 7">
                <a:extLst>
                  <a:ext uri="{FF2B5EF4-FFF2-40B4-BE49-F238E27FC236}">
                    <a16:creationId xmlns:a16="http://schemas.microsoft.com/office/drawing/2014/main" xmlns="" id="{7FABCF9A-0C0E-4F8B-8C3C-11D6FA2C9515}"/>
                  </a:ext>
                </a:extLst>
              </p:cNvPr>
              <p:cNvSpPr>
                <a:spLocks noChangeArrowheads="1"/>
              </p:cNvSpPr>
              <p:nvPr/>
            </p:nvSpPr>
            <p:spPr bwMode="auto">
              <a:xfrm>
                <a:off x="1803" y="403"/>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Genre</a:t>
                </a: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59" name="Rectangle 27">
                <a:extLst>
                  <a:ext uri="{FF2B5EF4-FFF2-40B4-BE49-F238E27FC236}">
                    <a16:creationId xmlns:a16="http://schemas.microsoft.com/office/drawing/2014/main" xmlns="" id="{B6F7A84C-3C9E-43E9-8605-469913AD3E41}"/>
                  </a:ext>
                </a:extLst>
              </p:cNvPr>
              <p:cNvSpPr>
                <a:spLocks noChangeArrowheads="1"/>
              </p:cNvSpPr>
              <p:nvPr/>
            </p:nvSpPr>
            <p:spPr bwMode="auto">
              <a:xfrm>
                <a:off x="1760" y="403"/>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3" name="Group 30">
              <a:extLst>
                <a:ext uri="{FF2B5EF4-FFF2-40B4-BE49-F238E27FC236}">
                  <a16:creationId xmlns:a16="http://schemas.microsoft.com/office/drawing/2014/main" xmlns="" id="{65A8CF4C-3D73-4980-812E-F67A9F721E68}"/>
                </a:ext>
              </a:extLst>
            </p:cNvPr>
            <p:cNvGrpSpPr>
              <a:grpSpLocks/>
            </p:cNvGrpSpPr>
            <p:nvPr/>
          </p:nvGrpSpPr>
          <p:grpSpPr bwMode="auto">
            <a:xfrm>
              <a:off x="3408" y="3348"/>
              <a:ext cx="851" cy="162"/>
              <a:chOff x="0" y="806"/>
              <a:chExt cx="963" cy="403"/>
            </a:xfrm>
          </p:grpSpPr>
          <p:sp>
            <p:nvSpPr>
              <p:cNvPr id="56" name="Rectangle 8">
                <a:extLst>
                  <a:ext uri="{FF2B5EF4-FFF2-40B4-BE49-F238E27FC236}">
                    <a16:creationId xmlns:a16="http://schemas.microsoft.com/office/drawing/2014/main" xmlns="" id="{61EA3424-B355-4CCE-B54A-93CF6933A23F}"/>
                  </a:ext>
                </a:extLst>
              </p:cNvPr>
              <p:cNvSpPr>
                <a:spLocks noChangeArrowheads="1"/>
              </p:cNvSpPr>
              <p:nvPr/>
            </p:nvSpPr>
            <p:spPr bwMode="auto">
              <a:xfrm>
                <a:off x="43" y="806"/>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Hard Code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57" name="Rectangle 29">
                <a:extLst>
                  <a:ext uri="{FF2B5EF4-FFF2-40B4-BE49-F238E27FC236}">
                    <a16:creationId xmlns:a16="http://schemas.microsoft.com/office/drawing/2014/main" xmlns="" id="{380F3868-948F-4E1E-B978-8316E95B608B}"/>
                  </a:ext>
                </a:extLst>
              </p:cNvPr>
              <p:cNvSpPr>
                <a:spLocks noChangeArrowheads="1"/>
              </p:cNvSpPr>
              <p:nvPr/>
            </p:nvSpPr>
            <p:spPr bwMode="auto">
              <a:xfrm>
                <a:off x="0" y="806"/>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4" name="Group 32">
              <a:extLst>
                <a:ext uri="{FF2B5EF4-FFF2-40B4-BE49-F238E27FC236}">
                  <a16:creationId xmlns:a16="http://schemas.microsoft.com/office/drawing/2014/main" xmlns="" id="{30B463D1-3EA6-47FB-BF0F-2119734364BF}"/>
                </a:ext>
              </a:extLst>
            </p:cNvPr>
            <p:cNvGrpSpPr>
              <a:grpSpLocks/>
            </p:cNvGrpSpPr>
            <p:nvPr/>
          </p:nvGrpSpPr>
          <p:grpSpPr bwMode="auto">
            <a:xfrm>
              <a:off x="4259" y="3348"/>
              <a:ext cx="797" cy="162"/>
              <a:chOff x="963" y="806"/>
              <a:chExt cx="797" cy="403"/>
            </a:xfrm>
          </p:grpSpPr>
          <p:sp>
            <p:nvSpPr>
              <p:cNvPr id="54" name="Rectangle 9">
                <a:extLst>
                  <a:ext uri="{FF2B5EF4-FFF2-40B4-BE49-F238E27FC236}">
                    <a16:creationId xmlns:a16="http://schemas.microsoft.com/office/drawing/2014/main" xmlns="" id="{D1AA3DEC-312A-4DF2-87DD-1C0687FF293E}"/>
                  </a:ext>
                </a:extLst>
              </p:cNvPr>
              <p:cNvSpPr>
                <a:spLocks noChangeArrowheads="1"/>
              </p:cNvSpPr>
              <p:nvPr/>
            </p:nvSpPr>
            <p:spPr bwMode="auto">
              <a:xfrm>
                <a:off x="1006" y="806"/>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Los Angles</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55" name="Rectangle 31">
                <a:extLst>
                  <a:ext uri="{FF2B5EF4-FFF2-40B4-BE49-F238E27FC236}">
                    <a16:creationId xmlns:a16="http://schemas.microsoft.com/office/drawing/2014/main" xmlns="" id="{39AE3FB2-F669-4EDE-8405-B2A9D1E9E7B0}"/>
                  </a:ext>
                </a:extLst>
              </p:cNvPr>
              <p:cNvSpPr>
                <a:spLocks noChangeArrowheads="1"/>
              </p:cNvSpPr>
              <p:nvPr/>
            </p:nvSpPr>
            <p:spPr bwMode="auto">
              <a:xfrm>
                <a:off x="963" y="806"/>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5" name="Group 34">
              <a:extLst>
                <a:ext uri="{FF2B5EF4-FFF2-40B4-BE49-F238E27FC236}">
                  <a16:creationId xmlns:a16="http://schemas.microsoft.com/office/drawing/2014/main" xmlns="" id="{F1644CAF-D936-4008-AF94-3280FC085A17}"/>
                </a:ext>
              </a:extLst>
            </p:cNvPr>
            <p:cNvGrpSpPr>
              <a:grpSpLocks/>
            </p:cNvGrpSpPr>
            <p:nvPr/>
          </p:nvGrpSpPr>
          <p:grpSpPr bwMode="auto">
            <a:xfrm>
              <a:off x="5056" y="3348"/>
              <a:ext cx="560" cy="162"/>
              <a:chOff x="1760" y="806"/>
              <a:chExt cx="558" cy="403"/>
            </a:xfrm>
          </p:grpSpPr>
          <p:sp>
            <p:nvSpPr>
              <p:cNvPr id="52" name="Rectangle 10">
                <a:extLst>
                  <a:ext uri="{FF2B5EF4-FFF2-40B4-BE49-F238E27FC236}">
                    <a16:creationId xmlns:a16="http://schemas.microsoft.com/office/drawing/2014/main" xmlns="" id="{45D31A23-11EA-4264-A64E-768D4E10896F}"/>
                  </a:ext>
                </a:extLst>
              </p:cNvPr>
              <p:cNvSpPr>
                <a:spLocks noChangeArrowheads="1"/>
              </p:cNvSpPr>
              <p:nvPr/>
            </p:nvSpPr>
            <p:spPr bwMode="auto">
              <a:xfrm>
                <a:off x="1803" y="806"/>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Comedy</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53" name="Rectangle 33">
                <a:extLst>
                  <a:ext uri="{FF2B5EF4-FFF2-40B4-BE49-F238E27FC236}">
                    <a16:creationId xmlns:a16="http://schemas.microsoft.com/office/drawing/2014/main" xmlns="" id="{CF985A9D-A47E-43AD-9D8B-D223CECB32B0}"/>
                  </a:ext>
                </a:extLst>
              </p:cNvPr>
              <p:cNvSpPr>
                <a:spLocks noChangeArrowheads="1"/>
              </p:cNvSpPr>
              <p:nvPr/>
            </p:nvSpPr>
            <p:spPr bwMode="auto">
              <a:xfrm>
                <a:off x="1760" y="806"/>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6" name="Group 36">
              <a:extLst>
                <a:ext uri="{FF2B5EF4-FFF2-40B4-BE49-F238E27FC236}">
                  <a16:creationId xmlns:a16="http://schemas.microsoft.com/office/drawing/2014/main" xmlns="" id="{961F74C6-F5EB-4521-9AC1-48C4F6C053F9}"/>
                </a:ext>
              </a:extLst>
            </p:cNvPr>
            <p:cNvGrpSpPr>
              <a:grpSpLocks/>
            </p:cNvGrpSpPr>
            <p:nvPr/>
          </p:nvGrpSpPr>
          <p:grpSpPr bwMode="auto">
            <a:xfrm>
              <a:off x="3408" y="3510"/>
              <a:ext cx="851" cy="181"/>
              <a:chOff x="0" y="1209"/>
              <a:chExt cx="963" cy="403"/>
            </a:xfrm>
          </p:grpSpPr>
          <p:sp>
            <p:nvSpPr>
              <p:cNvPr id="50" name="Rectangle 11">
                <a:extLst>
                  <a:ext uri="{FF2B5EF4-FFF2-40B4-BE49-F238E27FC236}">
                    <a16:creationId xmlns:a16="http://schemas.microsoft.com/office/drawing/2014/main" xmlns="" id="{87E1E6E4-6E44-4D85-9D70-FF98282904F0}"/>
                  </a:ext>
                </a:extLst>
              </p:cNvPr>
              <p:cNvSpPr>
                <a:spLocks noChangeArrowheads="1"/>
              </p:cNvSpPr>
              <p:nvPr/>
            </p:nvSpPr>
            <p:spPr bwMode="auto">
              <a:xfrm>
                <a:off x="43" y="1209"/>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Hard Code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51" name="Rectangle 35">
                <a:extLst>
                  <a:ext uri="{FF2B5EF4-FFF2-40B4-BE49-F238E27FC236}">
                    <a16:creationId xmlns:a16="http://schemas.microsoft.com/office/drawing/2014/main" xmlns="" id="{7EF69645-517F-4961-B462-C8263D469E6B}"/>
                  </a:ext>
                </a:extLst>
              </p:cNvPr>
              <p:cNvSpPr>
                <a:spLocks noChangeArrowheads="1"/>
              </p:cNvSpPr>
              <p:nvPr/>
            </p:nvSpPr>
            <p:spPr bwMode="auto">
              <a:xfrm>
                <a:off x="0" y="1209"/>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7" name="Group 38">
              <a:extLst>
                <a:ext uri="{FF2B5EF4-FFF2-40B4-BE49-F238E27FC236}">
                  <a16:creationId xmlns:a16="http://schemas.microsoft.com/office/drawing/2014/main" xmlns="" id="{39A6C305-BE2A-46E7-92DE-B83B0D1C46E0}"/>
                </a:ext>
              </a:extLst>
            </p:cNvPr>
            <p:cNvGrpSpPr>
              <a:grpSpLocks/>
            </p:cNvGrpSpPr>
            <p:nvPr/>
          </p:nvGrpSpPr>
          <p:grpSpPr bwMode="auto">
            <a:xfrm>
              <a:off x="4259" y="3510"/>
              <a:ext cx="797" cy="181"/>
              <a:chOff x="963" y="1209"/>
              <a:chExt cx="797" cy="403"/>
            </a:xfrm>
          </p:grpSpPr>
          <p:sp>
            <p:nvSpPr>
              <p:cNvPr id="48" name="Rectangle 12">
                <a:extLst>
                  <a:ext uri="{FF2B5EF4-FFF2-40B4-BE49-F238E27FC236}">
                    <a16:creationId xmlns:a16="http://schemas.microsoft.com/office/drawing/2014/main" xmlns="" id="{13A36A13-8B39-4D3D-8D87-3A4D2F7C2717}"/>
                  </a:ext>
                </a:extLst>
              </p:cNvPr>
              <p:cNvSpPr>
                <a:spLocks noChangeArrowheads="1"/>
              </p:cNvSpPr>
              <p:nvPr/>
            </p:nvSpPr>
            <p:spPr bwMode="auto">
              <a:xfrm>
                <a:off x="1006" y="1209"/>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New York</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9" name="Rectangle 37">
                <a:extLst>
                  <a:ext uri="{FF2B5EF4-FFF2-40B4-BE49-F238E27FC236}">
                    <a16:creationId xmlns:a16="http://schemas.microsoft.com/office/drawing/2014/main" xmlns="" id="{B7D4A0E8-231F-4CF4-9F4E-16650BD95B0C}"/>
                  </a:ext>
                </a:extLst>
              </p:cNvPr>
              <p:cNvSpPr>
                <a:spLocks noChangeArrowheads="1"/>
              </p:cNvSpPr>
              <p:nvPr/>
            </p:nvSpPr>
            <p:spPr bwMode="auto">
              <a:xfrm>
                <a:off x="963" y="1209"/>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8" name="Group 40">
              <a:extLst>
                <a:ext uri="{FF2B5EF4-FFF2-40B4-BE49-F238E27FC236}">
                  <a16:creationId xmlns:a16="http://schemas.microsoft.com/office/drawing/2014/main" xmlns="" id="{6B200AD1-7276-44E6-B320-2FF0377F2936}"/>
                </a:ext>
              </a:extLst>
            </p:cNvPr>
            <p:cNvGrpSpPr>
              <a:grpSpLocks/>
            </p:cNvGrpSpPr>
            <p:nvPr/>
          </p:nvGrpSpPr>
          <p:grpSpPr bwMode="auto">
            <a:xfrm>
              <a:off x="5056" y="3510"/>
              <a:ext cx="560" cy="181"/>
              <a:chOff x="1760" y="1209"/>
              <a:chExt cx="558" cy="403"/>
            </a:xfrm>
          </p:grpSpPr>
          <p:sp>
            <p:nvSpPr>
              <p:cNvPr id="46" name="Rectangle 13">
                <a:extLst>
                  <a:ext uri="{FF2B5EF4-FFF2-40B4-BE49-F238E27FC236}">
                    <a16:creationId xmlns:a16="http://schemas.microsoft.com/office/drawing/2014/main" xmlns="" id="{BC0A58C9-83EE-41F1-B260-4A85B22F4B0E}"/>
                  </a:ext>
                </a:extLst>
              </p:cNvPr>
              <p:cNvSpPr>
                <a:spLocks noChangeArrowheads="1"/>
              </p:cNvSpPr>
              <p:nvPr/>
            </p:nvSpPr>
            <p:spPr bwMode="auto">
              <a:xfrm>
                <a:off x="1803" y="1209"/>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Comedy</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7" name="Rectangle 39">
                <a:extLst>
                  <a:ext uri="{FF2B5EF4-FFF2-40B4-BE49-F238E27FC236}">
                    <a16:creationId xmlns:a16="http://schemas.microsoft.com/office/drawing/2014/main" xmlns="" id="{0AF06375-0DD5-480C-8390-6A83DB43D332}"/>
                  </a:ext>
                </a:extLst>
              </p:cNvPr>
              <p:cNvSpPr>
                <a:spLocks noChangeArrowheads="1"/>
              </p:cNvSpPr>
              <p:nvPr/>
            </p:nvSpPr>
            <p:spPr bwMode="auto">
              <a:xfrm>
                <a:off x="1760" y="1209"/>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9" name="Group 42">
              <a:extLst>
                <a:ext uri="{FF2B5EF4-FFF2-40B4-BE49-F238E27FC236}">
                  <a16:creationId xmlns:a16="http://schemas.microsoft.com/office/drawing/2014/main" xmlns="" id="{BAA93259-0475-4FC6-8258-F0FDCAB6E999}"/>
                </a:ext>
              </a:extLst>
            </p:cNvPr>
            <p:cNvGrpSpPr>
              <a:grpSpLocks/>
            </p:cNvGrpSpPr>
            <p:nvPr/>
          </p:nvGrpSpPr>
          <p:grpSpPr bwMode="auto">
            <a:xfrm>
              <a:off x="3408" y="3690"/>
              <a:ext cx="851" cy="200"/>
              <a:chOff x="0" y="1612"/>
              <a:chExt cx="963" cy="403"/>
            </a:xfrm>
          </p:grpSpPr>
          <p:sp>
            <p:nvSpPr>
              <p:cNvPr id="44" name="Rectangle 14">
                <a:extLst>
                  <a:ext uri="{FF2B5EF4-FFF2-40B4-BE49-F238E27FC236}">
                    <a16:creationId xmlns:a16="http://schemas.microsoft.com/office/drawing/2014/main" xmlns="" id="{E7BA3D47-A390-4349-A600-D8477A40D866}"/>
                  </a:ext>
                </a:extLst>
              </p:cNvPr>
              <p:cNvSpPr>
                <a:spLocks noChangeArrowheads="1"/>
              </p:cNvSpPr>
              <p:nvPr/>
            </p:nvSpPr>
            <p:spPr bwMode="auto">
              <a:xfrm>
                <a:off x="43" y="1612"/>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Bill Durham</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5" name="Rectangle 41">
                <a:extLst>
                  <a:ext uri="{FF2B5EF4-FFF2-40B4-BE49-F238E27FC236}">
                    <a16:creationId xmlns:a16="http://schemas.microsoft.com/office/drawing/2014/main" xmlns="" id="{1F45EB7C-AA51-4C36-8E25-9B469D659702}"/>
                  </a:ext>
                </a:extLst>
              </p:cNvPr>
              <p:cNvSpPr>
                <a:spLocks noChangeArrowheads="1"/>
              </p:cNvSpPr>
              <p:nvPr/>
            </p:nvSpPr>
            <p:spPr bwMode="auto">
              <a:xfrm>
                <a:off x="0" y="1612"/>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0" name="Group 44">
              <a:extLst>
                <a:ext uri="{FF2B5EF4-FFF2-40B4-BE49-F238E27FC236}">
                  <a16:creationId xmlns:a16="http://schemas.microsoft.com/office/drawing/2014/main" xmlns="" id="{5947A7B2-4C03-4678-95F4-F3B28B2D021A}"/>
                </a:ext>
              </a:extLst>
            </p:cNvPr>
            <p:cNvGrpSpPr>
              <a:grpSpLocks/>
            </p:cNvGrpSpPr>
            <p:nvPr/>
          </p:nvGrpSpPr>
          <p:grpSpPr bwMode="auto">
            <a:xfrm>
              <a:off x="4259" y="3690"/>
              <a:ext cx="797" cy="200"/>
              <a:chOff x="963" y="1612"/>
              <a:chExt cx="797" cy="403"/>
            </a:xfrm>
          </p:grpSpPr>
          <p:sp>
            <p:nvSpPr>
              <p:cNvPr id="42" name="Rectangle 15">
                <a:extLst>
                  <a:ext uri="{FF2B5EF4-FFF2-40B4-BE49-F238E27FC236}">
                    <a16:creationId xmlns:a16="http://schemas.microsoft.com/office/drawing/2014/main" xmlns="" id="{8AF32D81-0A3D-4743-A1E2-AF7607699831}"/>
                  </a:ext>
                </a:extLst>
              </p:cNvPr>
              <p:cNvSpPr>
                <a:spLocks noChangeArrowheads="1"/>
              </p:cNvSpPr>
              <p:nvPr/>
            </p:nvSpPr>
            <p:spPr bwMode="auto">
              <a:xfrm>
                <a:off x="1006" y="1612"/>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Santa Cruz</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3" name="Rectangle 43">
                <a:extLst>
                  <a:ext uri="{FF2B5EF4-FFF2-40B4-BE49-F238E27FC236}">
                    <a16:creationId xmlns:a16="http://schemas.microsoft.com/office/drawing/2014/main" xmlns="" id="{767235AD-AD2A-47B0-82EE-6B1153263CB1}"/>
                  </a:ext>
                </a:extLst>
              </p:cNvPr>
              <p:cNvSpPr>
                <a:spLocks noChangeArrowheads="1"/>
              </p:cNvSpPr>
              <p:nvPr/>
            </p:nvSpPr>
            <p:spPr bwMode="auto">
              <a:xfrm>
                <a:off x="963" y="1612"/>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1" name="Group 46">
              <a:extLst>
                <a:ext uri="{FF2B5EF4-FFF2-40B4-BE49-F238E27FC236}">
                  <a16:creationId xmlns:a16="http://schemas.microsoft.com/office/drawing/2014/main" xmlns="" id="{A425E17D-1469-4806-A8F4-7CC313A0AEAC}"/>
                </a:ext>
              </a:extLst>
            </p:cNvPr>
            <p:cNvGrpSpPr>
              <a:grpSpLocks/>
            </p:cNvGrpSpPr>
            <p:nvPr/>
          </p:nvGrpSpPr>
          <p:grpSpPr bwMode="auto">
            <a:xfrm>
              <a:off x="5056" y="3690"/>
              <a:ext cx="560" cy="200"/>
              <a:chOff x="1760" y="1612"/>
              <a:chExt cx="558" cy="403"/>
            </a:xfrm>
          </p:grpSpPr>
          <p:sp>
            <p:nvSpPr>
              <p:cNvPr id="40" name="Rectangle 16">
                <a:extLst>
                  <a:ext uri="{FF2B5EF4-FFF2-40B4-BE49-F238E27FC236}">
                    <a16:creationId xmlns:a16="http://schemas.microsoft.com/office/drawing/2014/main" xmlns="" id="{A909D6B0-6084-4E8D-A2B6-BE010D15C84D}"/>
                  </a:ext>
                </a:extLst>
              </p:cNvPr>
              <p:cNvSpPr>
                <a:spLocks noChangeArrowheads="1"/>
              </p:cNvSpPr>
              <p:nvPr/>
            </p:nvSpPr>
            <p:spPr bwMode="auto">
              <a:xfrm>
                <a:off x="1803" y="1612"/>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Drama</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1" name="Rectangle 45">
                <a:extLst>
                  <a:ext uri="{FF2B5EF4-FFF2-40B4-BE49-F238E27FC236}">
                    <a16:creationId xmlns:a16="http://schemas.microsoft.com/office/drawing/2014/main" xmlns="" id="{E00193CF-6258-4AEA-BB1E-E04EB747DB8E}"/>
                  </a:ext>
                </a:extLst>
              </p:cNvPr>
              <p:cNvSpPr>
                <a:spLocks noChangeArrowheads="1"/>
              </p:cNvSpPr>
              <p:nvPr/>
            </p:nvSpPr>
            <p:spPr bwMode="auto">
              <a:xfrm>
                <a:off x="1760" y="1612"/>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2" name="Group 48">
              <a:extLst>
                <a:ext uri="{FF2B5EF4-FFF2-40B4-BE49-F238E27FC236}">
                  <a16:creationId xmlns:a16="http://schemas.microsoft.com/office/drawing/2014/main" xmlns="" id="{E1A47BF6-4D00-4AE4-BB87-1188F74CCE34}"/>
                </a:ext>
              </a:extLst>
            </p:cNvPr>
            <p:cNvGrpSpPr>
              <a:grpSpLocks/>
            </p:cNvGrpSpPr>
            <p:nvPr/>
          </p:nvGrpSpPr>
          <p:grpSpPr bwMode="auto">
            <a:xfrm>
              <a:off x="3408" y="3888"/>
              <a:ext cx="851" cy="171"/>
              <a:chOff x="0" y="2015"/>
              <a:chExt cx="963" cy="403"/>
            </a:xfrm>
          </p:grpSpPr>
          <p:sp>
            <p:nvSpPr>
              <p:cNvPr id="38" name="Rectangle 17">
                <a:extLst>
                  <a:ext uri="{FF2B5EF4-FFF2-40B4-BE49-F238E27FC236}">
                    <a16:creationId xmlns:a16="http://schemas.microsoft.com/office/drawing/2014/main" xmlns="" id="{43DFAF9D-2DA3-4C3F-8FAA-9152ECCDAFAA}"/>
                  </a:ext>
                </a:extLst>
              </p:cNvPr>
              <p:cNvSpPr>
                <a:spLocks noChangeArrowheads="1"/>
              </p:cNvSpPr>
              <p:nvPr/>
            </p:nvSpPr>
            <p:spPr bwMode="auto">
              <a:xfrm>
                <a:off x="43" y="2015"/>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Bill Durham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9" name="Rectangle 47">
                <a:extLst>
                  <a:ext uri="{FF2B5EF4-FFF2-40B4-BE49-F238E27FC236}">
                    <a16:creationId xmlns:a16="http://schemas.microsoft.com/office/drawing/2014/main" xmlns="" id="{E1A80E66-8830-4F37-BB52-FAA240C6A038}"/>
                  </a:ext>
                </a:extLst>
              </p:cNvPr>
              <p:cNvSpPr>
                <a:spLocks noChangeArrowheads="1"/>
              </p:cNvSpPr>
              <p:nvPr/>
            </p:nvSpPr>
            <p:spPr bwMode="auto">
              <a:xfrm>
                <a:off x="0" y="2015"/>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3" name="Group 50">
              <a:extLst>
                <a:ext uri="{FF2B5EF4-FFF2-40B4-BE49-F238E27FC236}">
                  <a16:creationId xmlns:a16="http://schemas.microsoft.com/office/drawing/2014/main" xmlns="" id="{7A1E5B93-8D22-4BF8-B44C-76358CB40F0E}"/>
                </a:ext>
              </a:extLst>
            </p:cNvPr>
            <p:cNvGrpSpPr>
              <a:grpSpLocks/>
            </p:cNvGrpSpPr>
            <p:nvPr/>
          </p:nvGrpSpPr>
          <p:grpSpPr bwMode="auto">
            <a:xfrm>
              <a:off x="4259" y="3888"/>
              <a:ext cx="797" cy="171"/>
              <a:chOff x="963" y="2015"/>
              <a:chExt cx="797" cy="403"/>
            </a:xfrm>
          </p:grpSpPr>
          <p:sp>
            <p:nvSpPr>
              <p:cNvPr id="36" name="Rectangle 18">
                <a:extLst>
                  <a:ext uri="{FF2B5EF4-FFF2-40B4-BE49-F238E27FC236}">
                    <a16:creationId xmlns:a16="http://schemas.microsoft.com/office/drawing/2014/main" xmlns="" id="{8BFCAE33-B85E-4C4D-B6F4-999365A3FD63}"/>
                  </a:ext>
                </a:extLst>
              </p:cNvPr>
              <p:cNvSpPr>
                <a:spLocks noChangeArrowheads="1"/>
              </p:cNvSpPr>
              <p:nvPr/>
            </p:nvSpPr>
            <p:spPr bwMode="auto">
              <a:xfrm>
                <a:off x="1006" y="2015"/>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Durham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7" name="Rectangle 49">
                <a:extLst>
                  <a:ext uri="{FF2B5EF4-FFF2-40B4-BE49-F238E27FC236}">
                    <a16:creationId xmlns:a16="http://schemas.microsoft.com/office/drawing/2014/main" xmlns="" id="{171EE3FD-2EDC-49D0-A63B-6CA4A63B6A24}"/>
                  </a:ext>
                </a:extLst>
              </p:cNvPr>
              <p:cNvSpPr>
                <a:spLocks noChangeArrowheads="1"/>
              </p:cNvSpPr>
              <p:nvPr/>
            </p:nvSpPr>
            <p:spPr bwMode="auto">
              <a:xfrm>
                <a:off x="963" y="2015"/>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4" name="Group 52">
              <a:extLst>
                <a:ext uri="{FF2B5EF4-FFF2-40B4-BE49-F238E27FC236}">
                  <a16:creationId xmlns:a16="http://schemas.microsoft.com/office/drawing/2014/main" xmlns="" id="{EC19B676-933E-4AAA-9D82-93D012CB6256}"/>
                </a:ext>
              </a:extLst>
            </p:cNvPr>
            <p:cNvGrpSpPr>
              <a:grpSpLocks/>
            </p:cNvGrpSpPr>
            <p:nvPr/>
          </p:nvGrpSpPr>
          <p:grpSpPr bwMode="auto">
            <a:xfrm>
              <a:off x="5056" y="3888"/>
              <a:ext cx="560" cy="171"/>
              <a:chOff x="1760" y="2015"/>
              <a:chExt cx="558" cy="403"/>
            </a:xfrm>
          </p:grpSpPr>
          <p:sp>
            <p:nvSpPr>
              <p:cNvPr id="34" name="Rectangle 19">
                <a:extLst>
                  <a:ext uri="{FF2B5EF4-FFF2-40B4-BE49-F238E27FC236}">
                    <a16:creationId xmlns:a16="http://schemas.microsoft.com/office/drawing/2014/main" xmlns="" id="{4F072887-CF94-4E50-8157-4EE909142FC8}"/>
                  </a:ext>
                </a:extLst>
              </p:cNvPr>
              <p:cNvSpPr>
                <a:spLocks noChangeArrowheads="1"/>
              </p:cNvSpPr>
              <p:nvPr/>
            </p:nvSpPr>
            <p:spPr bwMode="auto">
              <a:xfrm>
                <a:off x="1803" y="2015"/>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Drama</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5" name="Rectangle 51">
                <a:extLst>
                  <a:ext uri="{FF2B5EF4-FFF2-40B4-BE49-F238E27FC236}">
                    <a16:creationId xmlns:a16="http://schemas.microsoft.com/office/drawing/2014/main" xmlns="" id="{BD758A45-88B0-4801-81DA-EE35F107D0CB}"/>
                  </a:ext>
                </a:extLst>
              </p:cNvPr>
              <p:cNvSpPr>
                <a:spLocks noChangeArrowheads="1"/>
              </p:cNvSpPr>
              <p:nvPr/>
            </p:nvSpPr>
            <p:spPr bwMode="auto">
              <a:xfrm>
                <a:off x="1760" y="2015"/>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5" name="Group 54">
              <a:extLst>
                <a:ext uri="{FF2B5EF4-FFF2-40B4-BE49-F238E27FC236}">
                  <a16:creationId xmlns:a16="http://schemas.microsoft.com/office/drawing/2014/main" xmlns="" id="{C995D177-673A-419E-A231-D0679E7E0BB1}"/>
                </a:ext>
              </a:extLst>
            </p:cNvPr>
            <p:cNvGrpSpPr>
              <a:grpSpLocks/>
            </p:cNvGrpSpPr>
            <p:nvPr/>
          </p:nvGrpSpPr>
          <p:grpSpPr bwMode="auto">
            <a:xfrm>
              <a:off x="3408" y="4059"/>
              <a:ext cx="851" cy="213"/>
              <a:chOff x="0" y="2418"/>
              <a:chExt cx="963" cy="403"/>
            </a:xfrm>
          </p:grpSpPr>
          <p:sp>
            <p:nvSpPr>
              <p:cNvPr id="32" name="Rectangle 20">
                <a:extLst>
                  <a:ext uri="{FF2B5EF4-FFF2-40B4-BE49-F238E27FC236}">
                    <a16:creationId xmlns:a16="http://schemas.microsoft.com/office/drawing/2014/main" xmlns="" id="{C0118318-D15E-4A87-B728-62AFC4D4B6B3}"/>
                  </a:ext>
                </a:extLst>
              </p:cNvPr>
              <p:cNvSpPr>
                <a:spLocks noChangeArrowheads="1"/>
              </p:cNvSpPr>
              <p:nvPr/>
            </p:nvSpPr>
            <p:spPr bwMode="auto">
              <a:xfrm>
                <a:off x="43" y="2418"/>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The Code Warrier</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3" name="Rectangle 53">
                <a:extLst>
                  <a:ext uri="{FF2B5EF4-FFF2-40B4-BE49-F238E27FC236}">
                    <a16:creationId xmlns:a16="http://schemas.microsoft.com/office/drawing/2014/main" xmlns="" id="{7B9CB17A-CA69-4E36-B872-951C731D743F}"/>
                  </a:ext>
                </a:extLst>
              </p:cNvPr>
              <p:cNvSpPr>
                <a:spLocks noChangeArrowheads="1"/>
              </p:cNvSpPr>
              <p:nvPr/>
            </p:nvSpPr>
            <p:spPr bwMode="auto">
              <a:xfrm>
                <a:off x="0" y="2418"/>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6" name="Group 56">
              <a:extLst>
                <a:ext uri="{FF2B5EF4-FFF2-40B4-BE49-F238E27FC236}">
                  <a16:creationId xmlns:a16="http://schemas.microsoft.com/office/drawing/2014/main" xmlns="" id="{50E1B28B-9057-461F-8CC9-9DC15BE1FC69}"/>
                </a:ext>
              </a:extLst>
            </p:cNvPr>
            <p:cNvGrpSpPr>
              <a:grpSpLocks/>
            </p:cNvGrpSpPr>
            <p:nvPr/>
          </p:nvGrpSpPr>
          <p:grpSpPr bwMode="auto">
            <a:xfrm>
              <a:off x="4259" y="4059"/>
              <a:ext cx="797" cy="213"/>
              <a:chOff x="963" y="2418"/>
              <a:chExt cx="797" cy="403"/>
            </a:xfrm>
          </p:grpSpPr>
          <p:sp>
            <p:nvSpPr>
              <p:cNvPr id="30" name="Rectangle 21">
                <a:extLst>
                  <a:ext uri="{FF2B5EF4-FFF2-40B4-BE49-F238E27FC236}">
                    <a16:creationId xmlns:a16="http://schemas.microsoft.com/office/drawing/2014/main" xmlns="" id="{7B0C6A30-E212-47F0-96A7-59B9FA350F75}"/>
                  </a:ext>
                </a:extLst>
              </p:cNvPr>
              <p:cNvSpPr>
                <a:spLocks noChangeArrowheads="1"/>
              </p:cNvSpPr>
              <p:nvPr/>
            </p:nvSpPr>
            <p:spPr bwMode="auto">
              <a:xfrm>
                <a:off x="1006" y="2418"/>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New York</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31" name="Rectangle 55">
                <a:extLst>
                  <a:ext uri="{FF2B5EF4-FFF2-40B4-BE49-F238E27FC236}">
                    <a16:creationId xmlns:a16="http://schemas.microsoft.com/office/drawing/2014/main" xmlns="" id="{5BFCE18B-97C1-4BD6-B4B9-391AAB7A6781}"/>
                  </a:ext>
                </a:extLst>
              </p:cNvPr>
              <p:cNvSpPr>
                <a:spLocks noChangeArrowheads="1"/>
              </p:cNvSpPr>
              <p:nvPr/>
            </p:nvSpPr>
            <p:spPr bwMode="auto">
              <a:xfrm>
                <a:off x="963" y="2418"/>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7" name="Group 58">
              <a:extLst>
                <a:ext uri="{FF2B5EF4-FFF2-40B4-BE49-F238E27FC236}">
                  <a16:creationId xmlns:a16="http://schemas.microsoft.com/office/drawing/2014/main" xmlns="" id="{AC9412CF-1CF0-4CC2-9910-25D81C78E2A3}"/>
                </a:ext>
              </a:extLst>
            </p:cNvPr>
            <p:cNvGrpSpPr>
              <a:grpSpLocks/>
            </p:cNvGrpSpPr>
            <p:nvPr/>
          </p:nvGrpSpPr>
          <p:grpSpPr bwMode="auto">
            <a:xfrm>
              <a:off x="5056" y="4059"/>
              <a:ext cx="560" cy="213"/>
              <a:chOff x="1760" y="2418"/>
              <a:chExt cx="558" cy="403"/>
            </a:xfrm>
          </p:grpSpPr>
          <p:sp>
            <p:nvSpPr>
              <p:cNvPr id="28" name="Rectangle 22">
                <a:extLst>
                  <a:ext uri="{FF2B5EF4-FFF2-40B4-BE49-F238E27FC236}">
                    <a16:creationId xmlns:a16="http://schemas.microsoft.com/office/drawing/2014/main" xmlns="" id="{DAEC57FD-2A4D-47A6-AE94-B03FBB50CC3A}"/>
                  </a:ext>
                </a:extLst>
              </p:cNvPr>
              <p:cNvSpPr>
                <a:spLocks noChangeArrowheads="1"/>
              </p:cNvSpPr>
              <p:nvPr/>
            </p:nvSpPr>
            <p:spPr bwMode="auto">
              <a:xfrm>
                <a:off x="1803" y="2418"/>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Horror</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29" name="Rectangle 57">
                <a:extLst>
                  <a:ext uri="{FF2B5EF4-FFF2-40B4-BE49-F238E27FC236}">
                    <a16:creationId xmlns:a16="http://schemas.microsoft.com/office/drawing/2014/main" xmlns="" id="{81659AAD-9D85-4BE0-B877-1359790B2A74}"/>
                  </a:ext>
                </a:extLst>
              </p:cNvPr>
              <p:cNvSpPr>
                <a:spLocks noChangeArrowheads="1"/>
              </p:cNvSpPr>
              <p:nvPr/>
            </p:nvSpPr>
            <p:spPr bwMode="auto">
              <a:xfrm>
                <a:off x="1760" y="2418"/>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sp>
        <p:nvSpPr>
          <p:cNvPr id="65" name="TextBox 64">
            <a:extLst>
              <a:ext uri="{FF2B5EF4-FFF2-40B4-BE49-F238E27FC236}">
                <a16:creationId xmlns:a16="http://schemas.microsoft.com/office/drawing/2014/main" xmlns="" id="{6021591C-2625-41BA-BC0D-57DE3CC72DB6}"/>
              </a:ext>
            </a:extLst>
          </p:cNvPr>
          <p:cNvSpPr txBox="1"/>
          <p:nvPr/>
        </p:nvSpPr>
        <p:spPr>
          <a:xfrm>
            <a:off x="990599" y="181759"/>
            <a:ext cx="8026791" cy="461665"/>
          </a:xfrm>
          <a:prstGeom prst="rect">
            <a:avLst/>
          </a:prstGeom>
          <a:noFill/>
        </p:spPr>
        <p:txBody>
          <a:bodyPr wrap="square">
            <a:spAutoFit/>
          </a:bodyPr>
          <a:lstStyle/>
          <a:p>
            <a:r>
              <a:rPr lang="en-US" sz="2400" b="1" dirty="0">
                <a:latin typeface="Times New Roman" panose="02020603050405020304" pitchFamily="18" charset="0"/>
                <a:ea typeface="Arial Unicode MS" pitchFamily="34" charset="-128"/>
                <a:cs typeface="Times New Roman" panose="02020603050405020304" pitchFamily="18" charset="0"/>
              </a:rPr>
              <a:t>Multivalued</a:t>
            </a: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Arial Unicode MS" pitchFamily="34" charset="-128"/>
                <a:cs typeface="Times New Roman" panose="02020603050405020304" pitchFamily="18" charset="0"/>
              </a:rPr>
              <a:t>Dependency and Fourth Normal Form (4-NF)</a:t>
            </a:r>
            <a:endParaRPr lang="en-IN" sz="2400" b="1" dirty="0">
              <a:latin typeface="Times New Roman" panose="02020603050405020304" pitchFamily="18" charset="0"/>
              <a:ea typeface="Arial Unicode MS" pitchFamily="34" charset="-128"/>
              <a:cs typeface="Times New Roman" panose="02020603050405020304" pitchFamily="18" charset="0"/>
            </a:endParaRPr>
          </a:p>
        </p:txBody>
      </p:sp>
      <p:sp>
        <p:nvSpPr>
          <p:cNvPr id="64" name="TextBox 63">
            <a:extLst>
              <a:ext uri="{FF2B5EF4-FFF2-40B4-BE49-F238E27FC236}">
                <a16:creationId xmlns:a16="http://schemas.microsoft.com/office/drawing/2014/main" xmlns="" id="{C2EE2670-C7EB-4E86-94D5-F3F64C52D291}"/>
              </a:ext>
            </a:extLst>
          </p:cNvPr>
          <p:cNvSpPr txBox="1"/>
          <p:nvPr/>
        </p:nvSpPr>
        <p:spPr>
          <a:xfrm>
            <a:off x="6516859" y="2119883"/>
            <a:ext cx="5511018" cy="707886"/>
          </a:xfrm>
          <a:prstGeom prst="rect">
            <a:avLst/>
          </a:prstGeom>
          <a:noFill/>
        </p:spPr>
        <p:txBody>
          <a:bodyPr wrap="square">
            <a:spAutoFit/>
          </a:bodyPr>
          <a:lstStyle/>
          <a:p>
            <a:r>
              <a:rPr lang="en-US" altLang="en-US" sz="2000" dirty="0">
                <a:latin typeface="Times New Roman" panose="02020603050405020304" pitchFamily="18" charset="0"/>
                <a:cs typeface="Times New Roman" panose="02020603050405020304" pitchFamily="18" charset="0"/>
              </a:rPr>
              <a:t>Any relation is in Fourth Normal Form if it is BCNF </a:t>
            </a:r>
            <a:r>
              <a:rPr lang="en-US" altLang="en-US" sz="2000" i="1" dirty="0">
                <a:latin typeface="Times New Roman" panose="02020603050405020304" pitchFamily="18" charset="0"/>
                <a:cs typeface="Times New Roman" panose="02020603050405020304" pitchFamily="18" charset="0"/>
              </a:rPr>
              <a:t>and</a:t>
            </a:r>
            <a:r>
              <a:rPr lang="en-US" altLang="en-US" sz="2000" dirty="0">
                <a:latin typeface="Times New Roman" panose="02020603050405020304" pitchFamily="18" charset="0"/>
                <a:cs typeface="Times New Roman" panose="02020603050405020304" pitchFamily="18" charset="0"/>
              </a:rPr>
              <a:t> any multivalued dependencies are trivial</a:t>
            </a:r>
          </a:p>
        </p:txBody>
      </p:sp>
      <p:sp>
        <p:nvSpPr>
          <p:cNvPr id="66" name="TextBox 65">
            <a:extLst>
              <a:ext uri="{FF2B5EF4-FFF2-40B4-BE49-F238E27FC236}">
                <a16:creationId xmlns:a16="http://schemas.microsoft.com/office/drawing/2014/main" xmlns="" id="{5A0337F1-F01A-46D8-AD43-517B3C8B4FE4}"/>
              </a:ext>
            </a:extLst>
          </p:cNvPr>
          <p:cNvSpPr txBox="1"/>
          <p:nvPr/>
        </p:nvSpPr>
        <p:spPr>
          <a:xfrm>
            <a:off x="550847" y="4823976"/>
            <a:ext cx="5509401" cy="707886"/>
          </a:xfrm>
          <a:prstGeom prst="rect">
            <a:avLst/>
          </a:prstGeom>
          <a:noFill/>
        </p:spPr>
        <p:txBody>
          <a:bodyPr wrap="square">
            <a:spAutoFit/>
          </a:bodyPr>
          <a:lstStyle/>
          <a:p>
            <a:r>
              <a:rPr lang="en-US" altLang="en-US" sz="2000" dirty="0">
                <a:latin typeface="Times New Roman" panose="02020603050405020304" pitchFamily="18" charset="0"/>
                <a:cs typeface="Times New Roman" panose="02020603050405020304" pitchFamily="18" charset="0"/>
              </a:rPr>
              <a:t>Eliminate non-trivial multivalued dependencies by projecting into simpler tables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3312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DEA4DD-87C8-41B5-8260-477702851783}"/>
              </a:ext>
            </a:extLst>
          </p:cNvPr>
          <p:cNvSpPr txBox="1"/>
          <p:nvPr/>
        </p:nvSpPr>
        <p:spPr>
          <a:xfrm>
            <a:off x="956603" y="152959"/>
            <a:ext cx="2799471" cy="400110"/>
          </a:xfrm>
          <a:prstGeom prst="rect">
            <a:avLst/>
          </a:prstGeom>
          <a:noFill/>
        </p:spPr>
        <p:txBody>
          <a:bodyPr wrap="square">
            <a:spAutoFit/>
          </a:bodyPr>
          <a:lstStyle/>
          <a:p>
            <a:pPr algn="ctr" eaLnBrk="1" hangingPunct="1">
              <a:spcBef>
                <a:spcPct val="0"/>
              </a:spcBef>
            </a:pPr>
            <a:r>
              <a:rPr lang="en-US" altLang="en-US" sz="2000" dirty="0">
                <a:solidFill>
                  <a:srgbClr val="CC0000"/>
                </a:solidFill>
                <a:latin typeface="Times New Roman" panose="02020603050405020304" pitchFamily="18" charset="0"/>
                <a:cs typeface="Times New Roman" panose="02020603050405020304" pitchFamily="18" charset="0"/>
              </a:rPr>
              <a:t>4NF - Decomposition</a:t>
            </a:r>
          </a:p>
        </p:txBody>
      </p:sp>
      <p:sp>
        <p:nvSpPr>
          <p:cNvPr id="5" name="TextBox 4">
            <a:extLst>
              <a:ext uri="{FF2B5EF4-FFF2-40B4-BE49-F238E27FC236}">
                <a16:creationId xmlns:a16="http://schemas.microsoft.com/office/drawing/2014/main" xmlns="" id="{8F1DE718-78A2-48E7-9F46-6925978FDE4F}"/>
              </a:ext>
            </a:extLst>
          </p:cNvPr>
          <p:cNvSpPr txBox="1"/>
          <p:nvPr/>
        </p:nvSpPr>
        <p:spPr>
          <a:xfrm>
            <a:off x="239150" y="705953"/>
            <a:ext cx="10367890" cy="1323439"/>
          </a:xfrm>
          <a:prstGeom prst="rect">
            <a:avLst/>
          </a:prstGeom>
          <a:noFill/>
        </p:spPr>
        <p:txBody>
          <a:bodyPr wrap="square">
            <a:spAutoFit/>
          </a:bodyPr>
          <a:lstStyle/>
          <a:p>
            <a:pPr marL="609600" indent="-609600" algn="just" eaLnBrk="1" hangingPunct="1">
              <a:buFontTx/>
              <a:buAutoNum type="arabicPeriod"/>
            </a:pPr>
            <a:r>
              <a:rPr lang="en-US" altLang="en-US" sz="2000" dirty="0">
                <a:latin typeface="Times New Roman" panose="02020603050405020304" pitchFamily="18" charset="0"/>
                <a:ea typeface="Arial Unicode MS" pitchFamily="34" charset="-128"/>
                <a:cs typeface="Times New Roman" panose="02020603050405020304" pitchFamily="18" charset="0"/>
              </a:rPr>
              <a:t>the table should not have any Multi-valued Dependency (or), if so,  Move the two multi-valued relations to separate tables</a:t>
            </a:r>
          </a:p>
          <a:p>
            <a:pPr marL="609600" indent="-609600" algn="just" eaLnBrk="1" hangingPunct="1">
              <a:buFontTx/>
              <a:buAutoNum type="arabicPeriod"/>
            </a:pPr>
            <a:r>
              <a:rPr lang="en-US" altLang="en-US" sz="2000" dirty="0">
                <a:latin typeface="Times New Roman" panose="02020603050405020304" pitchFamily="18" charset="0"/>
                <a:ea typeface="Arial Unicode MS" pitchFamily="34" charset="-128"/>
                <a:cs typeface="Times New Roman" panose="02020603050405020304" pitchFamily="18" charset="0"/>
              </a:rPr>
              <a:t>It should be in the </a:t>
            </a:r>
            <a:r>
              <a:rPr lang="en-US" altLang="en-US" sz="2000" b="1" dirty="0">
                <a:latin typeface="Times New Roman" panose="02020603050405020304" pitchFamily="18" charset="0"/>
                <a:ea typeface="Arial Unicode MS" pitchFamily="34" charset="-128"/>
                <a:cs typeface="Times New Roman" panose="02020603050405020304" pitchFamily="18" charset="0"/>
              </a:rPr>
              <a:t>Boyce-Codd Normal Form</a:t>
            </a:r>
          </a:p>
          <a:p>
            <a:pPr marL="609600" indent="-609600" algn="just" eaLnBrk="1" hangingPunct="1">
              <a:buFontTx/>
              <a:buAutoNum type="arabicPeriod"/>
            </a:pPr>
            <a:r>
              <a:rPr lang="en-US" altLang="en-US" sz="2000" dirty="0">
                <a:latin typeface="Times New Roman" panose="02020603050405020304" pitchFamily="18" charset="0"/>
                <a:ea typeface="Arial Unicode MS" pitchFamily="34" charset="-128"/>
                <a:cs typeface="Times New Roman" panose="02020603050405020304" pitchFamily="18" charset="0"/>
              </a:rPr>
              <a:t>Identify a primary key for each of the new entity.</a:t>
            </a:r>
          </a:p>
        </p:txBody>
      </p:sp>
      <p:sp>
        <p:nvSpPr>
          <p:cNvPr id="7" name="TextBox 6">
            <a:extLst>
              <a:ext uri="{FF2B5EF4-FFF2-40B4-BE49-F238E27FC236}">
                <a16:creationId xmlns:a16="http://schemas.microsoft.com/office/drawing/2014/main" xmlns="" id="{E8808ABC-6C75-4237-88E8-905253103C10}"/>
              </a:ext>
            </a:extLst>
          </p:cNvPr>
          <p:cNvSpPr txBox="1"/>
          <p:nvPr/>
        </p:nvSpPr>
        <p:spPr>
          <a:xfrm>
            <a:off x="0" y="1922074"/>
            <a:ext cx="6668086" cy="1785104"/>
          </a:xfrm>
          <a:prstGeom prst="rect">
            <a:avLst/>
          </a:prstGeom>
          <a:noFill/>
        </p:spPr>
        <p:txBody>
          <a:bodyPr wrap="square">
            <a:spAutoFit/>
          </a:bodyPr>
          <a:lstStyle/>
          <a:p>
            <a:pPr marL="609600" indent="-609600" eaLnBrk="1" hangingPunct="1">
              <a:spcBef>
                <a:spcPct val="50000"/>
              </a:spcBef>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1 (Convert to 4NF) </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MovieName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ScreeningCity</a:t>
            </a:r>
            <a:r>
              <a:rPr lang="en-US" altLang="en-US" sz="2000" b="1" dirty="0">
                <a:latin typeface="Times New Roman" panose="02020603050405020304" pitchFamily="18" charset="0"/>
                <a:ea typeface="Arial Unicode MS" pitchFamily="34" charset="-128"/>
                <a:cs typeface="Times New Roman" panose="02020603050405020304" pitchFamily="18" charset="0"/>
              </a:rPr>
              <a:t>, Genre}</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MovieName</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ea typeface="Arial Unicode MS" pitchFamily="34" charset="-128"/>
                <a:cs typeface="Times New Roman" panose="02020603050405020304" pitchFamily="18" charset="0"/>
              </a:rPr>
              <a:t>ScreeningCity</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MovieName</a:t>
            </a:r>
            <a:r>
              <a:rPr lang="en-US" altLang="en-US" sz="2000" b="1" dirty="0">
                <a:latin typeface="Times New Roman" panose="02020603050405020304" pitchFamily="18" charset="0"/>
                <a:cs typeface="Times New Roman" panose="02020603050405020304" pitchFamily="18" charset="0"/>
              </a:rPr>
              <a:t>, Genre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p:txBody>
      </p:sp>
      <p:grpSp>
        <p:nvGrpSpPr>
          <p:cNvPr id="32" name="Group 31">
            <a:extLst>
              <a:ext uri="{FF2B5EF4-FFF2-40B4-BE49-F238E27FC236}">
                <a16:creationId xmlns:a16="http://schemas.microsoft.com/office/drawing/2014/main" xmlns="" id="{44FF36A8-9E1F-4D73-A4BC-7894477315AE}"/>
              </a:ext>
            </a:extLst>
          </p:cNvPr>
          <p:cNvGrpSpPr/>
          <p:nvPr/>
        </p:nvGrpSpPr>
        <p:grpSpPr>
          <a:xfrm>
            <a:off x="2785403" y="4196451"/>
            <a:ext cx="3882683" cy="1816854"/>
            <a:chOff x="4426536" y="4335193"/>
            <a:chExt cx="2241550" cy="1171575"/>
          </a:xfrm>
        </p:grpSpPr>
        <p:grpSp>
          <p:nvGrpSpPr>
            <p:cNvPr id="8" name="Group 4">
              <a:extLst>
                <a:ext uri="{FF2B5EF4-FFF2-40B4-BE49-F238E27FC236}">
                  <a16:creationId xmlns:a16="http://schemas.microsoft.com/office/drawing/2014/main" xmlns="" id="{10C505AC-12C4-40A0-BA2B-631FB285EDB7}"/>
                </a:ext>
              </a:extLst>
            </p:cNvPr>
            <p:cNvGrpSpPr>
              <a:grpSpLocks/>
            </p:cNvGrpSpPr>
            <p:nvPr/>
          </p:nvGrpSpPr>
          <p:grpSpPr bwMode="auto">
            <a:xfrm>
              <a:off x="4426536" y="4335193"/>
              <a:ext cx="1350963" cy="303213"/>
              <a:chOff x="0" y="403"/>
              <a:chExt cx="963" cy="403"/>
            </a:xfrm>
          </p:grpSpPr>
          <p:sp>
            <p:nvSpPr>
              <p:cNvPr id="9" name="Rectangle 5">
                <a:extLst>
                  <a:ext uri="{FF2B5EF4-FFF2-40B4-BE49-F238E27FC236}">
                    <a16:creationId xmlns:a16="http://schemas.microsoft.com/office/drawing/2014/main" xmlns="" id="{CCE7F15A-396E-4CD4-9559-A5A57073EDAA}"/>
                  </a:ext>
                </a:extLst>
              </p:cNvPr>
              <p:cNvSpPr>
                <a:spLocks noChangeArrowheads="1"/>
              </p:cNvSpPr>
              <p:nvPr/>
            </p:nvSpPr>
            <p:spPr bwMode="auto">
              <a:xfrm>
                <a:off x="43" y="403"/>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Movie</a:t>
                </a: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a16="http://schemas.microsoft.com/office/drawing/2014/main" xmlns="" id="{C3A83735-F0B1-430A-84A8-0ADC60C7B3ED}"/>
                  </a:ext>
                </a:extLst>
              </p:cNvPr>
              <p:cNvSpPr>
                <a:spLocks noChangeArrowheads="1"/>
              </p:cNvSpPr>
              <p:nvPr/>
            </p:nvSpPr>
            <p:spPr bwMode="auto">
              <a:xfrm>
                <a:off x="0" y="403"/>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AB86561B-013D-4470-8011-E41EECB19375}"/>
                </a:ext>
              </a:extLst>
            </p:cNvPr>
            <p:cNvGrpSpPr>
              <a:grpSpLocks/>
            </p:cNvGrpSpPr>
            <p:nvPr/>
          </p:nvGrpSpPr>
          <p:grpSpPr bwMode="auto">
            <a:xfrm>
              <a:off x="5779086" y="4335193"/>
              <a:ext cx="889000" cy="303213"/>
              <a:chOff x="1760" y="403"/>
              <a:chExt cx="558" cy="403"/>
            </a:xfrm>
          </p:grpSpPr>
          <p:sp>
            <p:nvSpPr>
              <p:cNvPr id="12" name="Rectangle 11">
                <a:extLst>
                  <a:ext uri="{FF2B5EF4-FFF2-40B4-BE49-F238E27FC236}">
                    <a16:creationId xmlns:a16="http://schemas.microsoft.com/office/drawing/2014/main" xmlns="" id="{E26F2CEA-FCDE-480A-90A9-EE93DB2C6509}"/>
                  </a:ext>
                </a:extLst>
              </p:cNvPr>
              <p:cNvSpPr>
                <a:spLocks noChangeArrowheads="1"/>
              </p:cNvSpPr>
              <p:nvPr/>
            </p:nvSpPr>
            <p:spPr bwMode="auto">
              <a:xfrm>
                <a:off x="1803" y="403"/>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Genre</a:t>
                </a: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4996FEF7-8745-45CD-80CC-D358DD8EFDB6}"/>
                  </a:ext>
                </a:extLst>
              </p:cNvPr>
              <p:cNvSpPr>
                <a:spLocks noChangeArrowheads="1"/>
              </p:cNvSpPr>
              <p:nvPr/>
            </p:nvSpPr>
            <p:spPr bwMode="auto">
              <a:xfrm>
                <a:off x="1760" y="403"/>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xmlns="" id="{9E5FF93B-DDD2-4C83-BF72-E052C088A6F0}"/>
                </a:ext>
              </a:extLst>
            </p:cNvPr>
            <p:cNvGrpSpPr>
              <a:grpSpLocks/>
            </p:cNvGrpSpPr>
            <p:nvPr/>
          </p:nvGrpSpPr>
          <p:grpSpPr bwMode="auto">
            <a:xfrm>
              <a:off x="4426536" y="4639993"/>
              <a:ext cx="1350963" cy="257175"/>
              <a:chOff x="0" y="806"/>
              <a:chExt cx="963" cy="403"/>
            </a:xfrm>
          </p:grpSpPr>
          <p:sp>
            <p:nvSpPr>
              <p:cNvPr id="15" name="Rectangle 14">
                <a:extLst>
                  <a:ext uri="{FF2B5EF4-FFF2-40B4-BE49-F238E27FC236}">
                    <a16:creationId xmlns:a16="http://schemas.microsoft.com/office/drawing/2014/main" xmlns="" id="{FBDE9972-4BD7-4F73-9649-B4FB1EAD47A5}"/>
                  </a:ext>
                </a:extLst>
              </p:cNvPr>
              <p:cNvSpPr>
                <a:spLocks noChangeArrowheads="1"/>
              </p:cNvSpPr>
              <p:nvPr/>
            </p:nvSpPr>
            <p:spPr bwMode="auto">
              <a:xfrm>
                <a:off x="43" y="806"/>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Hard Code</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31ED4C44-CAF7-4653-9F5E-F145D924CD17}"/>
                  </a:ext>
                </a:extLst>
              </p:cNvPr>
              <p:cNvSpPr>
                <a:spLocks noChangeArrowheads="1"/>
              </p:cNvSpPr>
              <p:nvPr/>
            </p:nvSpPr>
            <p:spPr bwMode="auto">
              <a:xfrm>
                <a:off x="0" y="806"/>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7" name="Group 19">
              <a:extLst>
                <a:ext uri="{FF2B5EF4-FFF2-40B4-BE49-F238E27FC236}">
                  <a16:creationId xmlns:a16="http://schemas.microsoft.com/office/drawing/2014/main" xmlns="" id="{FD2CC2C0-B078-4DF3-A1C6-534ECD75084E}"/>
                </a:ext>
              </a:extLst>
            </p:cNvPr>
            <p:cNvGrpSpPr>
              <a:grpSpLocks/>
            </p:cNvGrpSpPr>
            <p:nvPr/>
          </p:nvGrpSpPr>
          <p:grpSpPr bwMode="auto">
            <a:xfrm>
              <a:off x="5779086" y="4639993"/>
              <a:ext cx="889000" cy="257175"/>
              <a:chOff x="1760" y="806"/>
              <a:chExt cx="558" cy="403"/>
            </a:xfrm>
          </p:grpSpPr>
          <p:sp>
            <p:nvSpPr>
              <p:cNvPr id="18" name="Rectangle 20">
                <a:extLst>
                  <a:ext uri="{FF2B5EF4-FFF2-40B4-BE49-F238E27FC236}">
                    <a16:creationId xmlns:a16="http://schemas.microsoft.com/office/drawing/2014/main" xmlns="" id="{2701821C-BEB8-4AEA-8101-232E4A7E0F72}"/>
                  </a:ext>
                </a:extLst>
              </p:cNvPr>
              <p:cNvSpPr>
                <a:spLocks noChangeArrowheads="1"/>
              </p:cNvSpPr>
              <p:nvPr/>
            </p:nvSpPr>
            <p:spPr bwMode="auto">
              <a:xfrm>
                <a:off x="1803" y="806"/>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Comedy</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9" name="Rectangle 21">
                <a:extLst>
                  <a:ext uri="{FF2B5EF4-FFF2-40B4-BE49-F238E27FC236}">
                    <a16:creationId xmlns:a16="http://schemas.microsoft.com/office/drawing/2014/main" xmlns="" id="{50B0845E-EF40-4BB7-800F-195991BFDA5B}"/>
                  </a:ext>
                </a:extLst>
              </p:cNvPr>
              <p:cNvSpPr>
                <a:spLocks noChangeArrowheads="1"/>
              </p:cNvSpPr>
              <p:nvPr/>
            </p:nvSpPr>
            <p:spPr bwMode="auto">
              <a:xfrm>
                <a:off x="1760" y="806"/>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0" name="Group 40">
              <a:extLst>
                <a:ext uri="{FF2B5EF4-FFF2-40B4-BE49-F238E27FC236}">
                  <a16:creationId xmlns:a16="http://schemas.microsoft.com/office/drawing/2014/main" xmlns="" id="{3C0EEFC6-E4E4-4648-B464-A669C060691B}"/>
                </a:ext>
              </a:extLst>
            </p:cNvPr>
            <p:cNvGrpSpPr>
              <a:grpSpLocks/>
            </p:cNvGrpSpPr>
            <p:nvPr/>
          </p:nvGrpSpPr>
          <p:grpSpPr bwMode="auto">
            <a:xfrm>
              <a:off x="4426536" y="4897168"/>
              <a:ext cx="1350963" cy="271463"/>
              <a:chOff x="0" y="2015"/>
              <a:chExt cx="963" cy="403"/>
            </a:xfrm>
          </p:grpSpPr>
          <p:sp>
            <p:nvSpPr>
              <p:cNvPr id="21" name="Rectangle 41">
                <a:extLst>
                  <a:ext uri="{FF2B5EF4-FFF2-40B4-BE49-F238E27FC236}">
                    <a16:creationId xmlns:a16="http://schemas.microsoft.com/office/drawing/2014/main" xmlns="" id="{E701B80D-FD84-42B3-84D6-397176879C1E}"/>
                  </a:ext>
                </a:extLst>
              </p:cNvPr>
              <p:cNvSpPr>
                <a:spLocks noChangeArrowheads="1"/>
              </p:cNvSpPr>
              <p:nvPr/>
            </p:nvSpPr>
            <p:spPr bwMode="auto">
              <a:xfrm>
                <a:off x="43" y="2015"/>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Bill Durham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2" name="Rectangle 42">
                <a:extLst>
                  <a:ext uri="{FF2B5EF4-FFF2-40B4-BE49-F238E27FC236}">
                    <a16:creationId xmlns:a16="http://schemas.microsoft.com/office/drawing/2014/main" xmlns="" id="{A2ED424F-8CAB-487B-B252-2BE30405C831}"/>
                  </a:ext>
                </a:extLst>
              </p:cNvPr>
              <p:cNvSpPr>
                <a:spLocks noChangeArrowheads="1"/>
              </p:cNvSpPr>
              <p:nvPr/>
            </p:nvSpPr>
            <p:spPr bwMode="auto">
              <a:xfrm>
                <a:off x="0" y="2015"/>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3" name="Group 46">
              <a:extLst>
                <a:ext uri="{FF2B5EF4-FFF2-40B4-BE49-F238E27FC236}">
                  <a16:creationId xmlns:a16="http://schemas.microsoft.com/office/drawing/2014/main" xmlns="" id="{574B66CB-B2AC-4397-928E-3B9BC1EABA0E}"/>
                </a:ext>
              </a:extLst>
            </p:cNvPr>
            <p:cNvGrpSpPr>
              <a:grpSpLocks/>
            </p:cNvGrpSpPr>
            <p:nvPr/>
          </p:nvGrpSpPr>
          <p:grpSpPr bwMode="auto">
            <a:xfrm>
              <a:off x="5779086" y="4897168"/>
              <a:ext cx="889000" cy="271463"/>
              <a:chOff x="1760" y="2015"/>
              <a:chExt cx="558" cy="403"/>
            </a:xfrm>
          </p:grpSpPr>
          <p:sp>
            <p:nvSpPr>
              <p:cNvPr id="24" name="Rectangle 47">
                <a:extLst>
                  <a:ext uri="{FF2B5EF4-FFF2-40B4-BE49-F238E27FC236}">
                    <a16:creationId xmlns:a16="http://schemas.microsoft.com/office/drawing/2014/main" xmlns="" id="{3F73F0A4-C24A-4F0A-8F85-26E48FC00BA7}"/>
                  </a:ext>
                </a:extLst>
              </p:cNvPr>
              <p:cNvSpPr>
                <a:spLocks noChangeArrowheads="1"/>
              </p:cNvSpPr>
              <p:nvPr/>
            </p:nvSpPr>
            <p:spPr bwMode="auto">
              <a:xfrm>
                <a:off x="1803" y="2015"/>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Drama</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5" name="Rectangle 48">
                <a:extLst>
                  <a:ext uri="{FF2B5EF4-FFF2-40B4-BE49-F238E27FC236}">
                    <a16:creationId xmlns:a16="http://schemas.microsoft.com/office/drawing/2014/main" xmlns="" id="{8A24CE53-BEC6-4E28-8DD0-16F2C04EDBD2}"/>
                  </a:ext>
                </a:extLst>
              </p:cNvPr>
              <p:cNvSpPr>
                <a:spLocks noChangeArrowheads="1"/>
              </p:cNvSpPr>
              <p:nvPr/>
            </p:nvSpPr>
            <p:spPr bwMode="auto">
              <a:xfrm>
                <a:off x="1760" y="2015"/>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6" name="Group 49">
              <a:extLst>
                <a:ext uri="{FF2B5EF4-FFF2-40B4-BE49-F238E27FC236}">
                  <a16:creationId xmlns:a16="http://schemas.microsoft.com/office/drawing/2014/main" xmlns="" id="{0E48149F-C0BD-4BDB-AF16-ACC16262AC7E}"/>
                </a:ext>
              </a:extLst>
            </p:cNvPr>
            <p:cNvGrpSpPr>
              <a:grpSpLocks/>
            </p:cNvGrpSpPr>
            <p:nvPr/>
          </p:nvGrpSpPr>
          <p:grpSpPr bwMode="auto">
            <a:xfrm>
              <a:off x="4426536" y="5168631"/>
              <a:ext cx="1350963" cy="338137"/>
              <a:chOff x="0" y="2418"/>
              <a:chExt cx="963" cy="403"/>
            </a:xfrm>
          </p:grpSpPr>
          <p:sp>
            <p:nvSpPr>
              <p:cNvPr id="27" name="Rectangle 50">
                <a:extLst>
                  <a:ext uri="{FF2B5EF4-FFF2-40B4-BE49-F238E27FC236}">
                    <a16:creationId xmlns:a16="http://schemas.microsoft.com/office/drawing/2014/main" xmlns="" id="{A6F08D27-C2F2-4CD1-A10A-F40490121A0A}"/>
                  </a:ext>
                </a:extLst>
              </p:cNvPr>
              <p:cNvSpPr>
                <a:spLocks noChangeArrowheads="1"/>
              </p:cNvSpPr>
              <p:nvPr/>
            </p:nvSpPr>
            <p:spPr bwMode="auto">
              <a:xfrm>
                <a:off x="43" y="2418"/>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The Code Warrier</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8" name="Rectangle 51">
                <a:extLst>
                  <a:ext uri="{FF2B5EF4-FFF2-40B4-BE49-F238E27FC236}">
                    <a16:creationId xmlns:a16="http://schemas.microsoft.com/office/drawing/2014/main" xmlns="" id="{DB699719-97A4-4C0C-8DAE-2BAFF3E2733F}"/>
                  </a:ext>
                </a:extLst>
              </p:cNvPr>
              <p:cNvSpPr>
                <a:spLocks noChangeArrowheads="1"/>
              </p:cNvSpPr>
              <p:nvPr/>
            </p:nvSpPr>
            <p:spPr bwMode="auto">
              <a:xfrm>
                <a:off x="0" y="2418"/>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9" name="Group 55">
              <a:extLst>
                <a:ext uri="{FF2B5EF4-FFF2-40B4-BE49-F238E27FC236}">
                  <a16:creationId xmlns:a16="http://schemas.microsoft.com/office/drawing/2014/main" xmlns="" id="{7AD8B45A-9D4F-43B7-B7A1-D0B07142C9CB}"/>
                </a:ext>
              </a:extLst>
            </p:cNvPr>
            <p:cNvGrpSpPr>
              <a:grpSpLocks/>
            </p:cNvGrpSpPr>
            <p:nvPr/>
          </p:nvGrpSpPr>
          <p:grpSpPr bwMode="auto">
            <a:xfrm>
              <a:off x="5779086" y="5168631"/>
              <a:ext cx="889000" cy="338137"/>
              <a:chOff x="1760" y="2418"/>
              <a:chExt cx="558" cy="403"/>
            </a:xfrm>
          </p:grpSpPr>
          <p:sp>
            <p:nvSpPr>
              <p:cNvPr id="30" name="Rectangle 56">
                <a:extLst>
                  <a:ext uri="{FF2B5EF4-FFF2-40B4-BE49-F238E27FC236}">
                    <a16:creationId xmlns:a16="http://schemas.microsoft.com/office/drawing/2014/main" xmlns="" id="{00A36814-9C09-414D-AD52-670EE0440441}"/>
                  </a:ext>
                </a:extLst>
              </p:cNvPr>
              <p:cNvSpPr>
                <a:spLocks noChangeArrowheads="1"/>
              </p:cNvSpPr>
              <p:nvPr/>
            </p:nvSpPr>
            <p:spPr bwMode="auto">
              <a:xfrm>
                <a:off x="1803" y="2418"/>
                <a:ext cx="47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Horror</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1" name="Rectangle 57">
                <a:extLst>
                  <a:ext uri="{FF2B5EF4-FFF2-40B4-BE49-F238E27FC236}">
                    <a16:creationId xmlns:a16="http://schemas.microsoft.com/office/drawing/2014/main" xmlns="" id="{5DB43D71-3B57-42C1-957F-CE8E12F0F18A}"/>
                  </a:ext>
                </a:extLst>
              </p:cNvPr>
              <p:cNvSpPr>
                <a:spLocks noChangeArrowheads="1"/>
              </p:cNvSpPr>
              <p:nvPr/>
            </p:nvSpPr>
            <p:spPr bwMode="auto">
              <a:xfrm>
                <a:off x="1760" y="2418"/>
                <a:ext cx="55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grpSp>
        <p:nvGrpSpPr>
          <p:cNvPr id="69" name="Group 68">
            <a:extLst>
              <a:ext uri="{FF2B5EF4-FFF2-40B4-BE49-F238E27FC236}">
                <a16:creationId xmlns:a16="http://schemas.microsoft.com/office/drawing/2014/main" xmlns="" id="{710E2E47-B3B6-419B-8DF3-BE0F9376E5C3}"/>
              </a:ext>
            </a:extLst>
          </p:cNvPr>
          <p:cNvGrpSpPr/>
          <p:nvPr/>
        </p:nvGrpSpPr>
        <p:grpSpPr>
          <a:xfrm>
            <a:off x="7031542" y="4196451"/>
            <a:ext cx="4810332" cy="1965198"/>
            <a:chOff x="7615311" y="4196451"/>
            <a:chExt cx="2616200" cy="1771650"/>
          </a:xfrm>
        </p:grpSpPr>
        <p:grpSp>
          <p:nvGrpSpPr>
            <p:cNvPr id="33" name="Group 58">
              <a:extLst>
                <a:ext uri="{FF2B5EF4-FFF2-40B4-BE49-F238E27FC236}">
                  <a16:creationId xmlns:a16="http://schemas.microsoft.com/office/drawing/2014/main" xmlns="" id="{066587B5-C3E0-4367-929D-A6B1BF934315}"/>
                </a:ext>
              </a:extLst>
            </p:cNvPr>
            <p:cNvGrpSpPr>
              <a:grpSpLocks/>
            </p:cNvGrpSpPr>
            <p:nvPr/>
          </p:nvGrpSpPr>
          <p:grpSpPr bwMode="auto">
            <a:xfrm>
              <a:off x="7615311" y="4196451"/>
              <a:ext cx="1350963" cy="303213"/>
              <a:chOff x="0" y="403"/>
              <a:chExt cx="963" cy="403"/>
            </a:xfrm>
          </p:grpSpPr>
          <p:sp>
            <p:nvSpPr>
              <p:cNvPr id="34" name="Rectangle 59">
                <a:extLst>
                  <a:ext uri="{FF2B5EF4-FFF2-40B4-BE49-F238E27FC236}">
                    <a16:creationId xmlns:a16="http://schemas.microsoft.com/office/drawing/2014/main" xmlns="" id="{9F7C53CB-5231-41B6-8565-4D83D073D9F8}"/>
                  </a:ext>
                </a:extLst>
              </p:cNvPr>
              <p:cNvSpPr>
                <a:spLocks noChangeArrowheads="1"/>
              </p:cNvSpPr>
              <p:nvPr/>
            </p:nvSpPr>
            <p:spPr bwMode="auto">
              <a:xfrm>
                <a:off x="43" y="403"/>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Movie</a:t>
                </a: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35" name="Rectangle 60">
                <a:extLst>
                  <a:ext uri="{FF2B5EF4-FFF2-40B4-BE49-F238E27FC236}">
                    <a16:creationId xmlns:a16="http://schemas.microsoft.com/office/drawing/2014/main" xmlns="" id="{DC14FBE8-61B7-44CA-BE84-4BBEDA89878A}"/>
                  </a:ext>
                </a:extLst>
              </p:cNvPr>
              <p:cNvSpPr>
                <a:spLocks noChangeArrowheads="1"/>
              </p:cNvSpPr>
              <p:nvPr/>
            </p:nvSpPr>
            <p:spPr bwMode="auto">
              <a:xfrm>
                <a:off x="0" y="403"/>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6" name="Group 61">
              <a:extLst>
                <a:ext uri="{FF2B5EF4-FFF2-40B4-BE49-F238E27FC236}">
                  <a16:creationId xmlns:a16="http://schemas.microsoft.com/office/drawing/2014/main" xmlns="" id="{BFE90D0C-782A-477F-8D2C-A87AB41A2E0F}"/>
                </a:ext>
              </a:extLst>
            </p:cNvPr>
            <p:cNvGrpSpPr>
              <a:grpSpLocks/>
            </p:cNvGrpSpPr>
            <p:nvPr/>
          </p:nvGrpSpPr>
          <p:grpSpPr bwMode="auto">
            <a:xfrm>
              <a:off x="8966274" y="4196451"/>
              <a:ext cx="1265237" cy="303213"/>
              <a:chOff x="963" y="403"/>
              <a:chExt cx="797" cy="403"/>
            </a:xfrm>
          </p:grpSpPr>
          <p:sp>
            <p:nvSpPr>
              <p:cNvPr id="37" name="Rectangle 62">
                <a:extLst>
                  <a:ext uri="{FF2B5EF4-FFF2-40B4-BE49-F238E27FC236}">
                    <a16:creationId xmlns:a16="http://schemas.microsoft.com/office/drawing/2014/main" xmlns="" id="{879816D5-F75F-4F60-AACD-E47D07E0AF05}"/>
                  </a:ext>
                </a:extLst>
              </p:cNvPr>
              <p:cNvSpPr>
                <a:spLocks noChangeArrowheads="1"/>
              </p:cNvSpPr>
              <p:nvPr/>
            </p:nvSpPr>
            <p:spPr bwMode="auto">
              <a:xfrm>
                <a:off x="1006" y="403"/>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err="1">
                    <a:solidFill>
                      <a:schemeClr val="tx1"/>
                    </a:solidFill>
                    <a:latin typeface="Times New Roman" panose="02020603050405020304" pitchFamily="18" charset="0"/>
                    <a:ea typeface="Arial Unicode MS" pitchFamily="34" charset="-128"/>
                    <a:cs typeface="Times New Roman" panose="02020603050405020304" pitchFamily="18" charset="0"/>
                  </a:rPr>
                  <a:t>ScreeningCity</a:t>
                </a:r>
                <a:endPar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endParaRPr>
              </a:p>
              <a:p>
                <a:pPr>
                  <a:spcBef>
                    <a:spcPct val="0"/>
                  </a:spcBef>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38" name="Rectangle 63">
                <a:extLst>
                  <a:ext uri="{FF2B5EF4-FFF2-40B4-BE49-F238E27FC236}">
                    <a16:creationId xmlns:a16="http://schemas.microsoft.com/office/drawing/2014/main" xmlns="" id="{E954B5CD-07AA-4E87-AA05-D35D627916D6}"/>
                  </a:ext>
                </a:extLst>
              </p:cNvPr>
              <p:cNvSpPr>
                <a:spLocks noChangeArrowheads="1"/>
              </p:cNvSpPr>
              <p:nvPr/>
            </p:nvSpPr>
            <p:spPr bwMode="auto">
              <a:xfrm>
                <a:off x="963" y="403"/>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9" name="Group 67">
              <a:extLst>
                <a:ext uri="{FF2B5EF4-FFF2-40B4-BE49-F238E27FC236}">
                  <a16:creationId xmlns:a16="http://schemas.microsoft.com/office/drawing/2014/main" xmlns="" id="{A5D39612-A065-469B-8536-3CBFC3528B69}"/>
                </a:ext>
              </a:extLst>
            </p:cNvPr>
            <p:cNvGrpSpPr>
              <a:grpSpLocks/>
            </p:cNvGrpSpPr>
            <p:nvPr/>
          </p:nvGrpSpPr>
          <p:grpSpPr bwMode="auto">
            <a:xfrm>
              <a:off x="7615311" y="4501251"/>
              <a:ext cx="1350963" cy="257175"/>
              <a:chOff x="0" y="806"/>
              <a:chExt cx="963" cy="403"/>
            </a:xfrm>
          </p:grpSpPr>
          <p:sp>
            <p:nvSpPr>
              <p:cNvPr id="40" name="Rectangle 68">
                <a:extLst>
                  <a:ext uri="{FF2B5EF4-FFF2-40B4-BE49-F238E27FC236}">
                    <a16:creationId xmlns:a16="http://schemas.microsoft.com/office/drawing/2014/main" xmlns="" id="{4C7790DA-DC66-47E6-A0A5-2EE56C37F784}"/>
                  </a:ext>
                </a:extLst>
              </p:cNvPr>
              <p:cNvSpPr>
                <a:spLocks noChangeArrowheads="1"/>
              </p:cNvSpPr>
              <p:nvPr/>
            </p:nvSpPr>
            <p:spPr bwMode="auto">
              <a:xfrm>
                <a:off x="43" y="806"/>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Hard Code</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1" name="Rectangle 69">
                <a:extLst>
                  <a:ext uri="{FF2B5EF4-FFF2-40B4-BE49-F238E27FC236}">
                    <a16:creationId xmlns:a16="http://schemas.microsoft.com/office/drawing/2014/main" xmlns="" id="{1966AFAC-8B25-4E69-BC92-77BFE078A264}"/>
                  </a:ext>
                </a:extLst>
              </p:cNvPr>
              <p:cNvSpPr>
                <a:spLocks noChangeArrowheads="1"/>
              </p:cNvSpPr>
              <p:nvPr/>
            </p:nvSpPr>
            <p:spPr bwMode="auto">
              <a:xfrm>
                <a:off x="0" y="806"/>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2" name="Group 70">
              <a:extLst>
                <a:ext uri="{FF2B5EF4-FFF2-40B4-BE49-F238E27FC236}">
                  <a16:creationId xmlns:a16="http://schemas.microsoft.com/office/drawing/2014/main" xmlns="" id="{9D71204A-10E9-4978-A4CE-A2157931E489}"/>
                </a:ext>
              </a:extLst>
            </p:cNvPr>
            <p:cNvGrpSpPr>
              <a:grpSpLocks/>
            </p:cNvGrpSpPr>
            <p:nvPr/>
          </p:nvGrpSpPr>
          <p:grpSpPr bwMode="auto">
            <a:xfrm>
              <a:off x="8966274" y="4501251"/>
              <a:ext cx="1265237" cy="257175"/>
              <a:chOff x="963" y="806"/>
              <a:chExt cx="797" cy="403"/>
            </a:xfrm>
          </p:grpSpPr>
          <p:sp>
            <p:nvSpPr>
              <p:cNvPr id="43" name="Rectangle 71">
                <a:extLst>
                  <a:ext uri="{FF2B5EF4-FFF2-40B4-BE49-F238E27FC236}">
                    <a16:creationId xmlns:a16="http://schemas.microsoft.com/office/drawing/2014/main" xmlns="" id="{F7901ACD-00AE-4CB0-9FF8-A3F9670DDF43}"/>
                  </a:ext>
                </a:extLst>
              </p:cNvPr>
              <p:cNvSpPr>
                <a:spLocks noChangeArrowheads="1"/>
              </p:cNvSpPr>
              <p:nvPr/>
            </p:nvSpPr>
            <p:spPr bwMode="auto">
              <a:xfrm>
                <a:off x="1006" y="806"/>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Los Angles</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4" name="Rectangle 72">
                <a:extLst>
                  <a:ext uri="{FF2B5EF4-FFF2-40B4-BE49-F238E27FC236}">
                    <a16:creationId xmlns:a16="http://schemas.microsoft.com/office/drawing/2014/main" xmlns="" id="{7A077A69-7102-4396-ACE1-E814EC0EBAC4}"/>
                  </a:ext>
                </a:extLst>
              </p:cNvPr>
              <p:cNvSpPr>
                <a:spLocks noChangeArrowheads="1"/>
              </p:cNvSpPr>
              <p:nvPr/>
            </p:nvSpPr>
            <p:spPr bwMode="auto">
              <a:xfrm>
                <a:off x="963" y="806"/>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5" name="Group 76">
              <a:extLst>
                <a:ext uri="{FF2B5EF4-FFF2-40B4-BE49-F238E27FC236}">
                  <a16:creationId xmlns:a16="http://schemas.microsoft.com/office/drawing/2014/main" xmlns="" id="{39EC0A32-EC3B-4A40-AA32-5FE49C1CA5B5}"/>
                </a:ext>
              </a:extLst>
            </p:cNvPr>
            <p:cNvGrpSpPr>
              <a:grpSpLocks/>
            </p:cNvGrpSpPr>
            <p:nvPr/>
          </p:nvGrpSpPr>
          <p:grpSpPr bwMode="auto">
            <a:xfrm>
              <a:off x="7615311" y="4758426"/>
              <a:ext cx="1350963" cy="287338"/>
              <a:chOff x="0" y="1209"/>
              <a:chExt cx="963" cy="403"/>
            </a:xfrm>
          </p:grpSpPr>
          <p:sp>
            <p:nvSpPr>
              <p:cNvPr id="46" name="Rectangle 77">
                <a:extLst>
                  <a:ext uri="{FF2B5EF4-FFF2-40B4-BE49-F238E27FC236}">
                    <a16:creationId xmlns:a16="http://schemas.microsoft.com/office/drawing/2014/main" xmlns="" id="{688EF1A6-2FBE-4EF1-82BD-0FF608F637CD}"/>
                  </a:ext>
                </a:extLst>
              </p:cNvPr>
              <p:cNvSpPr>
                <a:spLocks noChangeArrowheads="1"/>
              </p:cNvSpPr>
              <p:nvPr/>
            </p:nvSpPr>
            <p:spPr bwMode="auto">
              <a:xfrm>
                <a:off x="43" y="1209"/>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Hard Code</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7" name="Rectangle 78">
                <a:extLst>
                  <a:ext uri="{FF2B5EF4-FFF2-40B4-BE49-F238E27FC236}">
                    <a16:creationId xmlns:a16="http://schemas.microsoft.com/office/drawing/2014/main" xmlns="" id="{57901D4C-566C-4995-8507-266AA98D47D1}"/>
                  </a:ext>
                </a:extLst>
              </p:cNvPr>
              <p:cNvSpPr>
                <a:spLocks noChangeArrowheads="1"/>
              </p:cNvSpPr>
              <p:nvPr/>
            </p:nvSpPr>
            <p:spPr bwMode="auto">
              <a:xfrm>
                <a:off x="0" y="1209"/>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8" name="Group 79">
              <a:extLst>
                <a:ext uri="{FF2B5EF4-FFF2-40B4-BE49-F238E27FC236}">
                  <a16:creationId xmlns:a16="http://schemas.microsoft.com/office/drawing/2014/main" xmlns="" id="{EC5CCD4E-A8DA-4EF5-8F2E-D973F040B631}"/>
                </a:ext>
              </a:extLst>
            </p:cNvPr>
            <p:cNvGrpSpPr>
              <a:grpSpLocks/>
            </p:cNvGrpSpPr>
            <p:nvPr/>
          </p:nvGrpSpPr>
          <p:grpSpPr bwMode="auto">
            <a:xfrm>
              <a:off x="8966274" y="4758426"/>
              <a:ext cx="1265237" cy="287338"/>
              <a:chOff x="963" y="1209"/>
              <a:chExt cx="797" cy="403"/>
            </a:xfrm>
          </p:grpSpPr>
          <p:sp>
            <p:nvSpPr>
              <p:cNvPr id="49" name="Rectangle 80">
                <a:extLst>
                  <a:ext uri="{FF2B5EF4-FFF2-40B4-BE49-F238E27FC236}">
                    <a16:creationId xmlns:a16="http://schemas.microsoft.com/office/drawing/2014/main" xmlns="" id="{08969E89-9A7C-4FD1-81DD-00310F034834}"/>
                  </a:ext>
                </a:extLst>
              </p:cNvPr>
              <p:cNvSpPr>
                <a:spLocks noChangeArrowheads="1"/>
              </p:cNvSpPr>
              <p:nvPr/>
            </p:nvSpPr>
            <p:spPr bwMode="auto">
              <a:xfrm>
                <a:off x="1006" y="1209"/>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New York</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50" name="Rectangle 81">
                <a:extLst>
                  <a:ext uri="{FF2B5EF4-FFF2-40B4-BE49-F238E27FC236}">
                    <a16:creationId xmlns:a16="http://schemas.microsoft.com/office/drawing/2014/main" xmlns="" id="{B80710CC-26C5-46CC-99B3-0CDF834B97F8}"/>
                  </a:ext>
                </a:extLst>
              </p:cNvPr>
              <p:cNvSpPr>
                <a:spLocks noChangeArrowheads="1"/>
              </p:cNvSpPr>
              <p:nvPr/>
            </p:nvSpPr>
            <p:spPr bwMode="auto">
              <a:xfrm>
                <a:off x="963" y="1209"/>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51" name="Group 85">
              <a:extLst>
                <a:ext uri="{FF2B5EF4-FFF2-40B4-BE49-F238E27FC236}">
                  <a16:creationId xmlns:a16="http://schemas.microsoft.com/office/drawing/2014/main" xmlns="" id="{A369129E-F91F-4826-BE00-84160ED8B87E}"/>
                </a:ext>
              </a:extLst>
            </p:cNvPr>
            <p:cNvGrpSpPr>
              <a:grpSpLocks/>
            </p:cNvGrpSpPr>
            <p:nvPr/>
          </p:nvGrpSpPr>
          <p:grpSpPr bwMode="auto">
            <a:xfrm>
              <a:off x="7615311" y="5044176"/>
              <a:ext cx="1350963" cy="317500"/>
              <a:chOff x="0" y="1612"/>
              <a:chExt cx="963" cy="403"/>
            </a:xfrm>
          </p:grpSpPr>
          <p:sp>
            <p:nvSpPr>
              <p:cNvPr id="52" name="Rectangle 86">
                <a:extLst>
                  <a:ext uri="{FF2B5EF4-FFF2-40B4-BE49-F238E27FC236}">
                    <a16:creationId xmlns:a16="http://schemas.microsoft.com/office/drawing/2014/main" xmlns="" id="{EA5AF73A-BC02-41A2-9E13-A901ED0AB31B}"/>
                  </a:ext>
                </a:extLst>
              </p:cNvPr>
              <p:cNvSpPr>
                <a:spLocks noChangeArrowheads="1"/>
              </p:cNvSpPr>
              <p:nvPr/>
            </p:nvSpPr>
            <p:spPr bwMode="auto">
              <a:xfrm>
                <a:off x="43" y="1612"/>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Bill Durham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3" name="Rectangle 87">
                <a:extLst>
                  <a:ext uri="{FF2B5EF4-FFF2-40B4-BE49-F238E27FC236}">
                    <a16:creationId xmlns:a16="http://schemas.microsoft.com/office/drawing/2014/main" xmlns="" id="{5AA7977E-826A-4ADB-B572-C658DD29CEB5}"/>
                  </a:ext>
                </a:extLst>
              </p:cNvPr>
              <p:cNvSpPr>
                <a:spLocks noChangeArrowheads="1"/>
              </p:cNvSpPr>
              <p:nvPr/>
            </p:nvSpPr>
            <p:spPr bwMode="auto">
              <a:xfrm>
                <a:off x="0" y="1612"/>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54" name="Group 88">
              <a:extLst>
                <a:ext uri="{FF2B5EF4-FFF2-40B4-BE49-F238E27FC236}">
                  <a16:creationId xmlns:a16="http://schemas.microsoft.com/office/drawing/2014/main" xmlns="" id="{C73C9A35-CFDA-48B3-9B24-6F5BA5759092}"/>
                </a:ext>
              </a:extLst>
            </p:cNvPr>
            <p:cNvGrpSpPr>
              <a:grpSpLocks/>
            </p:cNvGrpSpPr>
            <p:nvPr/>
          </p:nvGrpSpPr>
          <p:grpSpPr bwMode="auto">
            <a:xfrm>
              <a:off x="8966274" y="5044176"/>
              <a:ext cx="1265237" cy="317500"/>
              <a:chOff x="963" y="1612"/>
              <a:chExt cx="797" cy="403"/>
            </a:xfrm>
          </p:grpSpPr>
          <p:sp>
            <p:nvSpPr>
              <p:cNvPr id="55" name="Rectangle 89">
                <a:extLst>
                  <a:ext uri="{FF2B5EF4-FFF2-40B4-BE49-F238E27FC236}">
                    <a16:creationId xmlns:a16="http://schemas.microsoft.com/office/drawing/2014/main" xmlns="" id="{F744637F-DDDC-4207-9BB6-DC413B223B31}"/>
                  </a:ext>
                </a:extLst>
              </p:cNvPr>
              <p:cNvSpPr>
                <a:spLocks noChangeArrowheads="1"/>
              </p:cNvSpPr>
              <p:nvPr/>
            </p:nvSpPr>
            <p:spPr bwMode="auto">
              <a:xfrm>
                <a:off x="1006" y="1612"/>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Santa Cruz</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6" name="Rectangle 90">
                <a:extLst>
                  <a:ext uri="{FF2B5EF4-FFF2-40B4-BE49-F238E27FC236}">
                    <a16:creationId xmlns:a16="http://schemas.microsoft.com/office/drawing/2014/main" xmlns="" id="{804ABEEA-0F2B-4363-BC84-08AB9692C5C3}"/>
                  </a:ext>
                </a:extLst>
              </p:cNvPr>
              <p:cNvSpPr>
                <a:spLocks noChangeArrowheads="1"/>
              </p:cNvSpPr>
              <p:nvPr/>
            </p:nvSpPr>
            <p:spPr bwMode="auto">
              <a:xfrm>
                <a:off x="963" y="1612"/>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57" name="Group 94">
              <a:extLst>
                <a:ext uri="{FF2B5EF4-FFF2-40B4-BE49-F238E27FC236}">
                  <a16:creationId xmlns:a16="http://schemas.microsoft.com/office/drawing/2014/main" xmlns="" id="{EFDA2AA4-3BE5-4B37-97A4-C70BA73214E3}"/>
                </a:ext>
              </a:extLst>
            </p:cNvPr>
            <p:cNvGrpSpPr>
              <a:grpSpLocks/>
            </p:cNvGrpSpPr>
            <p:nvPr/>
          </p:nvGrpSpPr>
          <p:grpSpPr bwMode="auto">
            <a:xfrm>
              <a:off x="7615311" y="5358501"/>
              <a:ext cx="1350963" cy="271463"/>
              <a:chOff x="0" y="2015"/>
              <a:chExt cx="963" cy="403"/>
            </a:xfrm>
          </p:grpSpPr>
          <p:sp>
            <p:nvSpPr>
              <p:cNvPr id="58" name="Rectangle 95">
                <a:extLst>
                  <a:ext uri="{FF2B5EF4-FFF2-40B4-BE49-F238E27FC236}">
                    <a16:creationId xmlns:a16="http://schemas.microsoft.com/office/drawing/2014/main" xmlns="" id="{5403BDDF-9F84-45A6-A397-7E2DDAC3F130}"/>
                  </a:ext>
                </a:extLst>
              </p:cNvPr>
              <p:cNvSpPr>
                <a:spLocks noChangeArrowheads="1"/>
              </p:cNvSpPr>
              <p:nvPr/>
            </p:nvSpPr>
            <p:spPr bwMode="auto">
              <a:xfrm>
                <a:off x="43" y="2015"/>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Bill Durham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9" name="Rectangle 96">
                <a:extLst>
                  <a:ext uri="{FF2B5EF4-FFF2-40B4-BE49-F238E27FC236}">
                    <a16:creationId xmlns:a16="http://schemas.microsoft.com/office/drawing/2014/main" xmlns="" id="{FAF3EA98-1AD9-491B-A507-F294F04C0FAA}"/>
                  </a:ext>
                </a:extLst>
              </p:cNvPr>
              <p:cNvSpPr>
                <a:spLocks noChangeArrowheads="1"/>
              </p:cNvSpPr>
              <p:nvPr/>
            </p:nvSpPr>
            <p:spPr bwMode="auto">
              <a:xfrm>
                <a:off x="0" y="2015"/>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60" name="Group 97">
              <a:extLst>
                <a:ext uri="{FF2B5EF4-FFF2-40B4-BE49-F238E27FC236}">
                  <a16:creationId xmlns:a16="http://schemas.microsoft.com/office/drawing/2014/main" xmlns="" id="{F999DB36-92B4-4BDD-B8C3-2B83891854EE}"/>
                </a:ext>
              </a:extLst>
            </p:cNvPr>
            <p:cNvGrpSpPr>
              <a:grpSpLocks/>
            </p:cNvGrpSpPr>
            <p:nvPr/>
          </p:nvGrpSpPr>
          <p:grpSpPr bwMode="auto">
            <a:xfrm>
              <a:off x="8966274" y="5358501"/>
              <a:ext cx="1265237" cy="271463"/>
              <a:chOff x="963" y="2015"/>
              <a:chExt cx="797" cy="403"/>
            </a:xfrm>
          </p:grpSpPr>
          <p:sp>
            <p:nvSpPr>
              <p:cNvPr id="61" name="Rectangle 98">
                <a:extLst>
                  <a:ext uri="{FF2B5EF4-FFF2-40B4-BE49-F238E27FC236}">
                    <a16:creationId xmlns:a16="http://schemas.microsoft.com/office/drawing/2014/main" xmlns="" id="{8323A6F7-A422-4E65-A430-ED4664BD1A0C}"/>
                  </a:ext>
                </a:extLst>
              </p:cNvPr>
              <p:cNvSpPr>
                <a:spLocks noChangeArrowheads="1"/>
              </p:cNvSpPr>
              <p:nvPr/>
            </p:nvSpPr>
            <p:spPr bwMode="auto">
              <a:xfrm>
                <a:off x="1006" y="2015"/>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Durham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2" name="Rectangle 99">
                <a:extLst>
                  <a:ext uri="{FF2B5EF4-FFF2-40B4-BE49-F238E27FC236}">
                    <a16:creationId xmlns:a16="http://schemas.microsoft.com/office/drawing/2014/main" xmlns="" id="{D19B0A6F-D8DF-458F-B1A5-3DDF9F6D5AC4}"/>
                  </a:ext>
                </a:extLst>
              </p:cNvPr>
              <p:cNvSpPr>
                <a:spLocks noChangeArrowheads="1"/>
              </p:cNvSpPr>
              <p:nvPr/>
            </p:nvSpPr>
            <p:spPr bwMode="auto">
              <a:xfrm>
                <a:off x="963" y="2015"/>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63" name="Group 103">
              <a:extLst>
                <a:ext uri="{FF2B5EF4-FFF2-40B4-BE49-F238E27FC236}">
                  <a16:creationId xmlns:a16="http://schemas.microsoft.com/office/drawing/2014/main" xmlns="" id="{2B5416DD-63BF-46E7-8DB2-213E3E51CBDD}"/>
                </a:ext>
              </a:extLst>
            </p:cNvPr>
            <p:cNvGrpSpPr>
              <a:grpSpLocks/>
            </p:cNvGrpSpPr>
            <p:nvPr/>
          </p:nvGrpSpPr>
          <p:grpSpPr bwMode="auto">
            <a:xfrm>
              <a:off x="7615311" y="5629964"/>
              <a:ext cx="1350963" cy="338137"/>
              <a:chOff x="0" y="2418"/>
              <a:chExt cx="963" cy="403"/>
            </a:xfrm>
          </p:grpSpPr>
          <p:sp>
            <p:nvSpPr>
              <p:cNvPr id="64" name="Rectangle 104">
                <a:extLst>
                  <a:ext uri="{FF2B5EF4-FFF2-40B4-BE49-F238E27FC236}">
                    <a16:creationId xmlns:a16="http://schemas.microsoft.com/office/drawing/2014/main" xmlns="" id="{5237EDE0-845F-43B3-BA74-9ACE4AB7A6AE}"/>
                  </a:ext>
                </a:extLst>
              </p:cNvPr>
              <p:cNvSpPr>
                <a:spLocks noChangeArrowheads="1"/>
              </p:cNvSpPr>
              <p:nvPr/>
            </p:nvSpPr>
            <p:spPr bwMode="auto">
              <a:xfrm>
                <a:off x="43" y="2418"/>
                <a:ext cx="877"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The Code Warrier</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5" name="Rectangle 105">
                <a:extLst>
                  <a:ext uri="{FF2B5EF4-FFF2-40B4-BE49-F238E27FC236}">
                    <a16:creationId xmlns:a16="http://schemas.microsoft.com/office/drawing/2014/main" xmlns="" id="{375F7110-F2A5-41F4-B1A8-841E184FDAF7}"/>
                  </a:ext>
                </a:extLst>
              </p:cNvPr>
              <p:cNvSpPr>
                <a:spLocks noChangeArrowheads="1"/>
              </p:cNvSpPr>
              <p:nvPr/>
            </p:nvSpPr>
            <p:spPr bwMode="auto">
              <a:xfrm>
                <a:off x="0" y="2418"/>
                <a:ext cx="963"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66" name="Group 106">
              <a:extLst>
                <a:ext uri="{FF2B5EF4-FFF2-40B4-BE49-F238E27FC236}">
                  <a16:creationId xmlns:a16="http://schemas.microsoft.com/office/drawing/2014/main" xmlns="" id="{31F89F5B-0E85-445E-B2F5-F78DBB4CE1FE}"/>
                </a:ext>
              </a:extLst>
            </p:cNvPr>
            <p:cNvGrpSpPr>
              <a:grpSpLocks/>
            </p:cNvGrpSpPr>
            <p:nvPr/>
          </p:nvGrpSpPr>
          <p:grpSpPr bwMode="auto">
            <a:xfrm>
              <a:off x="8966274" y="5629964"/>
              <a:ext cx="1265237" cy="338137"/>
              <a:chOff x="963" y="2418"/>
              <a:chExt cx="797" cy="403"/>
            </a:xfrm>
          </p:grpSpPr>
          <p:sp>
            <p:nvSpPr>
              <p:cNvPr id="67" name="Rectangle 107">
                <a:extLst>
                  <a:ext uri="{FF2B5EF4-FFF2-40B4-BE49-F238E27FC236}">
                    <a16:creationId xmlns:a16="http://schemas.microsoft.com/office/drawing/2014/main" xmlns="" id="{F0311997-F52B-4381-9FAE-86CE1FA2C506}"/>
                  </a:ext>
                </a:extLst>
              </p:cNvPr>
              <p:cNvSpPr>
                <a:spLocks noChangeArrowheads="1"/>
              </p:cNvSpPr>
              <p:nvPr/>
            </p:nvSpPr>
            <p:spPr bwMode="auto">
              <a:xfrm>
                <a:off x="1006" y="2418"/>
                <a:ext cx="71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New York</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68" name="Rectangle 108">
                <a:extLst>
                  <a:ext uri="{FF2B5EF4-FFF2-40B4-BE49-F238E27FC236}">
                    <a16:creationId xmlns:a16="http://schemas.microsoft.com/office/drawing/2014/main" xmlns="" id="{2CAAAD33-E57E-4D27-88E9-393AFBB6B84B}"/>
                  </a:ext>
                </a:extLst>
              </p:cNvPr>
              <p:cNvSpPr>
                <a:spLocks noChangeArrowheads="1"/>
              </p:cNvSpPr>
              <p:nvPr/>
            </p:nvSpPr>
            <p:spPr bwMode="auto">
              <a:xfrm>
                <a:off x="963" y="2418"/>
                <a:ext cx="79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3914090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8D223B8-8B93-431B-A083-83EF55E8FA2B}"/>
              </a:ext>
            </a:extLst>
          </p:cNvPr>
          <p:cNvSpPr txBox="1"/>
          <p:nvPr/>
        </p:nvSpPr>
        <p:spPr>
          <a:xfrm>
            <a:off x="151810" y="600749"/>
            <a:ext cx="7554351" cy="1938992"/>
          </a:xfrm>
          <a:prstGeom prst="rect">
            <a:avLst/>
          </a:prstGeom>
          <a:noFill/>
        </p:spPr>
        <p:txBody>
          <a:bodyPr wrap="square">
            <a:spAutoFit/>
          </a:bodyPr>
          <a:lstStyle/>
          <a:p>
            <a:pPr marL="609600" indent="-609600" algn="just" eaLnBrk="1" hangingPunct="1">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2 (Not in 4NF) </a:t>
            </a:r>
          </a:p>
          <a:p>
            <a:pPr marL="609600" indent="-609600" algn="just" eaLnBrk="1" hangingPunct="1">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{Manager, Child, Employee} </a:t>
            </a:r>
          </a:p>
          <a:p>
            <a:pPr marL="1100138" lvl="1" indent="-533400" algn="just" eaLnBrk="1" hangingPunct="1">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Primary Key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{Manager, Child, Employee}</a:t>
            </a:r>
          </a:p>
          <a:p>
            <a:pPr marL="1100138" lvl="1" indent="-533400" algn="just" eaLnBrk="1" hangingPunct="1">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Each manager can have more than one child </a:t>
            </a:r>
          </a:p>
          <a:p>
            <a:pPr marL="1100138" lvl="1" indent="-533400" algn="just" eaLnBrk="1" hangingPunct="1">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Each manager can supervise more than one employee</a:t>
            </a:r>
          </a:p>
          <a:p>
            <a:pPr marL="1100138" lvl="1" indent="-533400" algn="just" eaLnBrk="1" hangingPunct="1">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4NF Violated</a:t>
            </a:r>
          </a:p>
        </p:txBody>
      </p:sp>
      <p:grpSp>
        <p:nvGrpSpPr>
          <p:cNvPr id="8" name="Group 97">
            <a:extLst>
              <a:ext uri="{FF2B5EF4-FFF2-40B4-BE49-F238E27FC236}">
                <a16:creationId xmlns:a16="http://schemas.microsoft.com/office/drawing/2014/main" xmlns="" id="{6BC65B55-1782-4D5B-9FF6-8DE9848C9F6F}"/>
              </a:ext>
            </a:extLst>
          </p:cNvPr>
          <p:cNvGrpSpPr>
            <a:grpSpLocks/>
          </p:cNvGrpSpPr>
          <p:nvPr/>
        </p:nvGrpSpPr>
        <p:grpSpPr bwMode="auto">
          <a:xfrm>
            <a:off x="7884941" y="1307636"/>
            <a:ext cx="3671668" cy="1938993"/>
            <a:chOff x="3936" y="2177"/>
            <a:chExt cx="1582" cy="799"/>
          </a:xfrm>
        </p:grpSpPr>
        <p:grpSp>
          <p:nvGrpSpPr>
            <p:cNvPr id="9" name="Group 71">
              <a:extLst>
                <a:ext uri="{FF2B5EF4-FFF2-40B4-BE49-F238E27FC236}">
                  <a16:creationId xmlns:a16="http://schemas.microsoft.com/office/drawing/2014/main" xmlns="" id="{5ED28054-1C21-4F0A-A529-CDB3BF39AB29}"/>
                </a:ext>
              </a:extLst>
            </p:cNvPr>
            <p:cNvGrpSpPr>
              <a:grpSpLocks/>
            </p:cNvGrpSpPr>
            <p:nvPr/>
          </p:nvGrpSpPr>
          <p:grpSpPr bwMode="auto">
            <a:xfrm>
              <a:off x="3936" y="2177"/>
              <a:ext cx="588" cy="193"/>
              <a:chOff x="0" y="0"/>
              <a:chExt cx="150" cy="1311"/>
            </a:xfrm>
          </p:grpSpPr>
          <p:sp>
            <p:nvSpPr>
              <p:cNvPr id="43" name="Rectangle 58">
                <a:extLst>
                  <a:ext uri="{FF2B5EF4-FFF2-40B4-BE49-F238E27FC236}">
                    <a16:creationId xmlns:a16="http://schemas.microsoft.com/office/drawing/2014/main" xmlns="" id="{2253C3D2-D7B2-4792-902E-C4959B277215}"/>
                  </a:ext>
                </a:extLst>
              </p:cNvPr>
              <p:cNvSpPr>
                <a:spLocks noChangeArrowheads="1"/>
              </p:cNvSpPr>
              <p:nvPr/>
            </p:nvSpPr>
            <p:spPr bwMode="auto">
              <a:xfrm>
                <a:off x="6" y="6"/>
                <a:ext cx="138"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Manager</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4" name="Rectangle 70">
                <a:extLst>
                  <a:ext uri="{FF2B5EF4-FFF2-40B4-BE49-F238E27FC236}">
                    <a16:creationId xmlns:a16="http://schemas.microsoft.com/office/drawing/2014/main" xmlns="" id="{7144EA63-248C-4DCF-B402-523CE1DFDE9E}"/>
                  </a:ext>
                </a:extLst>
              </p:cNvPr>
              <p:cNvSpPr>
                <a:spLocks noChangeArrowheads="1"/>
              </p:cNvSpPr>
              <p:nvPr/>
            </p:nvSpPr>
            <p:spPr bwMode="auto">
              <a:xfrm>
                <a:off x="0" y="0"/>
                <a:ext cx="150"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 name="Group 73">
              <a:extLst>
                <a:ext uri="{FF2B5EF4-FFF2-40B4-BE49-F238E27FC236}">
                  <a16:creationId xmlns:a16="http://schemas.microsoft.com/office/drawing/2014/main" xmlns="" id="{684D8F9A-10AD-4B87-9911-633DE941D831}"/>
                </a:ext>
              </a:extLst>
            </p:cNvPr>
            <p:cNvGrpSpPr>
              <a:grpSpLocks/>
            </p:cNvGrpSpPr>
            <p:nvPr/>
          </p:nvGrpSpPr>
          <p:grpSpPr bwMode="auto">
            <a:xfrm>
              <a:off x="4525" y="2177"/>
              <a:ext cx="419" cy="193"/>
              <a:chOff x="150" y="0"/>
              <a:chExt cx="150" cy="1311"/>
            </a:xfrm>
          </p:grpSpPr>
          <p:sp>
            <p:nvSpPr>
              <p:cNvPr id="41" name="Rectangle 59">
                <a:extLst>
                  <a:ext uri="{FF2B5EF4-FFF2-40B4-BE49-F238E27FC236}">
                    <a16:creationId xmlns:a16="http://schemas.microsoft.com/office/drawing/2014/main" xmlns="" id="{22994CDB-DF8A-4032-B675-6FA371E9E2DB}"/>
                  </a:ext>
                </a:extLst>
              </p:cNvPr>
              <p:cNvSpPr>
                <a:spLocks noChangeArrowheads="1"/>
              </p:cNvSpPr>
              <p:nvPr/>
            </p:nvSpPr>
            <p:spPr bwMode="auto">
              <a:xfrm>
                <a:off x="156" y="6"/>
                <a:ext cx="138"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Child    </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2" name="Rectangle 72">
                <a:extLst>
                  <a:ext uri="{FF2B5EF4-FFF2-40B4-BE49-F238E27FC236}">
                    <a16:creationId xmlns:a16="http://schemas.microsoft.com/office/drawing/2014/main" xmlns="" id="{5C5F83AD-E727-4F70-A12E-A1A487F9B64A}"/>
                  </a:ext>
                </a:extLst>
              </p:cNvPr>
              <p:cNvSpPr>
                <a:spLocks noChangeArrowheads="1"/>
              </p:cNvSpPr>
              <p:nvPr/>
            </p:nvSpPr>
            <p:spPr bwMode="auto">
              <a:xfrm>
                <a:off x="150" y="0"/>
                <a:ext cx="150"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1" name="Group 75">
              <a:extLst>
                <a:ext uri="{FF2B5EF4-FFF2-40B4-BE49-F238E27FC236}">
                  <a16:creationId xmlns:a16="http://schemas.microsoft.com/office/drawing/2014/main" xmlns="" id="{79A41D37-3E79-4BE3-84F9-9D88F27ED0E1}"/>
                </a:ext>
              </a:extLst>
            </p:cNvPr>
            <p:cNvGrpSpPr>
              <a:grpSpLocks/>
            </p:cNvGrpSpPr>
            <p:nvPr/>
          </p:nvGrpSpPr>
          <p:grpSpPr bwMode="auto">
            <a:xfrm>
              <a:off x="4944" y="2177"/>
              <a:ext cx="574" cy="193"/>
              <a:chOff x="300" y="0"/>
              <a:chExt cx="1227" cy="1311"/>
            </a:xfrm>
          </p:grpSpPr>
          <p:sp>
            <p:nvSpPr>
              <p:cNvPr id="39" name="Rectangle 60">
                <a:extLst>
                  <a:ext uri="{FF2B5EF4-FFF2-40B4-BE49-F238E27FC236}">
                    <a16:creationId xmlns:a16="http://schemas.microsoft.com/office/drawing/2014/main" xmlns="" id="{E386821C-CBA9-40F3-A32E-12721A34CF89}"/>
                  </a:ext>
                </a:extLst>
              </p:cNvPr>
              <p:cNvSpPr>
                <a:spLocks noChangeArrowheads="1"/>
              </p:cNvSpPr>
              <p:nvPr/>
            </p:nvSpPr>
            <p:spPr bwMode="auto">
              <a:xfrm>
                <a:off x="306" y="6"/>
                <a:ext cx="1215"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Employee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0" name="Rectangle 74">
                <a:extLst>
                  <a:ext uri="{FF2B5EF4-FFF2-40B4-BE49-F238E27FC236}">
                    <a16:creationId xmlns:a16="http://schemas.microsoft.com/office/drawing/2014/main" xmlns="" id="{90BEB550-DBC0-456D-9FE0-124B75FCFE98}"/>
                  </a:ext>
                </a:extLst>
              </p:cNvPr>
              <p:cNvSpPr>
                <a:spLocks noChangeArrowheads="1"/>
              </p:cNvSpPr>
              <p:nvPr/>
            </p:nvSpPr>
            <p:spPr bwMode="auto">
              <a:xfrm>
                <a:off x="300" y="0"/>
                <a:ext cx="1227"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 name="Group 77">
              <a:extLst>
                <a:ext uri="{FF2B5EF4-FFF2-40B4-BE49-F238E27FC236}">
                  <a16:creationId xmlns:a16="http://schemas.microsoft.com/office/drawing/2014/main" xmlns="" id="{12CB42E5-16C0-40C3-93D6-405F9371C9FD}"/>
                </a:ext>
              </a:extLst>
            </p:cNvPr>
            <p:cNvGrpSpPr>
              <a:grpSpLocks/>
            </p:cNvGrpSpPr>
            <p:nvPr/>
          </p:nvGrpSpPr>
          <p:grpSpPr bwMode="auto">
            <a:xfrm>
              <a:off x="3936" y="2370"/>
              <a:ext cx="588" cy="214"/>
              <a:chOff x="0" y="1323"/>
              <a:chExt cx="150" cy="736"/>
            </a:xfrm>
          </p:grpSpPr>
          <p:sp>
            <p:nvSpPr>
              <p:cNvPr id="37" name="Rectangle 61">
                <a:extLst>
                  <a:ext uri="{FF2B5EF4-FFF2-40B4-BE49-F238E27FC236}">
                    <a16:creationId xmlns:a16="http://schemas.microsoft.com/office/drawing/2014/main" xmlns="" id="{DB8D7169-FC3E-4C42-897E-8AEA90CCC9AA}"/>
                  </a:ext>
                </a:extLst>
              </p:cNvPr>
              <p:cNvSpPr>
                <a:spLocks noChangeArrowheads="1"/>
              </p:cNvSpPr>
              <p:nvPr/>
            </p:nvSpPr>
            <p:spPr bwMode="auto">
              <a:xfrm>
                <a:off x="6" y="1329"/>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Jim</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8" name="Rectangle 76">
                <a:extLst>
                  <a:ext uri="{FF2B5EF4-FFF2-40B4-BE49-F238E27FC236}">
                    <a16:creationId xmlns:a16="http://schemas.microsoft.com/office/drawing/2014/main" xmlns="" id="{587E0A19-19BD-4632-A952-B98511C59757}"/>
                  </a:ext>
                </a:extLst>
              </p:cNvPr>
              <p:cNvSpPr>
                <a:spLocks noChangeArrowheads="1"/>
              </p:cNvSpPr>
              <p:nvPr/>
            </p:nvSpPr>
            <p:spPr bwMode="auto">
              <a:xfrm>
                <a:off x="0" y="1323"/>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3" name="Group 79">
              <a:extLst>
                <a:ext uri="{FF2B5EF4-FFF2-40B4-BE49-F238E27FC236}">
                  <a16:creationId xmlns:a16="http://schemas.microsoft.com/office/drawing/2014/main" xmlns="" id="{F632DBF6-192C-4B31-8CCE-751D74D6A3E7}"/>
                </a:ext>
              </a:extLst>
            </p:cNvPr>
            <p:cNvGrpSpPr>
              <a:grpSpLocks/>
            </p:cNvGrpSpPr>
            <p:nvPr/>
          </p:nvGrpSpPr>
          <p:grpSpPr bwMode="auto">
            <a:xfrm>
              <a:off x="4525" y="2370"/>
              <a:ext cx="419" cy="214"/>
              <a:chOff x="150" y="1323"/>
              <a:chExt cx="150" cy="736"/>
            </a:xfrm>
          </p:grpSpPr>
          <p:sp>
            <p:nvSpPr>
              <p:cNvPr id="35" name="Rectangle 62">
                <a:extLst>
                  <a:ext uri="{FF2B5EF4-FFF2-40B4-BE49-F238E27FC236}">
                    <a16:creationId xmlns:a16="http://schemas.microsoft.com/office/drawing/2014/main" xmlns="" id="{F89BBBBB-05E4-499C-AC04-4B90D7615470}"/>
                  </a:ext>
                </a:extLst>
              </p:cNvPr>
              <p:cNvSpPr>
                <a:spLocks noChangeArrowheads="1"/>
              </p:cNvSpPr>
              <p:nvPr/>
            </p:nvSpPr>
            <p:spPr bwMode="auto">
              <a:xfrm>
                <a:off x="156" y="1329"/>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Beth</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6" name="Rectangle 78">
                <a:extLst>
                  <a:ext uri="{FF2B5EF4-FFF2-40B4-BE49-F238E27FC236}">
                    <a16:creationId xmlns:a16="http://schemas.microsoft.com/office/drawing/2014/main" xmlns="" id="{DF9236B6-9A25-43E4-AA15-0A1F5B7F42F0}"/>
                  </a:ext>
                </a:extLst>
              </p:cNvPr>
              <p:cNvSpPr>
                <a:spLocks noChangeArrowheads="1"/>
              </p:cNvSpPr>
              <p:nvPr/>
            </p:nvSpPr>
            <p:spPr bwMode="auto">
              <a:xfrm>
                <a:off x="150" y="1323"/>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4" name="Group 81">
              <a:extLst>
                <a:ext uri="{FF2B5EF4-FFF2-40B4-BE49-F238E27FC236}">
                  <a16:creationId xmlns:a16="http://schemas.microsoft.com/office/drawing/2014/main" xmlns="" id="{17D2A83A-CD85-496C-9ABA-3D1F4C6E69A7}"/>
                </a:ext>
              </a:extLst>
            </p:cNvPr>
            <p:cNvGrpSpPr>
              <a:grpSpLocks/>
            </p:cNvGrpSpPr>
            <p:nvPr/>
          </p:nvGrpSpPr>
          <p:grpSpPr bwMode="auto">
            <a:xfrm>
              <a:off x="4944" y="2370"/>
              <a:ext cx="574" cy="214"/>
              <a:chOff x="300" y="1323"/>
              <a:chExt cx="1227" cy="736"/>
            </a:xfrm>
          </p:grpSpPr>
          <p:sp>
            <p:nvSpPr>
              <p:cNvPr id="33" name="Rectangle 63">
                <a:extLst>
                  <a:ext uri="{FF2B5EF4-FFF2-40B4-BE49-F238E27FC236}">
                    <a16:creationId xmlns:a16="http://schemas.microsoft.com/office/drawing/2014/main" xmlns="" id="{E4394B18-869D-43A1-95A9-10C5BA170902}"/>
                  </a:ext>
                </a:extLst>
              </p:cNvPr>
              <p:cNvSpPr>
                <a:spLocks noChangeArrowheads="1"/>
              </p:cNvSpPr>
              <p:nvPr/>
            </p:nvSpPr>
            <p:spPr bwMode="auto">
              <a:xfrm>
                <a:off x="306" y="1329"/>
                <a:ext cx="1215"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Alice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4" name="Rectangle 80">
                <a:extLst>
                  <a:ext uri="{FF2B5EF4-FFF2-40B4-BE49-F238E27FC236}">
                    <a16:creationId xmlns:a16="http://schemas.microsoft.com/office/drawing/2014/main" xmlns="" id="{49DCB395-D637-4A48-89A5-8B3A0386F2D1}"/>
                  </a:ext>
                </a:extLst>
              </p:cNvPr>
              <p:cNvSpPr>
                <a:spLocks noChangeArrowheads="1"/>
              </p:cNvSpPr>
              <p:nvPr/>
            </p:nvSpPr>
            <p:spPr bwMode="auto">
              <a:xfrm>
                <a:off x="300" y="1323"/>
                <a:ext cx="1227"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5" name="Group 83">
              <a:extLst>
                <a:ext uri="{FF2B5EF4-FFF2-40B4-BE49-F238E27FC236}">
                  <a16:creationId xmlns:a16="http://schemas.microsoft.com/office/drawing/2014/main" xmlns="" id="{BC0C2636-E37B-4CC0-95D4-683D9AFD9911}"/>
                </a:ext>
              </a:extLst>
            </p:cNvPr>
            <p:cNvGrpSpPr>
              <a:grpSpLocks/>
            </p:cNvGrpSpPr>
            <p:nvPr/>
          </p:nvGrpSpPr>
          <p:grpSpPr bwMode="auto">
            <a:xfrm>
              <a:off x="3936" y="2584"/>
              <a:ext cx="588" cy="186"/>
              <a:chOff x="0" y="2071"/>
              <a:chExt cx="150" cy="736"/>
            </a:xfrm>
          </p:grpSpPr>
          <p:sp>
            <p:nvSpPr>
              <p:cNvPr id="31" name="Rectangle 64">
                <a:extLst>
                  <a:ext uri="{FF2B5EF4-FFF2-40B4-BE49-F238E27FC236}">
                    <a16:creationId xmlns:a16="http://schemas.microsoft.com/office/drawing/2014/main" xmlns="" id="{7BBF3EAB-6243-49D3-A513-11CEB56FCCAB}"/>
                  </a:ext>
                </a:extLst>
              </p:cNvPr>
              <p:cNvSpPr>
                <a:spLocks noChangeArrowheads="1"/>
              </p:cNvSpPr>
              <p:nvPr/>
            </p:nvSpPr>
            <p:spPr bwMode="auto">
              <a:xfrm>
                <a:off x="6" y="2077"/>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Mary</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2" name="Rectangle 82">
                <a:extLst>
                  <a:ext uri="{FF2B5EF4-FFF2-40B4-BE49-F238E27FC236}">
                    <a16:creationId xmlns:a16="http://schemas.microsoft.com/office/drawing/2014/main" xmlns="" id="{08CFCCCF-6D1E-4F9E-9888-56C9FFBDD10B}"/>
                  </a:ext>
                </a:extLst>
              </p:cNvPr>
              <p:cNvSpPr>
                <a:spLocks noChangeArrowheads="1"/>
              </p:cNvSpPr>
              <p:nvPr/>
            </p:nvSpPr>
            <p:spPr bwMode="auto">
              <a:xfrm>
                <a:off x="0" y="2071"/>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6" name="Group 85">
              <a:extLst>
                <a:ext uri="{FF2B5EF4-FFF2-40B4-BE49-F238E27FC236}">
                  <a16:creationId xmlns:a16="http://schemas.microsoft.com/office/drawing/2014/main" xmlns="" id="{7E06D716-AAAC-4855-873D-42AF38531C61}"/>
                </a:ext>
              </a:extLst>
            </p:cNvPr>
            <p:cNvGrpSpPr>
              <a:grpSpLocks/>
            </p:cNvGrpSpPr>
            <p:nvPr/>
          </p:nvGrpSpPr>
          <p:grpSpPr bwMode="auto">
            <a:xfrm>
              <a:off x="4525" y="2584"/>
              <a:ext cx="419" cy="186"/>
              <a:chOff x="150" y="2071"/>
              <a:chExt cx="150" cy="736"/>
            </a:xfrm>
          </p:grpSpPr>
          <p:sp>
            <p:nvSpPr>
              <p:cNvPr id="29" name="Rectangle 65">
                <a:extLst>
                  <a:ext uri="{FF2B5EF4-FFF2-40B4-BE49-F238E27FC236}">
                    <a16:creationId xmlns:a16="http://schemas.microsoft.com/office/drawing/2014/main" xmlns="" id="{ADE08B99-33D4-4F29-BCBA-F66DC729ABD1}"/>
                  </a:ext>
                </a:extLst>
              </p:cNvPr>
              <p:cNvSpPr>
                <a:spLocks noChangeArrowheads="1"/>
              </p:cNvSpPr>
              <p:nvPr/>
            </p:nvSpPr>
            <p:spPr bwMode="auto">
              <a:xfrm>
                <a:off x="156" y="2077"/>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Bob</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0" name="Rectangle 84">
                <a:extLst>
                  <a:ext uri="{FF2B5EF4-FFF2-40B4-BE49-F238E27FC236}">
                    <a16:creationId xmlns:a16="http://schemas.microsoft.com/office/drawing/2014/main" xmlns="" id="{13865F70-50B5-466F-92B1-B37EC510CA05}"/>
                  </a:ext>
                </a:extLst>
              </p:cNvPr>
              <p:cNvSpPr>
                <a:spLocks noChangeArrowheads="1"/>
              </p:cNvSpPr>
              <p:nvPr/>
            </p:nvSpPr>
            <p:spPr bwMode="auto">
              <a:xfrm>
                <a:off x="150" y="2071"/>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7" name="Group 87">
              <a:extLst>
                <a:ext uri="{FF2B5EF4-FFF2-40B4-BE49-F238E27FC236}">
                  <a16:creationId xmlns:a16="http://schemas.microsoft.com/office/drawing/2014/main" xmlns="" id="{01863553-4B21-4DEF-832A-EEF83ED4B591}"/>
                </a:ext>
              </a:extLst>
            </p:cNvPr>
            <p:cNvGrpSpPr>
              <a:grpSpLocks/>
            </p:cNvGrpSpPr>
            <p:nvPr/>
          </p:nvGrpSpPr>
          <p:grpSpPr bwMode="auto">
            <a:xfrm>
              <a:off x="4944" y="2584"/>
              <a:ext cx="574" cy="186"/>
              <a:chOff x="300" y="2071"/>
              <a:chExt cx="1227" cy="736"/>
            </a:xfrm>
          </p:grpSpPr>
          <p:sp>
            <p:nvSpPr>
              <p:cNvPr id="27" name="Rectangle 66">
                <a:extLst>
                  <a:ext uri="{FF2B5EF4-FFF2-40B4-BE49-F238E27FC236}">
                    <a16:creationId xmlns:a16="http://schemas.microsoft.com/office/drawing/2014/main" xmlns="" id="{8C24BD38-77C0-4244-AB4F-A605AFA63A77}"/>
                  </a:ext>
                </a:extLst>
              </p:cNvPr>
              <p:cNvSpPr>
                <a:spLocks noChangeArrowheads="1"/>
              </p:cNvSpPr>
              <p:nvPr/>
            </p:nvSpPr>
            <p:spPr bwMode="auto">
              <a:xfrm>
                <a:off x="306" y="2077"/>
                <a:ext cx="1215"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Jane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28" name="Rectangle 86">
                <a:extLst>
                  <a:ext uri="{FF2B5EF4-FFF2-40B4-BE49-F238E27FC236}">
                    <a16:creationId xmlns:a16="http://schemas.microsoft.com/office/drawing/2014/main" xmlns="" id="{2F9748E2-906B-4D2B-BD4D-B777B06F957D}"/>
                  </a:ext>
                </a:extLst>
              </p:cNvPr>
              <p:cNvSpPr>
                <a:spLocks noChangeArrowheads="1"/>
              </p:cNvSpPr>
              <p:nvPr/>
            </p:nvSpPr>
            <p:spPr bwMode="auto">
              <a:xfrm>
                <a:off x="300" y="2071"/>
                <a:ext cx="1227"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8" name="Group 89">
              <a:extLst>
                <a:ext uri="{FF2B5EF4-FFF2-40B4-BE49-F238E27FC236}">
                  <a16:creationId xmlns:a16="http://schemas.microsoft.com/office/drawing/2014/main" xmlns="" id="{40138EC0-E9B1-4DBC-8149-57C508A9A613}"/>
                </a:ext>
              </a:extLst>
            </p:cNvPr>
            <p:cNvGrpSpPr>
              <a:grpSpLocks/>
            </p:cNvGrpSpPr>
            <p:nvPr/>
          </p:nvGrpSpPr>
          <p:grpSpPr bwMode="auto">
            <a:xfrm>
              <a:off x="3936" y="2770"/>
              <a:ext cx="588" cy="206"/>
              <a:chOff x="0" y="2819"/>
              <a:chExt cx="150" cy="736"/>
            </a:xfrm>
          </p:grpSpPr>
          <p:sp>
            <p:nvSpPr>
              <p:cNvPr id="25" name="Rectangle 67">
                <a:extLst>
                  <a:ext uri="{FF2B5EF4-FFF2-40B4-BE49-F238E27FC236}">
                    <a16:creationId xmlns:a16="http://schemas.microsoft.com/office/drawing/2014/main" xmlns="" id="{FFE6C977-E03C-4D00-93AA-9F9BCDE89C9C}"/>
                  </a:ext>
                </a:extLst>
              </p:cNvPr>
              <p:cNvSpPr>
                <a:spLocks noChangeArrowheads="1"/>
              </p:cNvSpPr>
              <p:nvPr/>
            </p:nvSpPr>
            <p:spPr bwMode="auto">
              <a:xfrm>
                <a:off x="6" y="2825"/>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Mary</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6" name="Rectangle 88">
                <a:extLst>
                  <a:ext uri="{FF2B5EF4-FFF2-40B4-BE49-F238E27FC236}">
                    <a16:creationId xmlns:a16="http://schemas.microsoft.com/office/drawing/2014/main" xmlns="" id="{455373D4-1F70-41FC-819D-11FDDFDF32D9}"/>
                  </a:ext>
                </a:extLst>
              </p:cNvPr>
              <p:cNvSpPr>
                <a:spLocks noChangeArrowheads="1"/>
              </p:cNvSpPr>
              <p:nvPr/>
            </p:nvSpPr>
            <p:spPr bwMode="auto">
              <a:xfrm>
                <a:off x="0" y="2819"/>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9" name="Group 91">
              <a:extLst>
                <a:ext uri="{FF2B5EF4-FFF2-40B4-BE49-F238E27FC236}">
                  <a16:creationId xmlns:a16="http://schemas.microsoft.com/office/drawing/2014/main" xmlns="" id="{3C021BAB-AA8C-41A0-A331-2BD71085E21B}"/>
                </a:ext>
              </a:extLst>
            </p:cNvPr>
            <p:cNvGrpSpPr>
              <a:grpSpLocks/>
            </p:cNvGrpSpPr>
            <p:nvPr/>
          </p:nvGrpSpPr>
          <p:grpSpPr bwMode="auto">
            <a:xfrm>
              <a:off x="4525" y="2770"/>
              <a:ext cx="419" cy="206"/>
              <a:chOff x="150" y="2819"/>
              <a:chExt cx="150" cy="736"/>
            </a:xfrm>
          </p:grpSpPr>
          <p:sp>
            <p:nvSpPr>
              <p:cNvPr id="23" name="Rectangle 68">
                <a:extLst>
                  <a:ext uri="{FF2B5EF4-FFF2-40B4-BE49-F238E27FC236}">
                    <a16:creationId xmlns:a16="http://schemas.microsoft.com/office/drawing/2014/main" xmlns="" id="{6899E10D-50D6-46EF-A88D-C3B19BDFC30C}"/>
                  </a:ext>
                </a:extLst>
              </p:cNvPr>
              <p:cNvSpPr>
                <a:spLocks noChangeArrowheads="1"/>
              </p:cNvSpPr>
              <p:nvPr/>
            </p:nvSpPr>
            <p:spPr bwMode="auto">
              <a:xfrm>
                <a:off x="156" y="2825"/>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NULL</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24" name="Rectangle 90">
                <a:extLst>
                  <a:ext uri="{FF2B5EF4-FFF2-40B4-BE49-F238E27FC236}">
                    <a16:creationId xmlns:a16="http://schemas.microsoft.com/office/drawing/2014/main" xmlns="" id="{C8FC1C7C-0192-4EA3-9F6C-F6685452E063}"/>
                  </a:ext>
                </a:extLst>
              </p:cNvPr>
              <p:cNvSpPr>
                <a:spLocks noChangeArrowheads="1"/>
              </p:cNvSpPr>
              <p:nvPr/>
            </p:nvSpPr>
            <p:spPr bwMode="auto">
              <a:xfrm>
                <a:off x="150" y="2819"/>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20" name="Group 93">
              <a:extLst>
                <a:ext uri="{FF2B5EF4-FFF2-40B4-BE49-F238E27FC236}">
                  <a16:creationId xmlns:a16="http://schemas.microsoft.com/office/drawing/2014/main" xmlns="" id="{42C26E69-6892-432B-AEF8-328149F15C82}"/>
                </a:ext>
              </a:extLst>
            </p:cNvPr>
            <p:cNvGrpSpPr>
              <a:grpSpLocks/>
            </p:cNvGrpSpPr>
            <p:nvPr/>
          </p:nvGrpSpPr>
          <p:grpSpPr bwMode="auto">
            <a:xfrm>
              <a:off x="4944" y="2770"/>
              <a:ext cx="574" cy="206"/>
              <a:chOff x="300" y="2819"/>
              <a:chExt cx="1227" cy="736"/>
            </a:xfrm>
          </p:grpSpPr>
          <p:sp>
            <p:nvSpPr>
              <p:cNvPr id="21" name="Rectangle 69">
                <a:extLst>
                  <a:ext uri="{FF2B5EF4-FFF2-40B4-BE49-F238E27FC236}">
                    <a16:creationId xmlns:a16="http://schemas.microsoft.com/office/drawing/2014/main" xmlns="" id="{ADF16EE4-5E03-495E-BB83-BB7210D5E52A}"/>
                  </a:ext>
                </a:extLst>
              </p:cNvPr>
              <p:cNvSpPr>
                <a:spLocks noChangeArrowheads="1"/>
              </p:cNvSpPr>
              <p:nvPr/>
            </p:nvSpPr>
            <p:spPr bwMode="auto">
              <a:xfrm>
                <a:off x="306" y="2825"/>
                <a:ext cx="1215"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Adam</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22" name="Rectangle 92">
                <a:extLst>
                  <a:ext uri="{FF2B5EF4-FFF2-40B4-BE49-F238E27FC236}">
                    <a16:creationId xmlns:a16="http://schemas.microsoft.com/office/drawing/2014/main" xmlns="" id="{E053FF1D-12F4-4752-A7B1-C286BD0D3F5F}"/>
                  </a:ext>
                </a:extLst>
              </p:cNvPr>
              <p:cNvSpPr>
                <a:spLocks noChangeArrowheads="1"/>
              </p:cNvSpPr>
              <p:nvPr/>
            </p:nvSpPr>
            <p:spPr bwMode="auto">
              <a:xfrm>
                <a:off x="300" y="2819"/>
                <a:ext cx="1227"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sp>
        <p:nvSpPr>
          <p:cNvPr id="100" name="TextBox 99">
            <a:extLst>
              <a:ext uri="{FF2B5EF4-FFF2-40B4-BE49-F238E27FC236}">
                <a16:creationId xmlns:a16="http://schemas.microsoft.com/office/drawing/2014/main" xmlns="" id="{2920A34C-E6D0-4DA1-8A8B-115B931E9C54}"/>
              </a:ext>
            </a:extLst>
          </p:cNvPr>
          <p:cNvSpPr txBox="1"/>
          <p:nvPr/>
        </p:nvSpPr>
        <p:spPr>
          <a:xfrm>
            <a:off x="151810" y="2533156"/>
            <a:ext cx="5630012" cy="1785104"/>
          </a:xfrm>
          <a:prstGeom prst="rect">
            <a:avLst/>
          </a:prstGeom>
          <a:noFill/>
        </p:spPr>
        <p:txBody>
          <a:bodyPr wrap="square">
            <a:spAutoFit/>
          </a:bodyPr>
          <a:lstStyle/>
          <a:p>
            <a:pPr marL="609600" indent="-609600" eaLnBrk="1" hangingPunct="1">
              <a:spcBef>
                <a:spcPct val="50000"/>
              </a:spcBef>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2  (Convert to  4NF) </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{Manager, Child, Employee}</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a:latin typeface="Times New Roman" panose="02020603050405020304" pitchFamily="18" charset="0"/>
                <a:ea typeface="Arial Unicode MS" pitchFamily="34" charset="-128"/>
                <a:cs typeface="Times New Roman" panose="02020603050405020304" pitchFamily="18" charset="0"/>
              </a:rPr>
              <a:t>Manager, Child</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u="sng" dirty="0">
                <a:latin typeface="Times New Roman" panose="02020603050405020304" pitchFamily="18" charset="0"/>
                <a:cs typeface="Times New Roman" panose="02020603050405020304" pitchFamily="18" charset="0"/>
              </a:rPr>
              <a:t>Manager, Employee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p:txBody>
      </p:sp>
      <p:grpSp>
        <p:nvGrpSpPr>
          <p:cNvPr id="101" name="Group 190">
            <a:extLst>
              <a:ext uri="{FF2B5EF4-FFF2-40B4-BE49-F238E27FC236}">
                <a16:creationId xmlns:a16="http://schemas.microsoft.com/office/drawing/2014/main" xmlns="" id="{845623D2-2853-44D6-A73B-60EB226418F2}"/>
              </a:ext>
            </a:extLst>
          </p:cNvPr>
          <p:cNvGrpSpPr>
            <a:grpSpLocks/>
          </p:cNvGrpSpPr>
          <p:nvPr/>
        </p:nvGrpSpPr>
        <p:grpSpPr bwMode="auto">
          <a:xfrm>
            <a:off x="3752556" y="4699310"/>
            <a:ext cx="2343443" cy="1363865"/>
            <a:chOff x="4032" y="768"/>
            <a:chExt cx="1008" cy="593"/>
          </a:xfrm>
        </p:grpSpPr>
        <p:grpSp>
          <p:nvGrpSpPr>
            <p:cNvPr id="102" name="Group 5">
              <a:extLst>
                <a:ext uri="{FF2B5EF4-FFF2-40B4-BE49-F238E27FC236}">
                  <a16:creationId xmlns:a16="http://schemas.microsoft.com/office/drawing/2014/main" xmlns="" id="{A68B5BE4-4304-4A9D-B8F6-493720244FE2}"/>
                </a:ext>
              </a:extLst>
            </p:cNvPr>
            <p:cNvGrpSpPr>
              <a:grpSpLocks/>
            </p:cNvGrpSpPr>
            <p:nvPr/>
          </p:nvGrpSpPr>
          <p:grpSpPr bwMode="auto">
            <a:xfrm>
              <a:off x="4032" y="768"/>
              <a:ext cx="588" cy="193"/>
              <a:chOff x="0" y="0"/>
              <a:chExt cx="150" cy="1311"/>
            </a:xfrm>
          </p:grpSpPr>
          <p:sp>
            <p:nvSpPr>
              <p:cNvPr id="118" name="Rectangle 6">
                <a:extLst>
                  <a:ext uri="{FF2B5EF4-FFF2-40B4-BE49-F238E27FC236}">
                    <a16:creationId xmlns:a16="http://schemas.microsoft.com/office/drawing/2014/main" xmlns="" id="{AF66E8A7-8566-4BFB-B59B-980849F47B32}"/>
                  </a:ext>
                </a:extLst>
              </p:cNvPr>
              <p:cNvSpPr>
                <a:spLocks noChangeArrowheads="1"/>
              </p:cNvSpPr>
              <p:nvPr/>
            </p:nvSpPr>
            <p:spPr bwMode="auto">
              <a:xfrm>
                <a:off x="6" y="6"/>
                <a:ext cx="138"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Manager</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19" name="Rectangle 7">
                <a:extLst>
                  <a:ext uri="{FF2B5EF4-FFF2-40B4-BE49-F238E27FC236}">
                    <a16:creationId xmlns:a16="http://schemas.microsoft.com/office/drawing/2014/main" xmlns="" id="{3326C67C-339A-4AEC-BBBA-140F66B33825}"/>
                  </a:ext>
                </a:extLst>
              </p:cNvPr>
              <p:cNvSpPr>
                <a:spLocks noChangeArrowheads="1"/>
              </p:cNvSpPr>
              <p:nvPr/>
            </p:nvSpPr>
            <p:spPr bwMode="auto">
              <a:xfrm>
                <a:off x="0" y="0"/>
                <a:ext cx="150"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3" name="Group 8">
              <a:extLst>
                <a:ext uri="{FF2B5EF4-FFF2-40B4-BE49-F238E27FC236}">
                  <a16:creationId xmlns:a16="http://schemas.microsoft.com/office/drawing/2014/main" xmlns="" id="{209EDBC6-C0E4-4823-A5BA-B290650AF48E}"/>
                </a:ext>
              </a:extLst>
            </p:cNvPr>
            <p:cNvGrpSpPr>
              <a:grpSpLocks/>
            </p:cNvGrpSpPr>
            <p:nvPr/>
          </p:nvGrpSpPr>
          <p:grpSpPr bwMode="auto">
            <a:xfrm>
              <a:off x="4621" y="768"/>
              <a:ext cx="419" cy="193"/>
              <a:chOff x="150" y="0"/>
              <a:chExt cx="150" cy="1311"/>
            </a:xfrm>
          </p:grpSpPr>
          <p:sp>
            <p:nvSpPr>
              <p:cNvPr id="116" name="Rectangle 9">
                <a:extLst>
                  <a:ext uri="{FF2B5EF4-FFF2-40B4-BE49-F238E27FC236}">
                    <a16:creationId xmlns:a16="http://schemas.microsoft.com/office/drawing/2014/main" xmlns="" id="{3126CCF0-377D-4784-912B-B737EC4DC2EA}"/>
                  </a:ext>
                </a:extLst>
              </p:cNvPr>
              <p:cNvSpPr>
                <a:spLocks noChangeArrowheads="1"/>
              </p:cNvSpPr>
              <p:nvPr/>
            </p:nvSpPr>
            <p:spPr bwMode="auto">
              <a:xfrm>
                <a:off x="156" y="6"/>
                <a:ext cx="138"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Child    </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17" name="Rectangle 10">
                <a:extLst>
                  <a:ext uri="{FF2B5EF4-FFF2-40B4-BE49-F238E27FC236}">
                    <a16:creationId xmlns:a16="http://schemas.microsoft.com/office/drawing/2014/main" xmlns="" id="{1231B77C-023E-4BA2-B98C-72E34AD1FF7C}"/>
                  </a:ext>
                </a:extLst>
              </p:cNvPr>
              <p:cNvSpPr>
                <a:spLocks noChangeArrowheads="1"/>
              </p:cNvSpPr>
              <p:nvPr/>
            </p:nvSpPr>
            <p:spPr bwMode="auto">
              <a:xfrm>
                <a:off x="150" y="0"/>
                <a:ext cx="150"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4" name="Group 14">
              <a:extLst>
                <a:ext uri="{FF2B5EF4-FFF2-40B4-BE49-F238E27FC236}">
                  <a16:creationId xmlns:a16="http://schemas.microsoft.com/office/drawing/2014/main" xmlns="" id="{3DE26D65-3F81-47BF-A6C3-8F3A7C32E893}"/>
                </a:ext>
              </a:extLst>
            </p:cNvPr>
            <p:cNvGrpSpPr>
              <a:grpSpLocks/>
            </p:cNvGrpSpPr>
            <p:nvPr/>
          </p:nvGrpSpPr>
          <p:grpSpPr bwMode="auto">
            <a:xfrm>
              <a:off x="4032" y="961"/>
              <a:ext cx="588" cy="214"/>
              <a:chOff x="0" y="1323"/>
              <a:chExt cx="150" cy="736"/>
            </a:xfrm>
          </p:grpSpPr>
          <p:sp>
            <p:nvSpPr>
              <p:cNvPr id="114" name="Rectangle 15">
                <a:extLst>
                  <a:ext uri="{FF2B5EF4-FFF2-40B4-BE49-F238E27FC236}">
                    <a16:creationId xmlns:a16="http://schemas.microsoft.com/office/drawing/2014/main" xmlns="" id="{447EFAFD-11EC-4315-9128-1B367A91BEED}"/>
                  </a:ext>
                </a:extLst>
              </p:cNvPr>
              <p:cNvSpPr>
                <a:spLocks noChangeArrowheads="1"/>
              </p:cNvSpPr>
              <p:nvPr/>
            </p:nvSpPr>
            <p:spPr bwMode="auto">
              <a:xfrm>
                <a:off x="6" y="1329"/>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Jim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15" name="Rectangle 16">
                <a:extLst>
                  <a:ext uri="{FF2B5EF4-FFF2-40B4-BE49-F238E27FC236}">
                    <a16:creationId xmlns:a16="http://schemas.microsoft.com/office/drawing/2014/main" xmlns="" id="{4BB9BBDD-BB3A-4BCC-A143-3C457FCC24CF}"/>
                  </a:ext>
                </a:extLst>
              </p:cNvPr>
              <p:cNvSpPr>
                <a:spLocks noChangeArrowheads="1"/>
              </p:cNvSpPr>
              <p:nvPr/>
            </p:nvSpPr>
            <p:spPr bwMode="auto">
              <a:xfrm>
                <a:off x="0" y="1323"/>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5" name="Group 17">
              <a:extLst>
                <a:ext uri="{FF2B5EF4-FFF2-40B4-BE49-F238E27FC236}">
                  <a16:creationId xmlns:a16="http://schemas.microsoft.com/office/drawing/2014/main" xmlns="" id="{899F70FD-E864-4740-83CF-8023975CC356}"/>
                </a:ext>
              </a:extLst>
            </p:cNvPr>
            <p:cNvGrpSpPr>
              <a:grpSpLocks/>
            </p:cNvGrpSpPr>
            <p:nvPr/>
          </p:nvGrpSpPr>
          <p:grpSpPr bwMode="auto">
            <a:xfrm>
              <a:off x="4621" y="961"/>
              <a:ext cx="419" cy="214"/>
              <a:chOff x="150" y="1323"/>
              <a:chExt cx="150" cy="736"/>
            </a:xfrm>
          </p:grpSpPr>
          <p:sp>
            <p:nvSpPr>
              <p:cNvPr id="112" name="Rectangle 18">
                <a:extLst>
                  <a:ext uri="{FF2B5EF4-FFF2-40B4-BE49-F238E27FC236}">
                    <a16:creationId xmlns:a16="http://schemas.microsoft.com/office/drawing/2014/main" xmlns="" id="{4666B28C-3A49-4245-A421-CFC1DB70A485}"/>
                  </a:ext>
                </a:extLst>
              </p:cNvPr>
              <p:cNvSpPr>
                <a:spLocks noChangeArrowheads="1"/>
              </p:cNvSpPr>
              <p:nvPr/>
            </p:nvSpPr>
            <p:spPr bwMode="auto">
              <a:xfrm>
                <a:off x="156" y="1329"/>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Beth</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13" name="Rectangle 19">
                <a:extLst>
                  <a:ext uri="{FF2B5EF4-FFF2-40B4-BE49-F238E27FC236}">
                    <a16:creationId xmlns:a16="http://schemas.microsoft.com/office/drawing/2014/main" xmlns="" id="{BDD2FE3C-CEBC-4CA6-A799-BC465F0CB974}"/>
                  </a:ext>
                </a:extLst>
              </p:cNvPr>
              <p:cNvSpPr>
                <a:spLocks noChangeArrowheads="1"/>
              </p:cNvSpPr>
              <p:nvPr/>
            </p:nvSpPr>
            <p:spPr bwMode="auto">
              <a:xfrm>
                <a:off x="150" y="1323"/>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6" name="Group 23">
              <a:extLst>
                <a:ext uri="{FF2B5EF4-FFF2-40B4-BE49-F238E27FC236}">
                  <a16:creationId xmlns:a16="http://schemas.microsoft.com/office/drawing/2014/main" xmlns="" id="{8DEAACB6-E621-4D86-BFAD-933D35B1F55D}"/>
                </a:ext>
              </a:extLst>
            </p:cNvPr>
            <p:cNvGrpSpPr>
              <a:grpSpLocks/>
            </p:cNvGrpSpPr>
            <p:nvPr/>
          </p:nvGrpSpPr>
          <p:grpSpPr bwMode="auto">
            <a:xfrm>
              <a:off x="4032" y="1175"/>
              <a:ext cx="588" cy="186"/>
              <a:chOff x="0" y="2071"/>
              <a:chExt cx="150" cy="736"/>
            </a:xfrm>
          </p:grpSpPr>
          <p:sp>
            <p:nvSpPr>
              <p:cNvPr id="110" name="Rectangle 24">
                <a:extLst>
                  <a:ext uri="{FF2B5EF4-FFF2-40B4-BE49-F238E27FC236}">
                    <a16:creationId xmlns:a16="http://schemas.microsoft.com/office/drawing/2014/main" xmlns="" id="{8FC04E82-FA45-4406-8698-9799AF5C18FC}"/>
                  </a:ext>
                </a:extLst>
              </p:cNvPr>
              <p:cNvSpPr>
                <a:spLocks noChangeArrowheads="1"/>
              </p:cNvSpPr>
              <p:nvPr/>
            </p:nvSpPr>
            <p:spPr bwMode="auto">
              <a:xfrm>
                <a:off x="6" y="2077"/>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Mary</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11" name="Rectangle 25">
                <a:extLst>
                  <a:ext uri="{FF2B5EF4-FFF2-40B4-BE49-F238E27FC236}">
                    <a16:creationId xmlns:a16="http://schemas.microsoft.com/office/drawing/2014/main" xmlns="" id="{3E0C1737-9132-4137-B29A-3DF3E96BED2C}"/>
                  </a:ext>
                </a:extLst>
              </p:cNvPr>
              <p:cNvSpPr>
                <a:spLocks noChangeArrowheads="1"/>
              </p:cNvSpPr>
              <p:nvPr/>
            </p:nvSpPr>
            <p:spPr bwMode="auto">
              <a:xfrm>
                <a:off x="0" y="2071"/>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7" name="Group 26">
              <a:extLst>
                <a:ext uri="{FF2B5EF4-FFF2-40B4-BE49-F238E27FC236}">
                  <a16:creationId xmlns:a16="http://schemas.microsoft.com/office/drawing/2014/main" xmlns="" id="{B8976C48-E071-4BF3-A6CC-F823007E3A36}"/>
                </a:ext>
              </a:extLst>
            </p:cNvPr>
            <p:cNvGrpSpPr>
              <a:grpSpLocks/>
            </p:cNvGrpSpPr>
            <p:nvPr/>
          </p:nvGrpSpPr>
          <p:grpSpPr bwMode="auto">
            <a:xfrm>
              <a:off x="4621" y="1175"/>
              <a:ext cx="419" cy="186"/>
              <a:chOff x="150" y="2071"/>
              <a:chExt cx="150" cy="736"/>
            </a:xfrm>
          </p:grpSpPr>
          <p:sp>
            <p:nvSpPr>
              <p:cNvPr id="108" name="Rectangle 27">
                <a:extLst>
                  <a:ext uri="{FF2B5EF4-FFF2-40B4-BE49-F238E27FC236}">
                    <a16:creationId xmlns:a16="http://schemas.microsoft.com/office/drawing/2014/main" xmlns="" id="{0E67EFAF-B1C1-4176-97AF-FEC5497B4FE4}"/>
                  </a:ext>
                </a:extLst>
              </p:cNvPr>
              <p:cNvSpPr>
                <a:spLocks noChangeArrowheads="1"/>
              </p:cNvSpPr>
              <p:nvPr/>
            </p:nvSpPr>
            <p:spPr bwMode="auto">
              <a:xfrm>
                <a:off x="156" y="2077"/>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Bob</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9" name="Rectangle 28">
                <a:extLst>
                  <a:ext uri="{FF2B5EF4-FFF2-40B4-BE49-F238E27FC236}">
                    <a16:creationId xmlns:a16="http://schemas.microsoft.com/office/drawing/2014/main" xmlns="" id="{983510C5-9D5E-4015-A5C0-79D4C6EF0CD4}"/>
                  </a:ext>
                </a:extLst>
              </p:cNvPr>
              <p:cNvSpPr>
                <a:spLocks noChangeArrowheads="1"/>
              </p:cNvSpPr>
              <p:nvPr/>
            </p:nvSpPr>
            <p:spPr bwMode="auto">
              <a:xfrm>
                <a:off x="150" y="2071"/>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grpSp>
        <p:nvGrpSpPr>
          <p:cNvPr id="120" name="Group 191">
            <a:extLst>
              <a:ext uri="{FF2B5EF4-FFF2-40B4-BE49-F238E27FC236}">
                <a16:creationId xmlns:a16="http://schemas.microsoft.com/office/drawing/2014/main" xmlns="" id="{68287F10-90B8-42BB-859D-6D820B7C8DC5}"/>
              </a:ext>
            </a:extLst>
          </p:cNvPr>
          <p:cNvGrpSpPr>
            <a:grpSpLocks/>
          </p:cNvGrpSpPr>
          <p:nvPr/>
        </p:nvGrpSpPr>
        <p:grpSpPr bwMode="auto">
          <a:xfrm>
            <a:off x="6890920" y="4580867"/>
            <a:ext cx="2829855" cy="1676383"/>
            <a:chOff x="4032" y="1488"/>
            <a:chExt cx="1162" cy="799"/>
          </a:xfrm>
        </p:grpSpPr>
        <p:grpSp>
          <p:nvGrpSpPr>
            <p:cNvPr id="121" name="Group 42">
              <a:extLst>
                <a:ext uri="{FF2B5EF4-FFF2-40B4-BE49-F238E27FC236}">
                  <a16:creationId xmlns:a16="http://schemas.microsoft.com/office/drawing/2014/main" xmlns="" id="{A1D8F73B-E74A-45FF-A902-C453F761D7E1}"/>
                </a:ext>
              </a:extLst>
            </p:cNvPr>
            <p:cNvGrpSpPr>
              <a:grpSpLocks/>
            </p:cNvGrpSpPr>
            <p:nvPr/>
          </p:nvGrpSpPr>
          <p:grpSpPr bwMode="auto">
            <a:xfrm>
              <a:off x="4032" y="1488"/>
              <a:ext cx="588" cy="193"/>
              <a:chOff x="0" y="0"/>
              <a:chExt cx="150" cy="1311"/>
            </a:xfrm>
          </p:grpSpPr>
          <p:sp>
            <p:nvSpPr>
              <p:cNvPr id="143" name="Rectangle 43">
                <a:extLst>
                  <a:ext uri="{FF2B5EF4-FFF2-40B4-BE49-F238E27FC236}">
                    <a16:creationId xmlns:a16="http://schemas.microsoft.com/office/drawing/2014/main" xmlns="" id="{01106147-77ED-4B54-B07B-C31EA4B33919}"/>
                  </a:ext>
                </a:extLst>
              </p:cNvPr>
              <p:cNvSpPr>
                <a:spLocks noChangeArrowheads="1"/>
              </p:cNvSpPr>
              <p:nvPr/>
            </p:nvSpPr>
            <p:spPr bwMode="auto">
              <a:xfrm>
                <a:off x="6" y="6"/>
                <a:ext cx="138"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Manager</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44" name="Rectangle 44">
                <a:extLst>
                  <a:ext uri="{FF2B5EF4-FFF2-40B4-BE49-F238E27FC236}">
                    <a16:creationId xmlns:a16="http://schemas.microsoft.com/office/drawing/2014/main" xmlns="" id="{FB10CC3C-D949-4F5F-99B6-131B1AB35F3C}"/>
                  </a:ext>
                </a:extLst>
              </p:cNvPr>
              <p:cNvSpPr>
                <a:spLocks noChangeArrowheads="1"/>
              </p:cNvSpPr>
              <p:nvPr/>
            </p:nvSpPr>
            <p:spPr bwMode="auto">
              <a:xfrm>
                <a:off x="0" y="0"/>
                <a:ext cx="150"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2" name="Group 48">
              <a:extLst>
                <a:ext uri="{FF2B5EF4-FFF2-40B4-BE49-F238E27FC236}">
                  <a16:creationId xmlns:a16="http://schemas.microsoft.com/office/drawing/2014/main" xmlns="" id="{D52A08F9-7BD1-44B0-AE69-5B7F99E53D49}"/>
                </a:ext>
              </a:extLst>
            </p:cNvPr>
            <p:cNvGrpSpPr>
              <a:grpSpLocks/>
            </p:cNvGrpSpPr>
            <p:nvPr/>
          </p:nvGrpSpPr>
          <p:grpSpPr bwMode="auto">
            <a:xfrm>
              <a:off x="4620" y="1488"/>
              <a:ext cx="574" cy="193"/>
              <a:chOff x="300" y="0"/>
              <a:chExt cx="1227" cy="1311"/>
            </a:xfrm>
          </p:grpSpPr>
          <p:sp>
            <p:nvSpPr>
              <p:cNvPr id="141" name="Rectangle 49">
                <a:extLst>
                  <a:ext uri="{FF2B5EF4-FFF2-40B4-BE49-F238E27FC236}">
                    <a16:creationId xmlns:a16="http://schemas.microsoft.com/office/drawing/2014/main" xmlns="" id="{567241FA-144B-4412-B6E8-11F87F3BA579}"/>
                  </a:ext>
                </a:extLst>
              </p:cNvPr>
              <p:cNvSpPr>
                <a:spLocks noChangeArrowheads="1"/>
              </p:cNvSpPr>
              <p:nvPr/>
            </p:nvSpPr>
            <p:spPr bwMode="auto">
              <a:xfrm>
                <a:off x="306" y="6"/>
                <a:ext cx="1215" cy="1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Employee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42" name="Rectangle 50">
                <a:extLst>
                  <a:ext uri="{FF2B5EF4-FFF2-40B4-BE49-F238E27FC236}">
                    <a16:creationId xmlns:a16="http://schemas.microsoft.com/office/drawing/2014/main" xmlns="" id="{B33C9B1C-1859-400D-9B5D-8E0D92C8DEF2}"/>
                  </a:ext>
                </a:extLst>
              </p:cNvPr>
              <p:cNvSpPr>
                <a:spLocks noChangeArrowheads="1"/>
              </p:cNvSpPr>
              <p:nvPr/>
            </p:nvSpPr>
            <p:spPr bwMode="auto">
              <a:xfrm>
                <a:off x="300" y="0"/>
                <a:ext cx="1227" cy="1311"/>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3" name="Group 51">
              <a:extLst>
                <a:ext uri="{FF2B5EF4-FFF2-40B4-BE49-F238E27FC236}">
                  <a16:creationId xmlns:a16="http://schemas.microsoft.com/office/drawing/2014/main" xmlns="" id="{42AB6DA3-43A8-4816-8092-76FB95DC02EC}"/>
                </a:ext>
              </a:extLst>
            </p:cNvPr>
            <p:cNvGrpSpPr>
              <a:grpSpLocks/>
            </p:cNvGrpSpPr>
            <p:nvPr/>
          </p:nvGrpSpPr>
          <p:grpSpPr bwMode="auto">
            <a:xfrm>
              <a:off x="4032" y="1681"/>
              <a:ext cx="588" cy="214"/>
              <a:chOff x="0" y="1323"/>
              <a:chExt cx="150" cy="736"/>
            </a:xfrm>
          </p:grpSpPr>
          <p:sp>
            <p:nvSpPr>
              <p:cNvPr id="139" name="Rectangle 52">
                <a:extLst>
                  <a:ext uri="{FF2B5EF4-FFF2-40B4-BE49-F238E27FC236}">
                    <a16:creationId xmlns:a16="http://schemas.microsoft.com/office/drawing/2014/main" xmlns="" id="{CB843598-DFC2-4F9B-9214-49AA82D1ECF3}"/>
                  </a:ext>
                </a:extLst>
              </p:cNvPr>
              <p:cNvSpPr>
                <a:spLocks noChangeArrowheads="1"/>
              </p:cNvSpPr>
              <p:nvPr/>
            </p:nvSpPr>
            <p:spPr bwMode="auto">
              <a:xfrm>
                <a:off x="6" y="1329"/>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Jim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40" name="Rectangle 53">
                <a:extLst>
                  <a:ext uri="{FF2B5EF4-FFF2-40B4-BE49-F238E27FC236}">
                    <a16:creationId xmlns:a16="http://schemas.microsoft.com/office/drawing/2014/main" xmlns="" id="{848BCC08-EC33-47C0-B3F5-16E3428EB6A2}"/>
                  </a:ext>
                </a:extLst>
              </p:cNvPr>
              <p:cNvSpPr>
                <a:spLocks noChangeArrowheads="1"/>
              </p:cNvSpPr>
              <p:nvPr/>
            </p:nvSpPr>
            <p:spPr bwMode="auto">
              <a:xfrm>
                <a:off x="0" y="1323"/>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4" name="Group 57">
              <a:extLst>
                <a:ext uri="{FF2B5EF4-FFF2-40B4-BE49-F238E27FC236}">
                  <a16:creationId xmlns:a16="http://schemas.microsoft.com/office/drawing/2014/main" xmlns="" id="{EA00CA5C-D611-441C-81CB-3345473BFBCF}"/>
                </a:ext>
              </a:extLst>
            </p:cNvPr>
            <p:cNvGrpSpPr>
              <a:grpSpLocks/>
            </p:cNvGrpSpPr>
            <p:nvPr/>
          </p:nvGrpSpPr>
          <p:grpSpPr bwMode="auto">
            <a:xfrm>
              <a:off x="4620" y="1681"/>
              <a:ext cx="574" cy="214"/>
              <a:chOff x="300" y="1323"/>
              <a:chExt cx="1227" cy="736"/>
            </a:xfrm>
          </p:grpSpPr>
          <p:sp>
            <p:nvSpPr>
              <p:cNvPr id="137" name="Rectangle 58">
                <a:extLst>
                  <a:ext uri="{FF2B5EF4-FFF2-40B4-BE49-F238E27FC236}">
                    <a16:creationId xmlns:a16="http://schemas.microsoft.com/office/drawing/2014/main" xmlns="" id="{7B2ADEC1-31CA-4D49-9E0F-BC27C5A2D77F}"/>
                  </a:ext>
                </a:extLst>
              </p:cNvPr>
              <p:cNvSpPr>
                <a:spLocks noChangeArrowheads="1"/>
              </p:cNvSpPr>
              <p:nvPr/>
            </p:nvSpPr>
            <p:spPr bwMode="auto">
              <a:xfrm>
                <a:off x="306" y="1329"/>
                <a:ext cx="1215"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dirty="0">
                    <a:solidFill>
                      <a:schemeClr val="tx1"/>
                    </a:solidFill>
                    <a:latin typeface="Times New Roman" panose="02020603050405020304" pitchFamily="18" charset="0"/>
                    <a:ea typeface="Arial Unicode MS" pitchFamily="34" charset="-128"/>
                    <a:cs typeface="Times New Roman" panose="02020603050405020304" pitchFamily="18" charset="0"/>
                  </a:rPr>
                  <a:t>Alice</a:t>
                </a:r>
              </a:p>
              <a:p>
                <a:pPr>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38" name="Rectangle 59">
                <a:extLst>
                  <a:ext uri="{FF2B5EF4-FFF2-40B4-BE49-F238E27FC236}">
                    <a16:creationId xmlns:a16="http://schemas.microsoft.com/office/drawing/2014/main" xmlns="" id="{A610325C-E98F-44DB-953D-E5DC8F88F14E}"/>
                  </a:ext>
                </a:extLst>
              </p:cNvPr>
              <p:cNvSpPr>
                <a:spLocks noChangeArrowheads="1"/>
              </p:cNvSpPr>
              <p:nvPr/>
            </p:nvSpPr>
            <p:spPr bwMode="auto">
              <a:xfrm>
                <a:off x="300" y="1323"/>
                <a:ext cx="1227"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5" name="Group 60">
              <a:extLst>
                <a:ext uri="{FF2B5EF4-FFF2-40B4-BE49-F238E27FC236}">
                  <a16:creationId xmlns:a16="http://schemas.microsoft.com/office/drawing/2014/main" xmlns="" id="{FC2EB7A6-E690-4137-855A-92E29EA2B593}"/>
                </a:ext>
              </a:extLst>
            </p:cNvPr>
            <p:cNvGrpSpPr>
              <a:grpSpLocks/>
            </p:cNvGrpSpPr>
            <p:nvPr/>
          </p:nvGrpSpPr>
          <p:grpSpPr bwMode="auto">
            <a:xfrm>
              <a:off x="4032" y="1895"/>
              <a:ext cx="588" cy="186"/>
              <a:chOff x="0" y="2071"/>
              <a:chExt cx="150" cy="736"/>
            </a:xfrm>
          </p:grpSpPr>
          <p:sp>
            <p:nvSpPr>
              <p:cNvPr id="135" name="Rectangle 61">
                <a:extLst>
                  <a:ext uri="{FF2B5EF4-FFF2-40B4-BE49-F238E27FC236}">
                    <a16:creationId xmlns:a16="http://schemas.microsoft.com/office/drawing/2014/main" xmlns="" id="{4A001D88-B908-4C14-BFB8-681DCA76BB2A}"/>
                  </a:ext>
                </a:extLst>
              </p:cNvPr>
              <p:cNvSpPr>
                <a:spLocks noChangeArrowheads="1"/>
              </p:cNvSpPr>
              <p:nvPr/>
            </p:nvSpPr>
            <p:spPr bwMode="auto">
              <a:xfrm>
                <a:off x="6" y="2077"/>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Mary</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36" name="Rectangle 62">
                <a:extLst>
                  <a:ext uri="{FF2B5EF4-FFF2-40B4-BE49-F238E27FC236}">
                    <a16:creationId xmlns:a16="http://schemas.microsoft.com/office/drawing/2014/main" xmlns="" id="{6DA0B7BF-0BA6-47FC-83CF-B49577A1E88F}"/>
                  </a:ext>
                </a:extLst>
              </p:cNvPr>
              <p:cNvSpPr>
                <a:spLocks noChangeArrowheads="1"/>
              </p:cNvSpPr>
              <p:nvPr/>
            </p:nvSpPr>
            <p:spPr bwMode="auto">
              <a:xfrm>
                <a:off x="0" y="2071"/>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6" name="Group 66">
              <a:extLst>
                <a:ext uri="{FF2B5EF4-FFF2-40B4-BE49-F238E27FC236}">
                  <a16:creationId xmlns:a16="http://schemas.microsoft.com/office/drawing/2014/main" xmlns="" id="{63744FC5-1CFA-40AD-9118-AA02DB00AA57}"/>
                </a:ext>
              </a:extLst>
            </p:cNvPr>
            <p:cNvGrpSpPr>
              <a:grpSpLocks/>
            </p:cNvGrpSpPr>
            <p:nvPr/>
          </p:nvGrpSpPr>
          <p:grpSpPr bwMode="auto">
            <a:xfrm>
              <a:off x="4620" y="1895"/>
              <a:ext cx="574" cy="186"/>
              <a:chOff x="300" y="2071"/>
              <a:chExt cx="1227" cy="736"/>
            </a:xfrm>
          </p:grpSpPr>
          <p:sp>
            <p:nvSpPr>
              <p:cNvPr id="133" name="Rectangle 67">
                <a:extLst>
                  <a:ext uri="{FF2B5EF4-FFF2-40B4-BE49-F238E27FC236}">
                    <a16:creationId xmlns:a16="http://schemas.microsoft.com/office/drawing/2014/main" xmlns="" id="{2E797A21-7CA4-453C-A2B8-4A30E9EE4350}"/>
                  </a:ext>
                </a:extLst>
              </p:cNvPr>
              <p:cNvSpPr>
                <a:spLocks noChangeArrowheads="1"/>
              </p:cNvSpPr>
              <p:nvPr/>
            </p:nvSpPr>
            <p:spPr bwMode="auto">
              <a:xfrm>
                <a:off x="306" y="2077"/>
                <a:ext cx="1215"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Jane</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34" name="Rectangle 68">
                <a:extLst>
                  <a:ext uri="{FF2B5EF4-FFF2-40B4-BE49-F238E27FC236}">
                    <a16:creationId xmlns:a16="http://schemas.microsoft.com/office/drawing/2014/main" xmlns="" id="{72238AAD-8073-4A0B-B099-ECF3624B8EF8}"/>
                  </a:ext>
                </a:extLst>
              </p:cNvPr>
              <p:cNvSpPr>
                <a:spLocks noChangeArrowheads="1"/>
              </p:cNvSpPr>
              <p:nvPr/>
            </p:nvSpPr>
            <p:spPr bwMode="auto">
              <a:xfrm>
                <a:off x="300" y="2071"/>
                <a:ext cx="1227"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7" name="Group 69">
              <a:extLst>
                <a:ext uri="{FF2B5EF4-FFF2-40B4-BE49-F238E27FC236}">
                  <a16:creationId xmlns:a16="http://schemas.microsoft.com/office/drawing/2014/main" xmlns="" id="{28859CC4-226E-49E3-B807-2622331C9889}"/>
                </a:ext>
              </a:extLst>
            </p:cNvPr>
            <p:cNvGrpSpPr>
              <a:grpSpLocks/>
            </p:cNvGrpSpPr>
            <p:nvPr/>
          </p:nvGrpSpPr>
          <p:grpSpPr bwMode="auto">
            <a:xfrm>
              <a:off x="4032" y="2081"/>
              <a:ext cx="588" cy="206"/>
              <a:chOff x="0" y="2819"/>
              <a:chExt cx="150" cy="736"/>
            </a:xfrm>
          </p:grpSpPr>
          <p:sp>
            <p:nvSpPr>
              <p:cNvPr id="131" name="Rectangle 70">
                <a:extLst>
                  <a:ext uri="{FF2B5EF4-FFF2-40B4-BE49-F238E27FC236}">
                    <a16:creationId xmlns:a16="http://schemas.microsoft.com/office/drawing/2014/main" xmlns="" id="{9DFEC30B-B0CE-448C-9BD7-B1F476BAE7F3}"/>
                  </a:ext>
                </a:extLst>
              </p:cNvPr>
              <p:cNvSpPr>
                <a:spLocks noChangeArrowheads="1"/>
              </p:cNvSpPr>
              <p:nvPr/>
            </p:nvSpPr>
            <p:spPr bwMode="auto">
              <a:xfrm>
                <a:off x="6" y="2825"/>
                <a:ext cx="138"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Mary</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32" name="Rectangle 71">
                <a:extLst>
                  <a:ext uri="{FF2B5EF4-FFF2-40B4-BE49-F238E27FC236}">
                    <a16:creationId xmlns:a16="http://schemas.microsoft.com/office/drawing/2014/main" xmlns="" id="{8B3A870C-D42C-49B3-B93C-0E0F74CACB21}"/>
                  </a:ext>
                </a:extLst>
              </p:cNvPr>
              <p:cNvSpPr>
                <a:spLocks noChangeArrowheads="1"/>
              </p:cNvSpPr>
              <p:nvPr/>
            </p:nvSpPr>
            <p:spPr bwMode="auto">
              <a:xfrm>
                <a:off x="0" y="2819"/>
                <a:ext cx="150"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8" name="Group 75">
              <a:extLst>
                <a:ext uri="{FF2B5EF4-FFF2-40B4-BE49-F238E27FC236}">
                  <a16:creationId xmlns:a16="http://schemas.microsoft.com/office/drawing/2014/main" xmlns="" id="{4836FA48-5059-455C-AA2C-F293E80CD994}"/>
                </a:ext>
              </a:extLst>
            </p:cNvPr>
            <p:cNvGrpSpPr>
              <a:grpSpLocks/>
            </p:cNvGrpSpPr>
            <p:nvPr/>
          </p:nvGrpSpPr>
          <p:grpSpPr bwMode="auto">
            <a:xfrm>
              <a:off x="4620" y="2081"/>
              <a:ext cx="574" cy="206"/>
              <a:chOff x="300" y="2819"/>
              <a:chExt cx="1227" cy="736"/>
            </a:xfrm>
          </p:grpSpPr>
          <p:sp>
            <p:nvSpPr>
              <p:cNvPr id="129" name="Rectangle 76">
                <a:extLst>
                  <a:ext uri="{FF2B5EF4-FFF2-40B4-BE49-F238E27FC236}">
                    <a16:creationId xmlns:a16="http://schemas.microsoft.com/office/drawing/2014/main" xmlns="" id="{8A3291B2-A83F-44B5-BFF8-51BD4A87498B}"/>
                  </a:ext>
                </a:extLst>
              </p:cNvPr>
              <p:cNvSpPr>
                <a:spLocks noChangeArrowheads="1"/>
              </p:cNvSpPr>
              <p:nvPr/>
            </p:nvSpPr>
            <p:spPr bwMode="auto">
              <a:xfrm>
                <a:off x="306" y="2825"/>
                <a:ext cx="1215" cy="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Adam</a:t>
                </a:r>
              </a:p>
              <a:p>
                <a:pPr>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30" name="Rectangle 77">
                <a:extLst>
                  <a:ext uri="{FF2B5EF4-FFF2-40B4-BE49-F238E27FC236}">
                    <a16:creationId xmlns:a16="http://schemas.microsoft.com/office/drawing/2014/main" xmlns="" id="{85767689-94DE-47F5-BE04-A64CD9C4CBF0}"/>
                  </a:ext>
                </a:extLst>
              </p:cNvPr>
              <p:cNvSpPr>
                <a:spLocks noChangeArrowheads="1"/>
              </p:cNvSpPr>
              <p:nvPr/>
            </p:nvSpPr>
            <p:spPr bwMode="auto">
              <a:xfrm>
                <a:off x="300" y="2819"/>
                <a:ext cx="1227" cy="73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109293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E562786-A21A-45C2-9DCB-66DCA83DF957}"/>
              </a:ext>
            </a:extLst>
          </p:cNvPr>
          <p:cNvSpPr txBox="1"/>
          <p:nvPr/>
        </p:nvSpPr>
        <p:spPr>
          <a:xfrm>
            <a:off x="529884" y="276431"/>
            <a:ext cx="11662116" cy="2123658"/>
          </a:xfrm>
          <a:prstGeom prst="rect">
            <a:avLst/>
          </a:prstGeom>
          <a:noFill/>
        </p:spPr>
        <p:txBody>
          <a:bodyPr wrap="square">
            <a:spAutoFit/>
          </a:bodyPr>
          <a:lstStyle/>
          <a:p>
            <a:pPr marL="457200" lvl="1" indent="0">
              <a:buNone/>
            </a:pPr>
            <a:r>
              <a:rPr lang="en-US" sz="2200" b="1" dirty="0">
                <a:latin typeface="Times New Roman" panose="02020603050405020304" pitchFamily="18" charset="0"/>
                <a:cs typeface="Times New Roman" panose="02020603050405020304" pitchFamily="18" charset="0"/>
              </a:rPr>
              <a:t>The database design may be performed using two approaches</a:t>
            </a:r>
          </a:p>
          <a:p>
            <a:pPr marL="457200" lvl="1" indent="0">
              <a:buNone/>
            </a:pPr>
            <a:endParaRPr lang="en-US" sz="2200"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 bottom-up design methodology - The basic relationship among individual attributes as the starting point.</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Top-down design methodology - starts with a number of groupings of attributes into relations.</a:t>
            </a:r>
          </a:p>
        </p:txBody>
      </p:sp>
      <p:sp>
        <p:nvSpPr>
          <p:cNvPr id="5" name="Subtitle 2">
            <a:extLst>
              <a:ext uri="{FF2B5EF4-FFF2-40B4-BE49-F238E27FC236}">
                <a16:creationId xmlns:a16="http://schemas.microsoft.com/office/drawing/2014/main" xmlns="" id="{70A8E204-AAB0-4C8B-B502-D4AF4BF57AF2}"/>
              </a:ext>
            </a:extLst>
          </p:cNvPr>
          <p:cNvSpPr txBox="1">
            <a:spLocks/>
          </p:cNvSpPr>
          <p:nvPr/>
        </p:nvSpPr>
        <p:spPr>
          <a:xfrm>
            <a:off x="2353993" y="2808779"/>
            <a:ext cx="9144000" cy="2542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Times New Roman" panose="02020603050405020304" pitchFamily="18" charset="0"/>
                <a:cs typeface="Times New Roman" panose="02020603050405020304" pitchFamily="18" charset="0"/>
              </a:rPr>
              <a:t>Relation Schema </a:t>
            </a:r>
            <a:r>
              <a:rPr lang="en-US" sz="2200" dirty="0">
                <a:latin typeface="Times New Roman" panose="02020603050405020304" pitchFamily="18" charset="0"/>
                <a:cs typeface="Times New Roman" panose="02020603050405020304" pitchFamily="18" charset="0"/>
              </a:rPr>
              <a:t>- consists of a number of attributes</a:t>
            </a:r>
          </a:p>
          <a:p>
            <a:r>
              <a:rPr lang="en-US" sz="2200" b="1" dirty="0">
                <a:latin typeface="Times New Roman" panose="02020603050405020304" pitchFamily="18" charset="0"/>
                <a:cs typeface="Times New Roman" panose="02020603050405020304" pitchFamily="18" charset="0"/>
              </a:rPr>
              <a:t>Relation database schema </a:t>
            </a:r>
            <a:r>
              <a:rPr lang="en-US" sz="2200" dirty="0">
                <a:latin typeface="Times New Roman" panose="02020603050405020304" pitchFamily="18" charset="0"/>
                <a:cs typeface="Times New Roman" panose="02020603050405020304" pitchFamily="18" charset="0"/>
              </a:rPr>
              <a:t>- consists of number of relation </a:t>
            </a:r>
          </a:p>
          <a:p>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relation schema </a:t>
            </a:r>
          </a:p>
          <a:p>
            <a:r>
              <a:rPr lang="en-US" sz="2200" dirty="0">
                <a:latin typeface="Times New Roman" panose="02020603050405020304" pitchFamily="18" charset="0"/>
                <a:cs typeface="Times New Roman" panose="02020603050405020304" pitchFamily="18" charset="0"/>
              </a:rPr>
              <a:t>	Logical level or conceptual level</a:t>
            </a:r>
          </a:p>
          <a:p>
            <a:r>
              <a:rPr lang="en-US" sz="2200" dirty="0">
                <a:latin typeface="Times New Roman" panose="02020603050405020304" pitchFamily="18" charset="0"/>
                <a:cs typeface="Times New Roman" panose="02020603050405020304" pitchFamily="18" charset="0"/>
              </a:rPr>
              <a:t>	Implementation or storage level</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10113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9">
            <a:extLst>
              <a:ext uri="{FF2B5EF4-FFF2-40B4-BE49-F238E27FC236}">
                <a16:creationId xmlns:a16="http://schemas.microsoft.com/office/drawing/2014/main" xmlns="" id="{72B7E019-CE45-4275-8490-C5B7B164A8A9}"/>
              </a:ext>
            </a:extLst>
          </p:cNvPr>
          <p:cNvGrpSpPr>
            <a:grpSpLocks/>
          </p:cNvGrpSpPr>
          <p:nvPr/>
        </p:nvGrpSpPr>
        <p:grpSpPr bwMode="auto">
          <a:xfrm>
            <a:off x="5415169" y="4656976"/>
            <a:ext cx="2930013" cy="1720948"/>
            <a:chOff x="960" y="3072"/>
            <a:chExt cx="1249" cy="923"/>
          </a:xfrm>
        </p:grpSpPr>
        <p:grpSp>
          <p:nvGrpSpPr>
            <p:cNvPr id="3" name="Group 134">
              <a:extLst>
                <a:ext uri="{FF2B5EF4-FFF2-40B4-BE49-F238E27FC236}">
                  <a16:creationId xmlns:a16="http://schemas.microsoft.com/office/drawing/2014/main" xmlns="" id="{F8591C04-3122-467B-A0AF-9A16E9FFB644}"/>
                </a:ext>
              </a:extLst>
            </p:cNvPr>
            <p:cNvGrpSpPr>
              <a:grpSpLocks/>
            </p:cNvGrpSpPr>
            <p:nvPr/>
          </p:nvGrpSpPr>
          <p:grpSpPr bwMode="auto">
            <a:xfrm>
              <a:off x="960" y="3072"/>
              <a:ext cx="627" cy="191"/>
              <a:chOff x="0" y="0"/>
              <a:chExt cx="627" cy="403"/>
            </a:xfrm>
          </p:grpSpPr>
          <p:sp>
            <p:nvSpPr>
              <p:cNvPr id="31" name="Rectangle 135">
                <a:extLst>
                  <a:ext uri="{FF2B5EF4-FFF2-40B4-BE49-F238E27FC236}">
                    <a16:creationId xmlns:a16="http://schemas.microsoft.com/office/drawing/2014/main" xmlns="" id="{ECB039BF-C806-4B7D-BEBA-4CFB14052ECA}"/>
                  </a:ext>
                </a:extLst>
              </p:cNvPr>
              <p:cNvSpPr>
                <a:spLocks noChangeArrowheads="1"/>
              </p:cNvSpPr>
              <p:nvPr/>
            </p:nvSpPr>
            <p:spPr bwMode="auto">
              <a:xfrm>
                <a:off x="43" y="0"/>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Employee</a:t>
                </a:r>
              </a:p>
              <a:p>
                <a:pPr algn="just">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2" name="Rectangle 136">
                <a:extLst>
                  <a:ext uri="{FF2B5EF4-FFF2-40B4-BE49-F238E27FC236}">
                    <a16:creationId xmlns:a16="http://schemas.microsoft.com/office/drawing/2014/main" xmlns="" id="{569A98F9-2B6A-4E14-A30D-242DEC74BB24}"/>
                  </a:ext>
                </a:extLst>
              </p:cNvPr>
              <p:cNvSpPr>
                <a:spLocks noChangeArrowheads="1"/>
              </p:cNvSpPr>
              <p:nvPr/>
            </p:nvSpPr>
            <p:spPr bwMode="auto">
              <a:xfrm>
                <a:off x="0" y="0"/>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 name="Group 137">
              <a:extLst>
                <a:ext uri="{FF2B5EF4-FFF2-40B4-BE49-F238E27FC236}">
                  <a16:creationId xmlns:a16="http://schemas.microsoft.com/office/drawing/2014/main" xmlns="" id="{4B62B817-FEAC-4FD6-A40B-C2CB875403E9}"/>
                </a:ext>
              </a:extLst>
            </p:cNvPr>
            <p:cNvGrpSpPr>
              <a:grpSpLocks/>
            </p:cNvGrpSpPr>
            <p:nvPr/>
          </p:nvGrpSpPr>
          <p:grpSpPr bwMode="auto">
            <a:xfrm>
              <a:off x="1587" y="3072"/>
              <a:ext cx="622" cy="191"/>
              <a:chOff x="627" y="0"/>
              <a:chExt cx="622" cy="403"/>
            </a:xfrm>
          </p:grpSpPr>
          <p:sp>
            <p:nvSpPr>
              <p:cNvPr id="29" name="Rectangle 138">
                <a:extLst>
                  <a:ext uri="{FF2B5EF4-FFF2-40B4-BE49-F238E27FC236}">
                    <a16:creationId xmlns:a16="http://schemas.microsoft.com/office/drawing/2014/main" xmlns="" id="{4F992337-E571-4A6C-9FC6-BB17E2AE5BC8}"/>
                  </a:ext>
                </a:extLst>
              </p:cNvPr>
              <p:cNvSpPr>
                <a:spLocks noChangeArrowheads="1"/>
              </p:cNvSpPr>
              <p:nvPr/>
            </p:nvSpPr>
            <p:spPr bwMode="auto">
              <a:xfrm>
                <a:off x="670" y="0"/>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Skill</a:t>
                </a:r>
              </a:p>
              <a:p>
                <a:pPr algn="just">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30" name="Rectangle 139">
                <a:extLst>
                  <a:ext uri="{FF2B5EF4-FFF2-40B4-BE49-F238E27FC236}">
                    <a16:creationId xmlns:a16="http://schemas.microsoft.com/office/drawing/2014/main" xmlns="" id="{89E08ED2-CA0F-4D69-A9D0-D0DE3E0C051D}"/>
                  </a:ext>
                </a:extLst>
              </p:cNvPr>
              <p:cNvSpPr>
                <a:spLocks noChangeArrowheads="1"/>
              </p:cNvSpPr>
              <p:nvPr/>
            </p:nvSpPr>
            <p:spPr bwMode="auto">
              <a:xfrm>
                <a:off x="627" y="0"/>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5" name="Group 143">
              <a:extLst>
                <a:ext uri="{FF2B5EF4-FFF2-40B4-BE49-F238E27FC236}">
                  <a16:creationId xmlns:a16="http://schemas.microsoft.com/office/drawing/2014/main" xmlns="" id="{3F83ED49-5666-444F-9F07-762E74C8C18F}"/>
                </a:ext>
              </a:extLst>
            </p:cNvPr>
            <p:cNvGrpSpPr>
              <a:grpSpLocks/>
            </p:cNvGrpSpPr>
            <p:nvPr/>
          </p:nvGrpSpPr>
          <p:grpSpPr bwMode="auto">
            <a:xfrm>
              <a:off x="960" y="3263"/>
              <a:ext cx="627" cy="193"/>
              <a:chOff x="0" y="403"/>
              <a:chExt cx="627" cy="403"/>
            </a:xfrm>
          </p:grpSpPr>
          <p:sp>
            <p:nvSpPr>
              <p:cNvPr id="27" name="Rectangle 144">
                <a:extLst>
                  <a:ext uri="{FF2B5EF4-FFF2-40B4-BE49-F238E27FC236}">
                    <a16:creationId xmlns:a16="http://schemas.microsoft.com/office/drawing/2014/main" xmlns="" id="{998A0F44-CCE7-426C-AFD6-F2716C163E8B}"/>
                  </a:ext>
                </a:extLst>
              </p:cNvPr>
              <p:cNvSpPr>
                <a:spLocks noChangeArrowheads="1"/>
              </p:cNvSpPr>
              <p:nvPr/>
            </p:nvSpPr>
            <p:spPr bwMode="auto">
              <a:xfrm>
                <a:off x="43" y="403"/>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1234</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8" name="Rectangle 145">
                <a:extLst>
                  <a:ext uri="{FF2B5EF4-FFF2-40B4-BE49-F238E27FC236}">
                    <a16:creationId xmlns:a16="http://schemas.microsoft.com/office/drawing/2014/main" xmlns="" id="{125BC8E3-3386-4D1E-B42E-6691D0C00EA1}"/>
                  </a:ext>
                </a:extLst>
              </p:cNvPr>
              <p:cNvSpPr>
                <a:spLocks noChangeArrowheads="1"/>
              </p:cNvSpPr>
              <p:nvPr/>
            </p:nvSpPr>
            <p:spPr bwMode="auto">
              <a:xfrm>
                <a:off x="0" y="403"/>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6" name="Group 146">
              <a:extLst>
                <a:ext uri="{FF2B5EF4-FFF2-40B4-BE49-F238E27FC236}">
                  <a16:creationId xmlns:a16="http://schemas.microsoft.com/office/drawing/2014/main" xmlns="" id="{3554CB21-9F44-47A3-8282-470B8379674A}"/>
                </a:ext>
              </a:extLst>
            </p:cNvPr>
            <p:cNvGrpSpPr>
              <a:grpSpLocks/>
            </p:cNvGrpSpPr>
            <p:nvPr/>
          </p:nvGrpSpPr>
          <p:grpSpPr bwMode="auto">
            <a:xfrm>
              <a:off x="1587" y="3263"/>
              <a:ext cx="622" cy="193"/>
              <a:chOff x="627" y="403"/>
              <a:chExt cx="622" cy="403"/>
            </a:xfrm>
          </p:grpSpPr>
          <p:sp>
            <p:nvSpPr>
              <p:cNvPr id="25" name="Rectangle 147">
                <a:extLst>
                  <a:ext uri="{FF2B5EF4-FFF2-40B4-BE49-F238E27FC236}">
                    <a16:creationId xmlns:a16="http://schemas.microsoft.com/office/drawing/2014/main" xmlns="" id="{0365B75F-3CB6-4256-8381-1366500D9B3D}"/>
                  </a:ext>
                </a:extLst>
              </p:cNvPr>
              <p:cNvSpPr>
                <a:spLocks noChangeArrowheads="1"/>
              </p:cNvSpPr>
              <p:nvPr/>
            </p:nvSpPr>
            <p:spPr bwMode="auto">
              <a:xfrm>
                <a:off x="670" y="403"/>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6" name="Rectangle 148">
                <a:extLst>
                  <a:ext uri="{FF2B5EF4-FFF2-40B4-BE49-F238E27FC236}">
                    <a16:creationId xmlns:a16="http://schemas.microsoft.com/office/drawing/2014/main" xmlns="" id="{56A8C1F7-B8C1-4DFC-B8F2-B45F5C5E6A6D}"/>
                  </a:ext>
                </a:extLst>
              </p:cNvPr>
              <p:cNvSpPr>
                <a:spLocks noChangeArrowheads="1"/>
              </p:cNvSpPr>
              <p:nvPr/>
            </p:nvSpPr>
            <p:spPr bwMode="auto">
              <a:xfrm>
                <a:off x="627" y="403"/>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 name="Group 161">
              <a:extLst>
                <a:ext uri="{FF2B5EF4-FFF2-40B4-BE49-F238E27FC236}">
                  <a16:creationId xmlns:a16="http://schemas.microsoft.com/office/drawing/2014/main" xmlns="" id="{82C39208-1A06-4EB3-845A-6BE1D5818222}"/>
                </a:ext>
              </a:extLst>
            </p:cNvPr>
            <p:cNvGrpSpPr>
              <a:grpSpLocks/>
            </p:cNvGrpSpPr>
            <p:nvPr/>
          </p:nvGrpSpPr>
          <p:grpSpPr bwMode="auto">
            <a:xfrm>
              <a:off x="960" y="3456"/>
              <a:ext cx="627" cy="203"/>
              <a:chOff x="0" y="1209"/>
              <a:chExt cx="627" cy="403"/>
            </a:xfrm>
          </p:grpSpPr>
          <p:sp>
            <p:nvSpPr>
              <p:cNvPr id="23" name="Rectangle 162">
                <a:extLst>
                  <a:ext uri="{FF2B5EF4-FFF2-40B4-BE49-F238E27FC236}">
                    <a16:creationId xmlns:a16="http://schemas.microsoft.com/office/drawing/2014/main" xmlns="" id="{0C82756F-7C52-43BE-B19F-CDE471AF539C}"/>
                  </a:ext>
                </a:extLst>
              </p:cNvPr>
              <p:cNvSpPr>
                <a:spLocks noChangeArrowheads="1"/>
              </p:cNvSpPr>
              <p:nvPr/>
            </p:nvSpPr>
            <p:spPr bwMode="auto">
              <a:xfrm>
                <a:off x="43" y="1209"/>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1453</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4" name="Rectangle 163">
                <a:extLst>
                  <a:ext uri="{FF2B5EF4-FFF2-40B4-BE49-F238E27FC236}">
                    <a16:creationId xmlns:a16="http://schemas.microsoft.com/office/drawing/2014/main" xmlns="" id="{236CC418-8329-466B-8515-0CD138B47B46}"/>
                  </a:ext>
                </a:extLst>
              </p:cNvPr>
              <p:cNvSpPr>
                <a:spLocks noChangeArrowheads="1"/>
              </p:cNvSpPr>
              <p:nvPr/>
            </p:nvSpPr>
            <p:spPr bwMode="auto">
              <a:xfrm>
                <a:off x="0" y="1209"/>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 name="Group 164">
              <a:extLst>
                <a:ext uri="{FF2B5EF4-FFF2-40B4-BE49-F238E27FC236}">
                  <a16:creationId xmlns:a16="http://schemas.microsoft.com/office/drawing/2014/main" xmlns="" id="{60D73F60-83E0-41CC-B59A-C64667DB0533}"/>
                </a:ext>
              </a:extLst>
            </p:cNvPr>
            <p:cNvGrpSpPr>
              <a:grpSpLocks/>
            </p:cNvGrpSpPr>
            <p:nvPr/>
          </p:nvGrpSpPr>
          <p:grpSpPr bwMode="auto">
            <a:xfrm>
              <a:off x="1587" y="3456"/>
              <a:ext cx="622" cy="203"/>
              <a:chOff x="627" y="1209"/>
              <a:chExt cx="622" cy="403"/>
            </a:xfrm>
          </p:grpSpPr>
          <p:sp>
            <p:nvSpPr>
              <p:cNvPr id="21" name="Rectangle 165">
                <a:extLst>
                  <a:ext uri="{FF2B5EF4-FFF2-40B4-BE49-F238E27FC236}">
                    <a16:creationId xmlns:a16="http://schemas.microsoft.com/office/drawing/2014/main" xmlns="" id="{58AC353F-5106-478E-93B8-B54B5686D0DC}"/>
                  </a:ext>
                </a:extLst>
              </p:cNvPr>
              <p:cNvSpPr>
                <a:spLocks noChangeArrowheads="1"/>
              </p:cNvSpPr>
              <p:nvPr/>
            </p:nvSpPr>
            <p:spPr bwMode="auto">
              <a:xfrm>
                <a:off x="670" y="1209"/>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Carpentry</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2" name="Rectangle 166">
                <a:extLst>
                  <a:ext uri="{FF2B5EF4-FFF2-40B4-BE49-F238E27FC236}">
                    <a16:creationId xmlns:a16="http://schemas.microsoft.com/office/drawing/2014/main" xmlns="" id="{92076BD0-9D39-4D3F-AD4D-E1D99A8C50FE}"/>
                  </a:ext>
                </a:extLst>
              </p:cNvPr>
              <p:cNvSpPr>
                <a:spLocks noChangeArrowheads="1"/>
              </p:cNvSpPr>
              <p:nvPr/>
            </p:nvSpPr>
            <p:spPr bwMode="auto">
              <a:xfrm>
                <a:off x="627" y="1209"/>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9" name="Group 170">
              <a:extLst>
                <a:ext uri="{FF2B5EF4-FFF2-40B4-BE49-F238E27FC236}">
                  <a16:creationId xmlns:a16="http://schemas.microsoft.com/office/drawing/2014/main" xmlns="" id="{5F25E1B7-7E60-4E0F-8F1E-CDC22768EA6B}"/>
                </a:ext>
              </a:extLst>
            </p:cNvPr>
            <p:cNvGrpSpPr>
              <a:grpSpLocks/>
            </p:cNvGrpSpPr>
            <p:nvPr/>
          </p:nvGrpSpPr>
          <p:grpSpPr bwMode="auto">
            <a:xfrm>
              <a:off x="960" y="3659"/>
              <a:ext cx="627" cy="171"/>
              <a:chOff x="0" y="1612"/>
              <a:chExt cx="627" cy="403"/>
            </a:xfrm>
          </p:grpSpPr>
          <p:sp>
            <p:nvSpPr>
              <p:cNvPr id="19" name="Rectangle 171">
                <a:extLst>
                  <a:ext uri="{FF2B5EF4-FFF2-40B4-BE49-F238E27FC236}">
                    <a16:creationId xmlns:a16="http://schemas.microsoft.com/office/drawing/2014/main" xmlns="" id="{4E753B41-B741-4F02-BE98-83C83E3B80F6}"/>
                  </a:ext>
                </a:extLst>
              </p:cNvPr>
              <p:cNvSpPr>
                <a:spLocks noChangeArrowheads="1"/>
              </p:cNvSpPr>
              <p:nvPr/>
            </p:nvSpPr>
            <p:spPr bwMode="auto">
              <a:xfrm>
                <a:off x="43" y="1612"/>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1453</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20" name="Rectangle 172">
                <a:extLst>
                  <a:ext uri="{FF2B5EF4-FFF2-40B4-BE49-F238E27FC236}">
                    <a16:creationId xmlns:a16="http://schemas.microsoft.com/office/drawing/2014/main" xmlns="" id="{02D979BC-7343-4805-B224-9ED7C8173877}"/>
                  </a:ext>
                </a:extLst>
              </p:cNvPr>
              <p:cNvSpPr>
                <a:spLocks noChangeArrowheads="1"/>
              </p:cNvSpPr>
              <p:nvPr/>
            </p:nvSpPr>
            <p:spPr bwMode="auto">
              <a:xfrm>
                <a:off x="0" y="1612"/>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0" name="Group 173">
              <a:extLst>
                <a:ext uri="{FF2B5EF4-FFF2-40B4-BE49-F238E27FC236}">
                  <a16:creationId xmlns:a16="http://schemas.microsoft.com/office/drawing/2014/main" xmlns="" id="{ED22B71B-9FDB-4126-B359-05D5D1E3898F}"/>
                </a:ext>
              </a:extLst>
            </p:cNvPr>
            <p:cNvGrpSpPr>
              <a:grpSpLocks/>
            </p:cNvGrpSpPr>
            <p:nvPr/>
          </p:nvGrpSpPr>
          <p:grpSpPr bwMode="auto">
            <a:xfrm>
              <a:off x="1587" y="3659"/>
              <a:ext cx="622" cy="171"/>
              <a:chOff x="627" y="1612"/>
              <a:chExt cx="622" cy="403"/>
            </a:xfrm>
          </p:grpSpPr>
          <p:sp>
            <p:nvSpPr>
              <p:cNvPr id="17" name="Rectangle 174">
                <a:extLst>
                  <a:ext uri="{FF2B5EF4-FFF2-40B4-BE49-F238E27FC236}">
                    <a16:creationId xmlns:a16="http://schemas.microsoft.com/office/drawing/2014/main" xmlns="" id="{D0643598-78AC-4FA5-9FF3-F943A7FBD87F}"/>
                  </a:ext>
                </a:extLst>
              </p:cNvPr>
              <p:cNvSpPr>
                <a:spLocks noChangeArrowheads="1"/>
              </p:cNvSpPr>
              <p:nvPr/>
            </p:nvSpPr>
            <p:spPr bwMode="auto">
              <a:xfrm>
                <a:off x="670" y="1612"/>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8" name="Rectangle 175">
                <a:extLst>
                  <a:ext uri="{FF2B5EF4-FFF2-40B4-BE49-F238E27FC236}">
                    <a16:creationId xmlns:a16="http://schemas.microsoft.com/office/drawing/2014/main" xmlns="" id="{F56BC0DD-B3B8-47A2-96B8-EB7DCDF203BD}"/>
                  </a:ext>
                </a:extLst>
              </p:cNvPr>
              <p:cNvSpPr>
                <a:spLocks noChangeArrowheads="1"/>
              </p:cNvSpPr>
              <p:nvPr/>
            </p:nvSpPr>
            <p:spPr bwMode="auto">
              <a:xfrm>
                <a:off x="627" y="1612"/>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1" name="Group 179">
              <a:extLst>
                <a:ext uri="{FF2B5EF4-FFF2-40B4-BE49-F238E27FC236}">
                  <a16:creationId xmlns:a16="http://schemas.microsoft.com/office/drawing/2014/main" xmlns="" id="{6F220235-5A58-4019-A94D-1C2CB423DD38}"/>
                </a:ext>
              </a:extLst>
            </p:cNvPr>
            <p:cNvGrpSpPr>
              <a:grpSpLocks/>
            </p:cNvGrpSpPr>
            <p:nvPr/>
          </p:nvGrpSpPr>
          <p:grpSpPr bwMode="auto">
            <a:xfrm>
              <a:off x="960" y="3830"/>
              <a:ext cx="627" cy="165"/>
              <a:chOff x="0" y="2015"/>
              <a:chExt cx="627" cy="403"/>
            </a:xfrm>
          </p:grpSpPr>
          <p:sp>
            <p:nvSpPr>
              <p:cNvPr id="15" name="Rectangle 180">
                <a:extLst>
                  <a:ext uri="{FF2B5EF4-FFF2-40B4-BE49-F238E27FC236}">
                    <a16:creationId xmlns:a16="http://schemas.microsoft.com/office/drawing/2014/main" xmlns="" id="{E01C6082-8BA5-4A83-B9ED-67F86C985ADD}"/>
                  </a:ext>
                </a:extLst>
              </p:cNvPr>
              <p:cNvSpPr>
                <a:spLocks noChangeArrowheads="1"/>
              </p:cNvSpPr>
              <p:nvPr/>
            </p:nvSpPr>
            <p:spPr bwMode="auto">
              <a:xfrm>
                <a:off x="43" y="2015"/>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2345</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6" name="Rectangle 181">
                <a:extLst>
                  <a:ext uri="{FF2B5EF4-FFF2-40B4-BE49-F238E27FC236}">
                    <a16:creationId xmlns:a16="http://schemas.microsoft.com/office/drawing/2014/main" xmlns="" id="{CD368D00-3F94-409B-8366-0CD1875BD348}"/>
                  </a:ext>
                </a:extLst>
              </p:cNvPr>
              <p:cNvSpPr>
                <a:spLocks noChangeArrowheads="1"/>
              </p:cNvSpPr>
              <p:nvPr/>
            </p:nvSpPr>
            <p:spPr bwMode="auto">
              <a:xfrm>
                <a:off x="0" y="2015"/>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12" name="Group 182">
              <a:extLst>
                <a:ext uri="{FF2B5EF4-FFF2-40B4-BE49-F238E27FC236}">
                  <a16:creationId xmlns:a16="http://schemas.microsoft.com/office/drawing/2014/main" xmlns="" id="{2A2FEE5E-F85E-420E-8A71-A3E09AA2E441}"/>
                </a:ext>
              </a:extLst>
            </p:cNvPr>
            <p:cNvGrpSpPr>
              <a:grpSpLocks/>
            </p:cNvGrpSpPr>
            <p:nvPr/>
          </p:nvGrpSpPr>
          <p:grpSpPr bwMode="auto">
            <a:xfrm>
              <a:off x="1587" y="3830"/>
              <a:ext cx="622" cy="165"/>
              <a:chOff x="627" y="2015"/>
              <a:chExt cx="622" cy="403"/>
            </a:xfrm>
          </p:grpSpPr>
          <p:sp>
            <p:nvSpPr>
              <p:cNvPr id="13" name="Rectangle 183">
                <a:extLst>
                  <a:ext uri="{FF2B5EF4-FFF2-40B4-BE49-F238E27FC236}">
                    <a16:creationId xmlns:a16="http://schemas.microsoft.com/office/drawing/2014/main" xmlns="" id="{0AB436F3-A44A-498D-B9F7-C48EF72906FA}"/>
                  </a:ext>
                </a:extLst>
              </p:cNvPr>
              <p:cNvSpPr>
                <a:spLocks noChangeArrowheads="1"/>
              </p:cNvSpPr>
              <p:nvPr/>
            </p:nvSpPr>
            <p:spPr bwMode="auto">
              <a:xfrm>
                <a:off x="670" y="2015"/>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4" name="Rectangle 184">
                <a:extLst>
                  <a:ext uri="{FF2B5EF4-FFF2-40B4-BE49-F238E27FC236}">
                    <a16:creationId xmlns:a16="http://schemas.microsoft.com/office/drawing/2014/main" xmlns="" id="{DADDC053-6E8F-43FE-827F-889122A2259C}"/>
                  </a:ext>
                </a:extLst>
              </p:cNvPr>
              <p:cNvSpPr>
                <a:spLocks noChangeArrowheads="1"/>
              </p:cNvSpPr>
              <p:nvPr/>
            </p:nvSpPr>
            <p:spPr bwMode="auto">
              <a:xfrm>
                <a:off x="627" y="2015"/>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grpSp>
        <p:nvGrpSpPr>
          <p:cNvPr id="33" name="Group 188">
            <a:extLst>
              <a:ext uri="{FF2B5EF4-FFF2-40B4-BE49-F238E27FC236}">
                <a16:creationId xmlns:a16="http://schemas.microsoft.com/office/drawing/2014/main" xmlns="" id="{5B844532-A71B-42A2-9AA4-A89B2B5D4C31}"/>
              </a:ext>
            </a:extLst>
          </p:cNvPr>
          <p:cNvGrpSpPr>
            <a:grpSpLocks/>
          </p:cNvGrpSpPr>
          <p:nvPr/>
        </p:nvGrpSpPr>
        <p:grpSpPr bwMode="auto">
          <a:xfrm>
            <a:off x="8487305" y="4327460"/>
            <a:ext cx="3329555" cy="2037936"/>
            <a:chOff x="3264" y="3072"/>
            <a:chExt cx="1256" cy="933"/>
          </a:xfrm>
        </p:grpSpPr>
        <p:grpSp>
          <p:nvGrpSpPr>
            <p:cNvPr id="34" name="Group 79">
              <a:extLst>
                <a:ext uri="{FF2B5EF4-FFF2-40B4-BE49-F238E27FC236}">
                  <a16:creationId xmlns:a16="http://schemas.microsoft.com/office/drawing/2014/main" xmlns="" id="{BB706288-1BE4-41D5-96CB-8092B5C36407}"/>
                </a:ext>
              </a:extLst>
            </p:cNvPr>
            <p:cNvGrpSpPr>
              <a:grpSpLocks/>
            </p:cNvGrpSpPr>
            <p:nvPr/>
          </p:nvGrpSpPr>
          <p:grpSpPr bwMode="auto">
            <a:xfrm>
              <a:off x="3264" y="3072"/>
              <a:ext cx="627" cy="191"/>
              <a:chOff x="0" y="0"/>
              <a:chExt cx="627" cy="403"/>
            </a:xfrm>
          </p:grpSpPr>
          <p:sp>
            <p:nvSpPr>
              <p:cNvPr id="62" name="Rectangle 80">
                <a:extLst>
                  <a:ext uri="{FF2B5EF4-FFF2-40B4-BE49-F238E27FC236}">
                    <a16:creationId xmlns:a16="http://schemas.microsoft.com/office/drawing/2014/main" xmlns="" id="{24C738F4-3E80-43FB-A0E2-28A441F6D86F}"/>
                  </a:ext>
                </a:extLst>
              </p:cNvPr>
              <p:cNvSpPr>
                <a:spLocks noChangeArrowheads="1"/>
              </p:cNvSpPr>
              <p:nvPr/>
            </p:nvSpPr>
            <p:spPr bwMode="auto">
              <a:xfrm>
                <a:off x="43" y="0"/>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Employee</a:t>
                </a:r>
              </a:p>
              <a:p>
                <a:pPr algn="just">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63" name="Rectangle 81">
                <a:extLst>
                  <a:ext uri="{FF2B5EF4-FFF2-40B4-BE49-F238E27FC236}">
                    <a16:creationId xmlns:a16="http://schemas.microsoft.com/office/drawing/2014/main" xmlns="" id="{686E4509-F7A1-4464-A278-EED38BDAEDE5}"/>
                  </a:ext>
                </a:extLst>
              </p:cNvPr>
              <p:cNvSpPr>
                <a:spLocks noChangeArrowheads="1"/>
              </p:cNvSpPr>
              <p:nvPr/>
            </p:nvSpPr>
            <p:spPr bwMode="auto">
              <a:xfrm>
                <a:off x="0" y="0"/>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5" name="Group 85">
              <a:extLst>
                <a:ext uri="{FF2B5EF4-FFF2-40B4-BE49-F238E27FC236}">
                  <a16:creationId xmlns:a16="http://schemas.microsoft.com/office/drawing/2014/main" xmlns="" id="{EC3B99EF-A3FE-4FFE-95AB-9BF92989272C}"/>
                </a:ext>
              </a:extLst>
            </p:cNvPr>
            <p:cNvGrpSpPr>
              <a:grpSpLocks/>
            </p:cNvGrpSpPr>
            <p:nvPr/>
          </p:nvGrpSpPr>
          <p:grpSpPr bwMode="auto">
            <a:xfrm>
              <a:off x="3894" y="3072"/>
              <a:ext cx="626" cy="191"/>
              <a:chOff x="1249" y="0"/>
              <a:chExt cx="626" cy="403"/>
            </a:xfrm>
          </p:grpSpPr>
          <p:sp>
            <p:nvSpPr>
              <p:cNvPr id="60" name="Rectangle 86">
                <a:extLst>
                  <a:ext uri="{FF2B5EF4-FFF2-40B4-BE49-F238E27FC236}">
                    <a16:creationId xmlns:a16="http://schemas.microsoft.com/office/drawing/2014/main" xmlns="" id="{E45C7AC7-9773-42AF-840A-57CBDA552346}"/>
                  </a:ext>
                </a:extLst>
              </p:cNvPr>
              <p:cNvSpPr>
                <a:spLocks noChangeArrowheads="1"/>
              </p:cNvSpPr>
              <p:nvPr/>
            </p:nvSpPr>
            <p:spPr bwMode="auto">
              <a:xfrm>
                <a:off x="1292" y="0"/>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Language</a:t>
                </a:r>
              </a:p>
              <a:p>
                <a:pPr algn="just">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61" name="Rectangle 87">
                <a:extLst>
                  <a:ext uri="{FF2B5EF4-FFF2-40B4-BE49-F238E27FC236}">
                    <a16:creationId xmlns:a16="http://schemas.microsoft.com/office/drawing/2014/main" xmlns="" id="{62A2845F-88A3-4D13-9B72-32DDDA33CA8A}"/>
                  </a:ext>
                </a:extLst>
              </p:cNvPr>
              <p:cNvSpPr>
                <a:spLocks noChangeArrowheads="1"/>
              </p:cNvSpPr>
              <p:nvPr/>
            </p:nvSpPr>
            <p:spPr bwMode="auto">
              <a:xfrm>
                <a:off x="1249" y="0"/>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6" name="Group 88">
              <a:extLst>
                <a:ext uri="{FF2B5EF4-FFF2-40B4-BE49-F238E27FC236}">
                  <a16:creationId xmlns:a16="http://schemas.microsoft.com/office/drawing/2014/main" xmlns="" id="{50BAC96E-488C-43F0-9302-96F25179309A}"/>
                </a:ext>
              </a:extLst>
            </p:cNvPr>
            <p:cNvGrpSpPr>
              <a:grpSpLocks/>
            </p:cNvGrpSpPr>
            <p:nvPr/>
          </p:nvGrpSpPr>
          <p:grpSpPr bwMode="auto">
            <a:xfrm>
              <a:off x="3264" y="3263"/>
              <a:ext cx="627" cy="193"/>
              <a:chOff x="0" y="403"/>
              <a:chExt cx="627" cy="403"/>
            </a:xfrm>
          </p:grpSpPr>
          <p:sp>
            <p:nvSpPr>
              <p:cNvPr id="58" name="Rectangle 89">
                <a:extLst>
                  <a:ext uri="{FF2B5EF4-FFF2-40B4-BE49-F238E27FC236}">
                    <a16:creationId xmlns:a16="http://schemas.microsoft.com/office/drawing/2014/main" xmlns="" id="{FC016551-6A5F-4D28-A674-63FF19622C3C}"/>
                  </a:ext>
                </a:extLst>
              </p:cNvPr>
              <p:cNvSpPr>
                <a:spLocks noChangeArrowheads="1"/>
              </p:cNvSpPr>
              <p:nvPr/>
            </p:nvSpPr>
            <p:spPr bwMode="auto">
              <a:xfrm>
                <a:off x="43" y="403"/>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1234</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9" name="Rectangle 90">
                <a:extLst>
                  <a:ext uri="{FF2B5EF4-FFF2-40B4-BE49-F238E27FC236}">
                    <a16:creationId xmlns:a16="http://schemas.microsoft.com/office/drawing/2014/main" xmlns="" id="{6AB33093-9029-48DC-B5B8-84D38D17A0A6}"/>
                  </a:ext>
                </a:extLst>
              </p:cNvPr>
              <p:cNvSpPr>
                <a:spLocks noChangeArrowheads="1"/>
              </p:cNvSpPr>
              <p:nvPr/>
            </p:nvSpPr>
            <p:spPr bwMode="auto">
              <a:xfrm>
                <a:off x="0" y="403"/>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7" name="Group 94">
              <a:extLst>
                <a:ext uri="{FF2B5EF4-FFF2-40B4-BE49-F238E27FC236}">
                  <a16:creationId xmlns:a16="http://schemas.microsoft.com/office/drawing/2014/main" xmlns="" id="{26ECC1E7-F341-4DCD-AE42-3F65B64CCA74}"/>
                </a:ext>
              </a:extLst>
            </p:cNvPr>
            <p:cNvGrpSpPr>
              <a:grpSpLocks/>
            </p:cNvGrpSpPr>
            <p:nvPr/>
          </p:nvGrpSpPr>
          <p:grpSpPr bwMode="auto">
            <a:xfrm>
              <a:off x="3894" y="3263"/>
              <a:ext cx="626" cy="193"/>
              <a:chOff x="1249" y="403"/>
              <a:chExt cx="626" cy="403"/>
            </a:xfrm>
          </p:grpSpPr>
          <p:sp>
            <p:nvSpPr>
              <p:cNvPr id="56" name="Rectangle 95">
                <a:extLst>
                  <a:ext uri="{FF2B5EF4-FFF2-40B4-BE49-F238E27FC236}">
                    <a16:creationId xmlns:a16="http://schemas.microsoft.com/office/drawing/2014/main" xmlns="" id="{9A5BAAB1-7E1C-4C7A-8458-4D9620431F48}"/>
                  </a:ext>
                </a:extLst>
              </p:cNvPr>
              <p:cNvSpPr>
                <a:spLocks noChangeArrowheads="1"/>
              </p:cNvSpPr>
              <p:nvPr/>
            </p:nvSpPr>
            <p:spPr bwMode="auto">
              <a:xfrm>
                <a:off x="1292" y="403"/>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French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7" name="Rectangle 96">
                <a:extLst>
                  <a:ext uri="{FF2B5EF4-FFF2-40B4-BE49-F238E27FC236}">
                    <a16:creationId xmlns:a16="http://schemas.microsoft.com/office/drawing/2014/main" xmlns="" id="{1C5A15DD-11B0-45E9-8239-517D1725FF53}"/>
                  </a:ext>
                </a:extLst>
              </p:cNvPr>
              <p:cNvSpPr>
                <a:spLocks noChangeArrowheads="1"/>
              </p:cNvSpPr>
              <p:nvPr/>
            </p:nvSpPr>
            <p:spPr bwMode="auto">
              <a:xfrm>
                <a:off x="1249" y="403"/>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8" name="Group 97">
              <a:extLst>
                <a:ext uri="{FF2B5EF4-FFF2-40B4-BE49-F238E27FC236}">
                  <a16:creationId xmlns:a16="http://schemas.microsoft.com/office/drawing/2014/main" xmlns="" id="{BDDA6569-5A76-412F-A907-BE790A523187}"/>
                </a:ext>
              </a:extLst>
            </p:cNvPr>
            <p:cNvGrpSpPr>
              <a:grpSpLocks/>
            </p:cNvGrpSpPr>
            <p:nvPr/>
          </p:nvGrpSpPr>
          <p:grpSpPr bwMode="auto">
            <a:xfrm>
              <a:off x="3264" y="3456"/>
              <a:ext cx="627" cy="181"/>
              <a:chOff x="0" y="806"/>
              <a:chExt cx="627" cy="403"/>
            </a:xfrm>
          </p:grpSpPr>
          <p:sp>
            <p:nvSpPr>
              <p:cNvPr id="54" name="Rectangle 98">
                <a:extLst>
                  <a:ext uri="{FF2B5EF4-FFF2-40B4-BE49-F238E27FC236}">
                    <a16:creationId xmlns:a16="http://schemas.microsoft.com/office/drawing/2014/main" xmlns="" id="{D3E7D147-2F62-46D6-AD8F-BBCD7109F774}"/>
                  </a:ext>
                </a:extLst>
              </p:cNvPr>
              <p:cNvSpPr>
                <a:spLocks noChangeArrowheads="1"/>
              </p:cNvSpPr>
              <p:nvPr/>
            </p:nvSpPr>
            <p:spPr bwMode="auto">
              <a:xfrm>
                <a:off x="43" y="806"/>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1234</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5" name="Rectangle 99">
                <a:extLst>
                  <a:ext uri="{FF2B5EF4-FFF2-40B4-BE49-F238E27FC236}">
                    <a16:creationId xmlns:a16="http://schemas.microsoft.com/office/drawing/2014/main" xmlns="" id="{A3282023-9086-4E59-BA6A-20373261E2D2}"/>
                  </a:ext>
                </a:extLst>
              </p:cNvPr>
              <p:cNvSpPr>
                <a:spLocks noChangeArrowheads="1"/>
              </p:cNvSpPr>
              <p:nvPr/>
            </p:nvSpPr>
            <p:spPr bwMode="auto">
              <a:xfrm>
                <a:off x="0" y="806"/>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39" name="Group 103">
              <a:extLst>
                <a:ext uri="{FF2B5EF4-FFF2-40B4-BE49-F238E27FC236}">
                  <a16:creationId xmlns:a16="http://schemas.microsoft.com/office/drawing/2014/main" xmlns="" id="{3300DE56-20A9-499A-9284-1932C331672D}"/>
                </a:ext>
              </a:extLst>
            </p:cNvPr>
            <p:cNvGrpSpPr>
              <a:grpSpLocks/>
            </p:cNvGrpSpPr>
            <p:nvPr/>
          </p:nvGrpSpPr>
          <p:grpSpPr bwMode="auto">
            <a:xfrm>
              <a:off x="3894" y="3456"/>
              <a:ext cx="626" cy="181"/>
              <a:chOff x="1249" y="806"/>
              <a:chExt cx="626" cy="403"/>
            </a:xfrm>
          </p:grpSpPr>
          <p:sp>
            <p:nvSpPr>
              <p:cNvPr id="52" name="Rectangle 104">
                <a:extLst>
                  <a:ext uri="{FF2B5EF4-FFF2-40B4-BE49-F238E27FC236}">
                    <a16:creationId xmlns:a16="http://schemas.microsoft.com/office/drawing/2014/main" xmlns="" id="{364497A7-E35D-470A-9942-ABFCD0AB6BDD}"/>
                  </a:ext>
                </a:extLst>
              </p:cNvPr>
              <p:cNvSpPr>
                <a:spLocks noChangeArrowheads="1"/>
              </p:cNvSpPr>
              <p:nvPr/>
            </p:nvSpPr>
            <p:spPr bwMode="auto">
              <a:xfrm>
                <a:off x="1292" y="806"/>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German</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3" name="Rectangle 105">
                <a:extLst>
                  <a:ext uri="{FF2B5EF4-FFF2-40B4-BE49-F238E27FC236}">
                    <a16:creationId xmlns:a16="http://schemas.microsoft.com/office/drawing/2014/main" xmlns="" id="{8C13C006-8FFA-4B92-8C5A-7E114087B69F}"/>
                  </a:ext>
                </a:extLst>
              </p:cNvPr>
              <p:cNvSpPr>
                <a:spLocks noChangeArrowheads="1"/>
              </p:cNvSpPr>
              <p:nvPr/>
            </p:nvSpPr>
            <p:spPr bwMode="auto">
              <a:xfrm>
                <a:off x="1249" y="806"/>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0" name="Group 106">
              <a:extLst>
                <a:ext uri="{FF2B5EF4-FFF2-40B4-BE49-F238E27FC236}">
                  <a16:creationId xmlns:a16="http://schemas.microsoft.com/office/drawing/2014/main" xmlns="" id="{0196702E-FCAC-489A-9AC0-12D6D21C00AA}"/>
                </a:ext>
              </a:extLst>
            </p:cNvPr>
            <p:cNvGrpSpPr>
              <a:grpSpLocks/>
            </p:cNvGrpSpPr>
            <p:nvPr/>
          </p:nvGrpSpPr>
          <p:grpSpPr bwMode="auto">
            <a:xfrm>
              <a:off x="3264" y="3637"/>
              <a:ext cx="627" cy="203"/>
              <a:chOff x="0" y="1209"/>
              <a:chExt cx="627" cy="403"/>
            </a:xfrm>
          </p:grpSpPr>
          <p:sp>
            <p:nvSpPr>
              <p:cNvPr id="50" name="Rectangle 107">
                <a:extLst>
                  <a:ext uri="{FF2B5EF4-FFF2-40B4-BE49-F238E27FC236}">
                    <a16:creationId xmlns:a16="http://schemas.microsoft.com/office/drawing/2014/main" xmlns="" id="{C6504008-A76B-49C1-8229-E64D53FD146B}"/>
                  </a:ext>
                </a:extLst>
              </p:cNvPr>
              <p:cNvSpPr>
                <a:spLocks noChangeArrowheads="1"/>
              </p:cNvSpPr>
              <p:nvPr/>
            </p:nvSpPr>
            <p:spPr bwMode="auto">
              <a:xfrm>
                <a:off x="43" y="1209"/>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1453</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51" name="Rectangle 108">
                <a:extLst>
                  <a:ext uri="{FF2B5EF4-FFF2-40B4-BE49-F238E27FC236}">
                    <a16:creationId xmlns:a16="http://schemas.microsoft.com/office/drawing/2014/main" xmlns="" id="{80F285B0-F30D-4652-9AF9-994F66320305}"/>
                  </a:ext>
                </a:extLst>
              </p:cNvPr>
              <p:cNvSpPr>
                <a:spLocks noChangeArrowheads="1"/>
              </p:cNvSpPr>
              <p:nvPr/>
            </p:nvSpPr>
            <p:spPr bwMode="auto">
              <a:xfrm>
                <a:off x="0" y="1209"/>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1" name="Group 112">
              <a:extLst>
                <a:ext uri="{FF2B5EF4-FFF2-40B4-BE49-F238E27FC236}">
                  <a16:creationId xmlns:a16="http://schemas.microsoft.com/office/drawing/2014/main" xmlns="" id="{C6920013-3444-4748-91AD-5664E05A7984}"/>
                </a:ext>
              </a:extLst>
            </p:cNvPr>
            <p:cNvGrpSpPr>
              <a:grpSpLocks/>
            </p:cNvGrpSpPr>
            <p:nvPr/>
          </p:nvGrpSpPr>
          <p:grpSpPr bwMode="auto">
            <a:xfrm>
              <a:off x="3894" y="3637"/>
              <a:ext cx="626" cy="203"/>
              <a:chOff x="1249" y="1209"/>
              <a:chExt cx="626" cy="403"/>
            </a:xfrm>
          </p:grpSpPr>
          <p:sp>
            <p:nvSpPr>
              <p:cNvPr id="48" name="Rectangle 113">
                <a:extLst>
                  <a:ext uri="{FF2B5EF4-FFF2-40B4-BE49-F238E27FC236}">
                    <a16:creationId xmlns:a16="http://schemas.microsoft.com/office/drawing/2014/main" xmlns="" id="{A1F2379C-FE33-4D0F-93D8-1B6A9AB9AD1D}"/>
                  </a:ext>
                </a:extLst>
              </p:cNvPr>
              <p:cNvSpPr>
                <a:spLocks noChangeArrowheads="1"/>
              </p:cNvSpPr>
              <p:nvPr/>
            </p:nvSpPr>
            <p:spPr bwMode="auto">
              <a:xfrm>
                <a:off x="1292" y="1209"/>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Spanish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9" name="Rectangle 114">
                <a:extLst>
                  <a:ext uri="{FF2B5EF4-FFF2-40B4-BE49-F238E27FC236}">
                    <a16:creationId xmlns:a16="http://schemas.microsoft.com/office/drawing/2014/main" xmlns="" id="{50FF62D0-A9DE-419C-A2AD-667EB47D5957}"/>
                  </a:ext>
                </a:extLst>
              </p:cNvPr>
              <p:cNvSpPr>
                <a:spLocks noChangeArrowheads="1"/>
              </p:cNvSpPr>
              <p:nvPr/>
            </p:nvSpPr>
            <p:spPr bwMode="auto">
              <a:xfrm>
                <a:off x="1249" y="1209"/>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2" name="Group 124">
              <a:extLst>
                <a:ext uri="{FF2B5EF4-FFF2-40B4-BE49-F238E27FC236}">
                  <a16:creationId xmlns:a16="http://schemas.microsoft.com/office/drawing/2014/main" xmlns="" id="{3AD60DF2-887D-4976-908D-B16FF4BFDFF2}"/>
                </a:ext>
              </a:extLst>
            </p:cNvPr>
            <p:cNvGrpSpPr>
              <a:grpSpLocks/>
            </p:cNvGrpSpPr>
            <p:nvPr/>
          </p:nvGrpSpPr>
          <p:grpSpPr bwMode="auto">
            <a:xfrm>
              <a:off x="3264" y="3840"/>
              <a:ext cx="627" cy="165"/>
              <a:chOff x="0" y="2015"/>
              <a:chExt cx="627" cy="403"/>
            </a:xfrm>
          </p:grpSpPr>
          <p:sp>
            <p:nvSpPr>
              <p:cNvPr id="46" name="Rectangle 125">
                <a:extLst>
                  <a:ext uri="{FF2B5EF4-FFF2-40B4-BE49-F238E27FC236}">
                    <a16:creationId xmlns:a16="http://schemas.microsoft.com/office/drawing/2014/main" xmlns="" id="{65CF0FF1-1E07-4262-927A-4322C5DC93F2}"/>
                  </a:ext>
                </a:extLst>
              </p:cNvPr>
              <p:cNvSpPr>
                <a:spLocks noChangeArrowheads="1"/>
              </p:cNvSpPr>
              <p:nvPr/>
            </p:nvSpPr>
            <p:spPr bwMode="auto">
              <a:xfrm>
                <a:off x="43" y="2015"/>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2345</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7" name="Rectangle 126">
                <a:extLst>
                  <a:ext uri="{FF2B5EF4-FFF2-40B4-BE49-F238E27FC236}">
                    <a16:creationId xmlns:a16="http://schemas.microsoft.com/office/drawing/2014/main" xmlns="" id="{CD71D71A-155D-4251-9B94-31C0921EE19F}"/>
                  </a:ext>
                </a:extLst>
              </p:cNvPr>
              <p:cNvSpPr>
                <a:spLocks noChangeArrowheads="1"/>
              </p:cNvSpPr>
              <p:nvPr/>
            </p:nvSpPr>
            <p:spPr bwMode="auto">
              <a:xfrm>
                <a:off x="0" y="2015"/>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43" name="Group 130">
              <a:extLst>
                <a:ext uri="{FF2B5EF4-FFF2-40B4-BE49-F238E27FC236}">
                  <a16:creationId xmlns:a16="http://schemas.microsoft.com/office/drawing/2014/main" xmlns="" id="{6192C2BC-63D0-4083-87A0-644E117EDAF2}"/>
                </a:ext>
              </a:extLst>
            </p:cNvPr>
            <p:cNvGrpSpPr>
              <a:grpSpLocks/>
            </p:cNvGrpSpPr>
            <p:nvPr/>
          </p:nvGrpSpPr>
          <p:grpSpPr bwMode="auto">
            <a:xfrm>
              <a:off x="3894" y="3840"/>
              <a:ext cx="626" cy="165"/>
              <a:chOff x="1249" y="2015"/>
              <a:chExt cx="626" cy="403"/>
            </a:xfrm>
          </p:grpSpPr>
          <p:sp>
            <p:nvSpPr>
              <p:cNvPr id="44" name="Rectangle 131">
                <a:extLst>
                  <a:ext uri="{FF2B5EF4-FFF2-40B4-BE49-F238E27FC236}">
                    <a16:creationId xmlns:a16="http://schemas.microsoft.com/office/drawing/2014/main" xmlns="" id="{AD53FD75-7C54-4211-B94C-B6B9B707DB09}"/>
                  </a:ext>
                </a:extLst>
              </p:cNvPr>
              <p:cNvSpPr>
                <a:spLocks noChangeArrowheads="1"/>
              </p:cNvSpPr>
              <p:nvPr/>
            </p:nvSpPr>
            <p:spPr bwMode="auto">
              <a:xfrm>
                <a:off x="1292" y="2015"/>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Spanish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45" name="Rectangle 132">
                <a:extLst>
                  <a:ext uri="{FF2B5EF4-FFF2-40B4-BE49-F238E27FC236}">
                    <a16:creationId xmlns:a16="http://schemas.microsoft.com/office/drawing/2014/main" xmlns="" id="{C96DFC13-C275-4B87-8355-8B2C1EE6127D}"/>
                  </a:ext>
                </a:extLst>
              </p:cNvPr>
              <p:cNvSpPr>
                <a:spLocks noChangeArrowheads="1"/>
              </p:cNvSpPr>
              <p:nvPr/>
            </p:nvSpPr>
            <p:spPr bwMode="auto">
              <a:xfrm>
                <a:off x="1249" y="2015"/>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sp>
        <p:nvSpPr>
          <p:cNvPr id="65" name="TextBox 64">
            <a:extLst>
              <a:ext uri="{FF2B5EF4-FFF2-40B4-BE49-F238E27FC236}">
                <a16:creationId xmlns:a16="http://schemas.microsoft.com/office/drawing/2014/main" xmlns="" id="{FDB1F9EF-4BD0-446B-AEDF-703F42437A2D}"/>
              </a:ext>
            </a:extLst>
          </p:cNvPr>
          <p:cNvSpPr txBox="1"/>
          <p:nvPr/>
        </p:nvSpPr>
        <p:spPr>
          <a:xfrm>
            <a:off x="164123" y="2744875"/>
            <a:ext cx="6544385" cy="1785104"/>
          </a:xfrm>
          <a:prstGeom prst="rect">
            <a:avLst/>
          </a:prstGeom>
          <a:noFill/>
          <a:ln>
            <a:solidFill>
              <a:schemeClr val="tx1"/>
            </a:solidFill>
          </a:ln>
        </p:spPr>
        <p:txBody>
          <a:bodyPr wrap="square">
            <a:spAutoFit/>
          </a:bodyPr>
          <a:lstStyle/>
          <a:p>
            <a:pPr marL="609600" indent="-609600" eaLnBrk="1" hangingPunct="1">
              <a:spcBef>
                <a:spcPct val="50000"/>
              </a:spcBef>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3  (Convert to  4NF)</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Old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Employee, Skill, </a:t>
            </a:r>
            <a:r>
              <a:rPr lang="en-US" altLang="en-US" sz="2000" b="1" dirty="0" err="1">
                <a:latin typeface="Times New Roman" panose="02020603050405020304" pitchFamily="18" charset="0"/>
                <a:cs typeface="Times New Roman" panose="02020603050405020304" pitchFamily="18" charset="0"/>
              </a:rPr>
              <a:t>ForeignLanguage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Employee, Skill</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eaLnBrk="1" hangingPunct="1">
              <a:spcBef>
                <a:spcPct val="50000"/>
              </a:spcBef>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New 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Employee, </a:t>
            </a:r>
            <a:r>
              <a:rPr lang="en-US" altLang="en-US" sz="2000" b="1" dirty="0" err="1">
                <a:latin typeface="Times New Roman" panose="02020603050405020304" pitchFamily="18" charset="0"/>
                <a:cs typeface="Times New Roman" panose="02020603050405020304" pitchFamily="18" charset="0"/>
              </a:rPr>
              <a:t>ForeignLanguage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xmlns="" id="{84F759F5-2E30-434C-A625-61625D3FAADD}"/>
              </a:ext>
            </a:extLst>
          </p:cNvPr>
          <p:cNvSpPr txBox="1"/>
          <p:nvPr/>
        </p:nvSpPr>
        <p:spPr>
          <a:xfrm>
            <a:off x="0" y="627724"/>
            <a:ext cx="6485207" cy="1938992"/>
          </a:xfrm>
          <a:prstGeom prst="rect">
            <a:avLst/>
          </a:prstGeom>
          <a:noFill/>
        </p:spPr>
        <p:txBody>
          <a:bodyPr wrap="square">
            <a:spAutoFit/>
          </a:bodyPr>
          <a:lstStyle/>
          <a:p>
            <a:pPr marL="609600" indent="-609600" algn="just" eaLnBrk="1" hangingPunct="1">
              <a:buFontTx/>
              <a:buNone/>
            </a:pPr>
            <a:r>
              <a:rPr lang="en-US" altLang="en-US" sz="2000" b="1" dirty="0">
                <a:solidFill>
                  <a:srgbClr val="CC0000"/>
                </a:solidFill>
                <a:latin typeface="Times New Roman" panose="02020603050405020304" pitchFamily="18" charset="0"/>
                <a:cs typeface="Times New Roman" panose="02020603050405020304" pitchFamily="18" charset="0"/>
              </a:rPr>
              <a:t>Example 3 (Not in 4NF) </a:t>
            </a:r>
          </a:p>
          <a:p>
            <a:pPr marL="609600" indent="-609600" algn="just" eaLnBrk="1" hangingPunct="1">
              <a:buFontTx/>
              <a:buNone/>
            </a:pPr>
            <a:r>
              <a:rPr lang="en-US" altLang="en-US" sz="2000" b="1" dirty="0">
                <a:latin typeface="Times New Roman" panose="02020603050405020304" pitchFamily="18" charset="0"/>
                <a:ea typeface="Arial Unicode MS" pitchFamily="34" charset="-128"/>
                <a:cs typeface="Times New Roman" panose="02020603050405020304" pitchFamily="18" charset="0"/>
              </a:rPr>
              <a:t>Scheme </a:t>
            </a:r>
            <a:r>
              <a:rPr lang="en-US" altLang="en-US" sz="2000" b="1" dirty="0">
                <a:latin typeface="Times New Roman" panose="02020603050405020304" pitchFamily="18" charset="0"/>
                <a:ea typeface="Arial Unicode MS" pitchFamily="34" charset="-128"/>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ea typeface="Arial Unicode MS" pitchFamily="34" charset="-128"/>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Employee, Skill, </a:t>
            </a:r>
            <a:r>
              <a:rPr lang="en-US" altLang="en-US" sz="2000" b="1" dirty="0" err="1">
                <a:latin typeface="Times New Roman" panose="02020603050405020304" pitchFamily="18" charset="0"/>
                <a:cs typeface="Times New Roman" panose="02020603050405020304" pitchFamily="18" charset="0"/>
              </a:rPr>
              <a:t>ForeignLanguage</a:t>
            </a:r>
            <a:r>
              <a:rPr lang="en-US" altLang="en-US" sz="2000" b="1" dirty="0">
                <a:latin typeface="Times New Roman" panose="02020603050405020304" pitchFamily="18" charset="0"/>
                <a:ea typeface="Arial Unicode MS" pitchFamily="34" charset="-128"/>
                <a:cs typeface="Times New Roman" panose="02020603050405020304" pitchFamily="18" charset="0"/>
              </a:rPr>
              <a:t>}</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rPr>
              <a:t>Primary Key </a:t>
            </a: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dirty="0">
                <a:latin typeface="Times New Roman" panose="02020603050405020304" pitchFamily="18" charset="0"/>
                <a:cs typeface="Times New Roman" panose="02020603050405020304" pitchFamily="18" charset="0"/>
              </a:rPr>
              <a:t> {Employee, Skill, Language }</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sym typeface="Wingdings" panose="05000000000000000000" pitchFamily="2" charset="2"/>
              </a:rPr>
              <a:t>Each employee can speak multiple languages</a:t>
            </a:r>
          </a:p>
          <a:p>
            <a:pPr marL="1100138" lvl="1" indent="-533400" algn="just" eaLnBrk="1" hangingPunct="1">
              <a:buFontTx/>
              <a:buAutoNum type="arabicPeriod"/>
            </a:pPr>
            <a:r>
              <a:rPr lang="en-US" altLang="en-US" sz="2000" b="1" dirty="0">
                <a:latin typeface="Times New Roman" panose="02020603050405020304" pitchFamily="18" charset="0"/>
                <a:cs typeface="Times New Roman" panose="02020603050405020304" pitchFamily="18" charset="0"/>
              </a:rPr>
              <a:t>Each employee can have multiple skills</a:t>
            </a:r>
          </a:p>
          <a:p>
            <a:pPr marL="1100138" lvl="1" indent="-533400" algn="just" eaLnBrk="1" hangingPunct="1">
              <a:buFontTx/>
              <a:buAutoNum type="arabicPeriod"/>
            </a:pPr>
            <a:r>
              <a:rPr lang="en-US" altLang="en-US" sz="2000" b="1" dirty="0">
                <a:latin typeface="Times New Roman" panose="02020603050405020304" pitchFamily="18" charset="0"/>
                <a:ea typeface="Arial Unicode MS" pitchFamily="34" charset="-128"/>
                <a:cs typeface="Times New Roman" panose="02020603050405020304" pitchFamily="18" charset="0"/>
              </a:rPr>
              <a:t>Thus violates 4NF</a:t>
            </a:r>
          </a:p>
        </p:txBody>
      </p:sp>
      <p:grpSp>
        <p:nvGrpSpPr>
          <p:cNvPr id="68" name="Group 155">
            <a:extLst>
              <a:ext uri="{FF2B5EF4-FFF2-40B4-BE49-F238E27FC236}">
                <a16:creationId xmlns:a16="http://schemas.microsoft.com/office/drawing/2014/main" xmlns="" id="{D073E330-EC72-4952-AC49-46C1DAA14332}"/>
              </a:ext>
            </a:extLst>
          </p:cNvPr>
          <p:cNvGrpSpPr>
            <a:grpSpLocks/>
          </p:cNvGrpSpPr>
          <p:nvPr/>
        </p:nvGrpSpPr>
        <p:grpSpPr bwMode="auto">
          <a:xfrm>
            <a:off x="7104186" y="372571"/>
            <a:ext cx="4923691" cy="2782940"/>
            <a:chOff x="3739" y="1920"/>
            <a:chExt cx="1875" cy="1104"/>
          </a:xfrm>
        </p:grpSpPr>
        <p:grpSp>
          <p:nvGrpSpPr>
            <p:cNvPr id="69" name="Group 117">
              <a:extLst>
                <a:ext uri="{FF2B5EF4-FFF2-40B4-BE49-F238E27FC236}">
                  <a16:creationId xmlns:a16="http://schemas.microsoft.com/office/drawing/2014/main" xmlns="" id="{B5CDA9C2-658D-4701-968A-65BC5761A4DC}"/>
                </a:ext>
              </a:extLst>
            </p:cNvPr>
            <p:cNvGrpSpPr>
              <a:grpSpLocks/>
            </p:cNvGrpSpPr>
            <p:nvPr/>
          </p:nvGrpSpPr>
          <p:grpSpPr bwMode="auto">
            <a:xfrm>
              <a:off x="3739" y="1920"/>
              <a:ext cx="627" cy="191"/>
              <a:chOff x="0" y="0"/>
              <a:chExt cx="627" cy="403"/>
            </a:xfrm>
          </p:grpSpPr>
          <p:sp>
            <p:nvSpPr>
              <p:cNvPr id="121" name="Rectangle 98">
                <a:extLst>
                  <a:ext uri="{FF2B5EF4-FFF2-40B4-BE49-F238E27FC236}">
                    <a16:creationId xmlns:a16="http://schemas.microsoft.com/office/drawing/2014/main" xmlns="" id="{69EC0971-30E0-4A73-B533-33A30BBDC90E}"/>
                  </a:ext>
                </a:extLst>
              </p:cNvPr>
              <p:cNvSpPr>
                <a:spLocks noChangeArrowheads="1"/>
              </p:cNvSpPr>
              <p:nvPr/>
            </p:nvSpPr>
            <p:spPr bwMode="auto">
              <a:xfrm>
                <a:off x="43" y="0"/>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Employee</a:t>
                </a:r>
              </a:p>
              <a:p>
                <a:pPr algn="just">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22" name="Rectangle 116">
                <a:extLst>
                  <a:ext uri="{FF2B5EF4-FFF2-40B4-BE49-F238E27FC236}">
                    <a16:creationId xmlns:a16="http://schemas.microsoft.com/office/drawing/2014/main" xmlns="" id="{BFC19F02-71BB-4FAD-8EFC-1654B0936914}"/>
                  </a:ext>
                </a:extLst>
              </p:cNvPr>
              <p:cNvSpPr>
                <a:spLocks noChangeArrowheads="1"/>
              </p:cNvSpPr>
              <p:nvPr/>
            </p:nvSpPr>
            <p:spPr bwMode="auto">
              <a:xfrm>
                <a:off x="0" y="0"/>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0" name="Group 119">
              <a:extLst>
                <a:ext uri="{FF2B5EF4-FFF2-40B4-BE49-F238E27FC236}">
                  <a16:creationId xmlns:a16="http://schemas.microsoft.com/office/drawing/2014/main" xmlns="" id="{DFA25606-2AF2-4B6B-99E8-A5FD8C89611D}"/>
                </a:ext>
              </a:extLst>
            </p:cNvPr>
            <p:cNvGrpSpPr>
              <a:grpSpLocks/>
            </p:cNvGrpSpPr>
            <p:nvPr/>
          </p:nvGrpSpPr>
          <p:grpSpPr bwMode="auto">
            <a:xfrm>
              <a:off x="4366" y="1920"/>
              <a:ext cx="622" cy="191"/>
              <a:chOff x="627" y="0"/>
              <a:chExt cx="622" cy="403"/>
            </a:xfrm>
          </p:grpSpPr>
          <p:sp>
            <p:nvSpPr>
              <p:cNvPr id="119" name="Rectangle 99">
                <a:extLst>
                  <a:ext uri="{FF2B5EF4-FFF2-40B4-BE49-F238E27FC236}">
                    <a16:creationId xmlns:a16="http://schemas.microsoft.com/office/drawing/2014/main" xmlns="" id="{BF415B92-46C4-43D6-A23F-66902D00E419}"/>
                  </a:ext>
                </a:extLst>
              </p:cNvPr>
              <p:cNvSpPr>
                <a:spLocks noChangeArrowheads="1"/>
              </p:cNvSpPr>
              <p:nvPr/>
            </p:nvSpPr>
            <p:spPr bwMode="auto">
              <a:xfrm>
                <a:off x="670" y="0"/>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a:solidFill>
                      <a:schemeClr val="tx1"/>
                    </a:solidFill>
                    <a:latin typeface="Times New Roman" panose="02020603050405020304" pitchFamily="18" charset="0"/>
                    <a:ea typeface="Arial Unicode MS" pitchFamily="34" charset="-128"/>
                    <a:cs typeface="Times New Roman" panose="02020603050405020304" pitchFamily="18" charset="0"/>
                  </a:rPr>
                  <a:t>Skill</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20" name="Rectangle 118">
                <a:extLst>
                  <a:ext uri="{FF2B5EF4-FFF2-40B4-BE49-F238E27FC236}">
                    <a16:creationId xmlns:a16="http://schemas.microsoft.com/office/drawing/2014/main" xmlns="" id="{DFAABC0F-6B4D-4851-874A-5B102BFE81C2}"/>
                  </a:ext>
                </a:extLst>
              </p:cNvPr>
              <p:cNvSpPr>
                <a:spLocks noChangeArrowheads="1"/>
              </p:cNvSpPr>
              <p:nvPr/>
            </p:nvSpPr>
            <p:spPr bwMode="auto">
              <a:xfrm>
                <a:off x="627" y="0"/>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1" name="Group 121">
              <a:extLst>
                <a:ext uri="{FF2B5EF4-FFF2-40B4-BE49-F238E27FC236}">
                  <a16:creationId xmlns:a16="http://schemas.microsoft.com/office/drawing/2014/main" xmlns="" id="{573AAA7C-590C-458D-B907-C32557B0EB21}"/>
                </a:ext>
              </a:extLst>
            </p:cNvPr>
            <p:cNvGrpSpPr>
              <a:grpSpLocks/>
            </p:cNvGrpSpPr>
            <p:nvPr/>
          </p:nvGrpSpPr>
          <p:grpSpPr bwMode="auto">
            <a:xfrm>
              <a:off x="4988" y="1920"/>
              <a:ext cx="626" cy="191"/>
              <a:chOff x="1249" y="0"/>
              <a:chExt cx="626" cy="403"/>
            </a:xfrm>
          </p:grpSpPr>
          <p:sp>
            <p:nvSpPr>
              <p:cNvPr id="117" name="Rectangle 100">
                <a:extLst>
                  <a:ext uri="{FF2B5EF4-FFF2-40B4-BE49-F238E27FC236}">
                    <a16:creationId xmlns:a16="http://schemas.microsoft.com/office/drawing/2014/main" xmlns="" id="{1A21A7D5-0ECF-4DD4-A4ED-131260B78F70}"/>
                  </a:ext>
                </a:extLst>
              </p:cNvPr>
              <p:cNvSpPr>
                <a:spLocks noChangeArrowheads="1"/>
              </p:cNvSpPr>
              <p:nvPr/>
            </p:nvSpPr>
            <p:spPr bwMode="auto">
              <a:xfrm>
                <a:off x="1292" y="0"/>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dirty="0">
                    <a:solidFill>
                      <a:schemeClr val="tx1"/>
                    </a:solidFill>
                    <a:latin typeface="Times New Roman" panose="02020603050405020304" pitchFamily="18" charset="0"/>
                    <a:ea typeface="Arial Unicode MS" pitchFamily="34" charset="-128"/>
                    <a:cs typeface="Times New Roman" panose="02020603050405020304" pitchFamily="18" charset="0"/>
                  </a:rPr>
                  <a:t>Language</a:t>
                </a:r>
              </a:p>
              <a:p>
                <a:pPr algn="just">
                  <a:spcBef>
                    <a:spcPct val="0"/>
                  </a:spcBef>
                </a:pP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118" name="Rectangle 120">
                <a:extLst>
                  <a:ext uri="{FF2B5EF4-FFF2-40B4-BE49-F238E27FC236}">
                    <a16:creationId xmlns:a16="http://schemas.microsoft.com/office/drawing/2014/main" xmlns="" id="{00A8C562-5FC0-4FD0-89F8-DD5689AA77DD}"/>
                  </a:ext>
                </a:extLst>
              </p:cNvPr>
              <p:cNvSpPr>
                <a:spLocks noChangeArrowheads="1"/>
              </p:cNvSpPr>
              <p:nvPr/>
            </p:nvSpPr>
            <p:spPr bwMode="auto">
              <a:xfrm>
                <a:off x="1249" y="0"/>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2" name="Group 123">
              <a:extLst>
                <a:ext uri="{FF2B5EF4-FFF2-40B4-BE49-F238E27FC236}">
                  <a16:creationId xmlns:a16="http://schemas.microsoft.com/office/drawing/2014/main" xmlns="" id="{193DA870-AFDE-4C25-9B1C-FC7CA2D7A511}"/>
                </a:ext>
              </a:extLst>
            </p:cNvPr>
            <p:cNvGrpSpPr>
              <a:grpSpLocks/>
            </p:cNvGrpSpPr>
            <p:nvPr/>
          </p:nvGrpSpPr>
          <p:grpSpPr bwMode="auto">
            <a:xfrm>
              <a:off x="3739" y="2111"/>
              <a:ext cx="627" cy="193"/>
              <a:chOff x="0" y="403"/>
              <a:chExt cx="627" cy="403"/>
            </a:xfrm>
          </p:grpSpPr>
          <p:sp>
            <p:nvSpPr>
              <p:cNvPr id="115" name="Rectangle 101">
                <a:extLst>
                  <a:ext uri="{FF2B5EF4-FFF2-40B4-BE49-F238E27FC236}">
                    <a16:creationId xmlns:a16="http://schemas.microsoft.com/office/drawing/2014/main" xmlns="" id="{0B4FD382-FD5E-43FD-AB1E-0976DB991D21}"/>
                  </a:ext>
                </a:extLst>
              </p:cNvPr>
              <p:cNvSpPr>
                <a:spLocks noChangeArrowheads="1"/>
              </p:cNvSpPr>
              <p:nvPr/>
            </p:nvSpPr>
            <p:spPr bwMode="auto">
              <a:xfrm>
                <a:off x="43" y="403"/>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1234</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16" name="Rectangle 122">
                <a:extLst>
                  <a:ext uri="{FF2B5EF4-FFF2-40B4-BE49-F238E27FC236}">
                    <a16:creationId xmlns:a16="http://schemas.microsoft.com/office/drawing/2014/main" xmlns="" id="{AC2849B8-0BB1-4B72-A0FD-02CEDCA65733}"/>
                  </a:ext>
                </a:extLst>
              </p:cNvPr>
              <p:cNvSpPr>
                <a:spLocks noChangeArrowheads="1"/>
              </p:cNvSpPr>
              <p:nvPr/>
            </p:nvSpPr>
            <p:spPr bwMode="auto">
              <a:xfrm>
                <a:off x="0" y="403"/>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3" name="Group 125">
              <a:extLst>
                <a:ext uri="{FF2B5EF4-FFF2-40B4-BE49-F238E27FC236}">
                  <a16:creationId xmlns:a16="http://schemas.microsoft.com/office/drawing/2014/main" xmlns="" id="{6391EB84-EA1A-460A-847F-BF1808300710}"/>
                </a:ext>
              </a:extLst>
            </p:cNvPr>
            <p:cNvGrpSpPr>
              <a:grpSpLocks/>
            </p:cNvGrpSpPr>
            <p:nvPr/>
          </p:nvGrpSpPr>
          <p:grpSpPr bwMode="auto">
            <a:xfrm>
              <a:off x="4366" y="2111"/>
              <a:ext cx="622" cy="193"/>
              <a:chOff x="627" y="403"/>
              <a:chExt cx="622" cy="403"/>
            </a:xfrm>
          </p:grpSpPr>
          <p:sp>
            <p:nvSpPr>
              <p:cNvPr id="113" name="Rectangle 102">
                <a:extLst>
                  <a:ext uri="{FF2B5EF4-FFF2-40B4-BE49-F238E27FC236}">
                    <a16:creationId xmlns:a16="http://schemas.microsoft.com/office/drawing/2014/main" xmlns="" id="{88B660A5-C4A3-4DC3-A1B8-B6B6FDDC4088}"/>
                  </a:ext>
                </a:extLst>
              </p:cNvPr>
              <p:cNvSpPr>
                <a:spLocks noChangeArrowheads="1"/>
              </p:cNvSpPr>
              <p:nvPr/>
            </p:nvSpPr>
            <p:spPr bwMode="auto">
              <a:xfrm>
                <a:off x="670" y="403"/>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14" name="Rectangle 124">
                <a:extLst>
                  <a:ext uri="{FF2B5EF4-FFF2-40B4-BE49-F238E27FC236}">
                    <a16:creationId xmlns:a16="http://schemas.microsoft.com/office/drawing/2014/main" xmlns="" id="{73D13399-DEA1-4E23-8C25-DC86EDA4DBEA}"/>
                  </a:ext>
                </a:extLst>
              </p:cNvPr>
              <p:cNvSpPr>
                <a:spLocks noChangeArrowheads="1"/>
              </p:cNvSpPr>
              <p:nvPr/>
            </p:nvSpPr>
            <p:spPr bwMode="auto">
              <a:xfrm>
                <a:off x="627" y="403"/>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4" name="Group 127">
              <a:extLst>
                <a:ext uri="{FF2B5EF4-FFF2-40B4-BE49-F238E27FC236}">
                  <a16:creationId xmlns:a16="http://schemas.microsoft.com/office/drawing/2014/main" xmlns="" id="{6F40BA1A-D014-4F6C-BC83-0C1642838843}"/>
                </a:ext>
              </a:extLst>
            </p:cNvPr>
            <p:cNvGrpSpPr>
              <a:grpSpLocks/>
            </p:cNvGrpSpPr>
            <p:nvPr/>
          </p:nvGrpSpPr>
          <p:grpSpPr bwMode="auto">
            <a:xfrm>
              <a:off x="4988" y="2111"/>
              <a:ext cx="626" cy="193"/>
              <a:chOff x="1249" y="403"/>
              <a:chExt cx="626" cy="403"/>
            </a:xfrm>
          </p:grpSpPr>
          <p:sp>
            <p:nvSpPr>
              <p:cNvPr id="111" name="Rectangle 103">
                <a:extLst>
                  <a:ext uri="{FF2B5EF4-FFF2-40B4-BE49-F238E27FC236}">
                    <a16:creationId xmlns:a16="http://schemas.microsoft.com/office/drawing/2014/main" xmlns="" id="{9D9F327B-B785-4171-9729-BB0C774304D6}"/>
                  </a:ext>
                </a:extLst>
              </p:cNvPr>
              <p:cNvSpPr>
                <a:spLocks noChangeArrowheads="1"/>
              </p:cNvSpPr>
              <p:nvPr/>
            </p:nvSpPr>
            <p:spPr bwMode="auto">
              <a:xfrm>
                <a:off x="1292" y="403"/>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French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12" name="Rectangle 126">
                <a:extLst>
                  <a:ext uri="{FF2B5EF4-FFF2-40B4-BE49-F238E27FC236}">
                    <a16:creationId xmlns:a16="http://schemas.microsoft.com/office/drawing/2014/main" xmlns="" id="{F7ADF845-6610-4E76-A0F2-8935FB2EC6E9}"/>
                  </a:ext>
                </a:extLst>
              </p:cNvPr>
              <p:cNvSpPr>
                <a:spLocks noChangeArrowheads="1"/>
              </p:cNvSpPr>
              <p:nvPr/>
            </p:nvSpPr>
            <p:spPr bwMode="auto">
              <a:xfrm>
                <a:off x="1249" y="403"/>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5" name="Group 129">
              <a:extLst>
                <a:ext uri="{FF2B5EF4-FFF2-40B4-BE49-F238E27FC236}">
                  <a16:creationId xmlns:a16="http://schemas.microsoft.com/office/drawing/2014/main" xmlns="" id="{2A363B0B-BEF3-4C78-8DA2-7DEEFC5D21BC}"/>
                </a:ext>
              </a:extLst>
            </p:cNvPr>
            <p:cNvGrpSpPr>
              <a:grpSpLocks/>
            </p:cNvGrpSpPr>
            <p:nvPr/>
          </p:nvGrpSpPr>
          <p:grpSpPr bwMode="auto">
            <a:xfrm>
              <a:off x="3739" y="2304"/>
              <a:ext cx="627" cy="181"/>
              <a:chOff x="0" y="806"/>
              <a:chExt cx="627" cy="403"/>
            </a:xfrm>
          </p:grpSpPr>
          <p:sp>
            <p:nvSpPr>
              <p:cNvPr id="109" name="Rectangle 104">
                <a:extLst>
                  <a:ext uri="{FF2B5EF4-FFF2-40B4-BE49-F238E27FC236}">
                    <a16:creationId xmlns:a16="http://schemas.microsoft.com/office/drawing/2014/main" xmlns="" id="{D5173075-FAD4-44B4-8B69-E21057D29E11}"/>
                  </a:ext>
                </a:extLst>
              </p:cNvPr>
              <p:cNvSpPr>
                <a:spLocks noChangeArrowheads="1"/>
              </p:cNvSpPr>
              <p:nvPr/>
            </p:nvSpPr>
            <p:spPr bwMode="auto">
              <a:xfrm>
                <a:off x="43" y="806"/>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1234</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10" name="Rectangle 128">
                <a:extLst>
                  <a:ext uri="{FF2B5EF4-FFF2-40B4-BE49-F238E27FC236}">
                    <a16:creationId xmlns:a16="http://schemas.microsoft.com/office/drawing/2014/main" xmlns="" id="{807A8442-4729-4A25-B815-4796436EEA74}"/>
                  </a:ext>
                </a:extLst>
              </p:cNvPr>
              <p:cNvSpPr>
                <a:spLocks noChangeArrowheads="1"/>
              </p:cNvSpPr>
              <p:nvPr/>
            </p:nvSpPr>
            <p:spPr bwMode="auto">
              <a:xfrm>
                <a:off x="0" y="806"/>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6" name="Group 131">
              <a:extLst>
                <a:ext uri="{FF2B5EF4-FFF2-40B4-BE49-F238E27FC236}">
                  <a16:creationId xmlns:a16="http://schemas.microsoft.com/office/drawing/2014/main" xmlns="" id="{2547B768-772A-4D1F-BB90-4DC74E0B818B}"/>
                </a:ext>
              </a:extLst>
            </p:cNvPr>
            <p:cNvGrpSpPr>
              <a:grpSpLocks/>
            </p:cNvGrpSpPr>
            <p:nvPr/>
          </p:nvGrpSpPr>
          <p:grpSpPr bwMode="auto">
            <a:xfrm>
              <a:off x="4366" y="2304"/>
              <a:ext cx="622" cy="181"/>
              <a:chOff x="627" y="806"/>
              <a:chExt cx="622" cy="403"/>
            </a:xfrm>
          </p:grpSpPr>
          <p:sp>
            <p:nvSpPr>
              <p:cNvPr id="107" name="Rectangle 105">
                <a:extLst>
                  <a:ext uri="{FF2B5EF4-FFF2-40B4-BE49-F238E27FC236}">
                    <a16:creationId xmlns:a16="http://schemas.microsoft.com/office/drawing/2014/main" xmlns="" id="{8C10404B-8973-4CF0-82A5-D6A2D4A61D7D}"/>
                  </a:ext>
                </a:extLst>
              </p:cNvPr>
              <p:cNvSpPr>
                <a:spLocks noChangeArrowheads="1"/>
              </p:cNvSpPr>
              <p:nvPr/>
            </p:nvSpPr>
            <p:spPr bwMode="auto">
              <a:xfrm>
                <a:off x="670" y="806"/>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8" name="Rectangle 130">
                <a:extLst>
                  <a:ext uri="{FF2B5EF4-FFF2-40B4-BE49-F238E27FC236}">
                    <a16:creationId xmlns:a16="http://schemas.microsoft.com/office/drawing/2014/main" xmlns="" id="{54FA9F38-6A08-473E-BB63-63773294719F}"/>
                  </a:ext>
                </a:extLst>
              </p:cNvPr>
              <p:cNvSpPr>
                <a:spLocks noChangeArrowheads="1"/>
              </p:cNvSpPr>
              <p:nvPr/>
            </p:nvSpPr>
            <p:spPr bwMode="auto">
              <a:xfrm>
                <a:off x="627" y="806"/>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7" name="Group 133">
              <a:extLst>
                <a:ext uri="{FF2B5EF4-FFF2-40B4-BE49-F238E27FC236}">
                  <a16:creationId xmlns:a16="http://schemas.microsoft.com/office/drawing/2014/main" xmlns="" id="{ABA58397-1207-45B3-95CF-BADA2AA6AC42}"/>
                </a:ext>
              </a:extLst>
            </p:cNvPr>
            <p:cNvGrpSpPr>
              <a:grpSpLocks/>
            </p:cNvGrpSpPr>
            <p:nvPr/>
          </p:nvGrpSpPr>
          <p:grpSpPr bwMode="auto">
            <a:xfrm>
              <a:off x="4988" y="2304"/>
              <a:ext cx="626" cy="181"/>
              <a:chOff x="1249" y="806"/>
              <a:chExt cx="626" cy="403"/>
            </a:xfrm>
          </p:grpSpPr>
          <p:sp>
            <p:nvSpPr>
              <p:cNvPr id="105" name="Rectangle 106">
                <a:extLst>
                  <a:ext uri="{FF2B5EF4-FFF2-40B4-BE49-F238E27FC236}">
                    <a16:creationId xmlns:a16="http://schemas.microsoft.com/office/drawing/2014/main" xmlns="" id="{004A4DF1-40A1-49C1-92FC-B4D91DFF5297}"/>
                  </a:ext>
                </a:extLst>
              </p:cNvPr>
              <p:cNvSpPr>
                <a:spLocks noChangeArrowheads="1"/>
              </p:cNvSpPr>
              <p:nvPr/>
            </p:nvSpPr>
            <p:spPr bwMode="auto">
              <a:xfrm>
                <a:off x="1292" y="806"/>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German</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6" name="Rectangle 132">
                <a:extLst>
                  <a:ext uri="{FF2B5EF4-FFF2-40B4-BE49-F238E27FC236}">
                    <a16:creationId xmlns:a16="http://schemas.microsoft.com/office/drawing/2014/main" xmlns="" id="{1D3A1123-50DA-4726-8126-1ABBD59C8BDA}"/>
                  </a:ext>
                </a:extLst>
              </p:cNvPr>
              <p:cNvSpPr>
                <a:spLocks noChangeArrowheads="1"/>
              </p:cNvSpPr>
              <p:nvPr/>
            </p:nvSpPr>
            <p:spPr bwMode="auto">
              <a:xfrm>
                <a:off x="1249" y="806"/>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8" name="Group 135">
              <a:extLst>
                <a:ext uri="{FF2B5EF4-FFF2-40B4-BE49-F238E27FC236}">
                  <a16:creationId xmlns:a16="http://schemas.microsoft.com/office/drawing/2014/main" xmlns="" id="{AD71226D-D9EE-41D3-9DBE-4C0ABBE11AB5}"/>
                </a:ext>
              </a:extLst>
            </p:cNvPr>
            <p:cNvGrpSpPr>
              <a:grpSpLocks/>
            </p:cNvGrpSpPr>
            <p:nvPr/>
          </p:nvGrpSpPr>
          <p:grpSpPr bwMode="auto">
            <a:xfrm>
              <a:off x="3739" y="2485"/>
              <a:ext cx="627" cy="203"/>
              <a:chOff x="0" y="1209"/>
              <a:chExt cx="627" cy="403"/>
            </a:xfrm>
          </p:grpSpPr>
          <p:sp>
            <p:nvSpPr>
              <p:cNvPr id="103" name="Rectangle 107">
                <a:extLst>
                  <a:ext uri="{FF2B5EF4-FFF2-40B4-BE49-F238E27FC236}">
                    <a16:creationId xmlns:a16="http://schemas.microsoft.com/office/drawing/2014/main" xmlns="" id="{F19ABEDA-6F72-4C33-AD67-24FB6988E780}"/>
                  </a:ext>
                </a:extLst>
              </p:cNvPr>
              <p:cNvSpPr>
                <a:spLocks noChangeArrowheads="1"/>
              </p:cNvSpPr>
              <p:nvPr/>
            </p:nvSpPr>
            <p:spPr bwMode="auto">
              <a:xfrm>
                <a:off x="43" y="1209"/>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1453</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4" name="Rectangle 134">
                <a:extLst>
                  <a:ext uri="{FF2B5EF4-FFF2-40B4-BE49-F238E27FC236}">
                    <a16:creationId xmlns:a16="http://schemas.microsoft.com/office/drawing/2014/main" xmlns="" id="{D88E5530-8A50-4D5F-BFDE-80BE93F82D37}"/>
                  </a:ext>
                </a:extLst>
              </p:cNvPr>
              <p:cNvSpPr>
                <a:spLocks noChangeArrowheads="1"/>
              </p:cNvSpPr>
              <p:nvPr/>
            </p:nvSpPr>
            <p:spPr bwMode="auto">
              <a:xfrm>
                <a:off x="0" y="1209"/>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79" name="Group 137">
              <a:extLst>
                <a:ext uri="{FF2B5EF4-FFF2-40B4-BE49-F238E27FC236}">
                  <a16:creationId xmlns:a16="http://schemas.microsoft.com/office/drawing/2014/main" xmlns="" id="{222FAD29-64EB-4BDE-AF00-65FECED6E02B}"/>
                </a:ext>
              </a:extLst>
            </p:cNvPr>
            <p:cNvGrpSpPr>
              <a:grpSpLocks/>
            </p:cNvGrpSpPr>
            <p:nvPr/>
          </p:nvGrpSpPr>
          <p:grpSpPr bwMode="auto">
            <a:xfrm>
              <a:off x="4366" y="2485"/>
              <a:ext cx="622" cy="203"/>
              <a:chOff x="627" y="1209"/>
              <a:chExt cx="622" cy="403"/>
            </a:xfrm>
          </p:grpSpPr>
          <p:sp>
            <p:nvSpPr>
              <p:cNvPr id="101" name="Rectangle 108">
                <a:extLst>
                  <a:ext uri="{FF2B5EF4-FFF2-40B4-BE49-F238E27FC236}">
                    <a16:creationId xmlns:a16="http://schemas.microsoft.com/office/drawing/2014/main" xmlns="" id="{E306E80F-37EC-401D-A86F-1294BD1674CE}"/>
                  </a:ext>
                </a:extLst>
              </p:cNvPr>
              <p:cNvSpPr>
                <a:spLocks noChangeArrowheads="1"/>
              </p:cNvSpPr>
              <p:nvPr/>
            </p:nvSpPr>
            <p:spPr bwMode="auto">
              <a:xfrm>
                <a:off x="670" y="1209"/>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Carpentry</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2" name="Rectangle 136">
                <a:extLst>
                  <a:ext uri="{FF2B5EF4-FFF2-40B4-BE49-F238E27FC236}">
                    <a16:creationId xmlns:a16="http://schemas.microsoft.com/office/drawing/2014/main" xmlns="" id="{BF864AC0-42CD-4E40-A03B-715A6E31DF81}"/>
                  </a:ext>
                </a:extLst>
              </p:cNvPr>
              <p:cNvSpPr>
                <a:spLocks noChangeArrowheads="1"/>
              </p:cNvSpPr>
              <p:nvPr/>
            </p:nvSpPr>
            <p:spPr bwMode="auto">
              <a:xfrm>
                <a:off x="627" y="1209"/>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0" name="Group 139">
              <a:extLst>
                <a:ext uri="{FF2B5EF4-FFF2-40B4-BE49-F238E27FC236}">
                  <a16:creationId xmlns:a16="http://schemas.microsoft.com/office/drawing/2014/main" xmlns="" id="{60B03F72-0D34-41C2-84DF-587FF7BF379C}"/>
                </a:ext>
              </a:extLst>
            </p:cNvPr>
            <p:cNvGrpSpPr>
              <a:grpSpLocks/>
            </p:cNvGrpSpPr>
            <p:nvPr/>
          </p:nvGrpSpPr>
          <p:grpSpPr bwMode="auto">
            <a:xfrm>
              <a:off x="4988" y="2485"/>
              <a:ext cx="626" cy="203"/>
              <a:chOff x="1249" y="1209"/>
              <a:chExt cx="626" cy="403"/>
            </a:xfrm>
          </p:grpSpPr>
          <p:sp>
            <p:nvSpPr>
              <p:cNvPr id="99" name="Rectangle 109">
                <a:extLst>
                  <a:ext uri="{FF2B5EF4-FFF2-40B4-BE49-F238E27FC236}">
                    <a16:creationId xmlns:a16="http://schemas.microsoft.com/office/drawing/2014/main" xmlns="" id="{862A7CDB-9E33-47A3-A86C-D23B2011F214}"/>
                  </a:ext>
                </a:extLst>
              </p:cNvPr>
              <p:cNvSpPr>
                <a:spLocks noChangeArrowheads="1"/>
              </p:cNvSpPr>
              <p:nvPr/>
            </p:nvSpPr>
            <p:spPr bwMode="auto">
              <a:xfrm>
                <a:off x="1292" y="1209"/>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Spanish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100" name="Rectangle 138">
                <a:extLst>
                  <a:ext uri="{FF2B5EF4-FFF2-40B4-BE49-F238E27FC236}">
                    <a16:creationId xmlns:a16="http://schemas.microsoft.com/office/drawing/2014/main" xmlns="" id="{0607F3EB-4F61-4912-9FF9-9675EBBCAE36}"/>
                  </a:ext>
                </a:extLst>
              </p:cNvPr>
              <p:cNvSpPr>
                <a:spLocks noChangeArrowheads="1"/>
              </p:cNvSpPr>
              <p:nvPr/>
            </p:nvSpPr>
            <p:spPr bwMode="auto">
              <a:xfrm>
                <a:off x="1249" y="1209"/>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1" name="Group 141">
              <a:extLst>
                <a:ext uri="{FF2B5EF4-FFF2-40B4-BE49-F238E27FC236}">
                  <a16:creationId xmlns:a16="http://schemas.microsoft.com/office/drawing/2014/main" xmlns="" id="{C9DCEB45-8215-4039-81DF-0D196899EB4E}"/>
                </a:ext>
              </a:extLst>
            </p:cNvPr>
            <p:cNvGrpSpPr>
              <a:grpSpLocks/>
            </p:cNvGrpSpPr>
            <p:nvPr/>
          </p:nvGrpSpPr>
          <p:grpSpPr bwMode="auto">
            <a:xfrm>
              <a:off x="3739" y="2688"/>
              <a:ext cx="627" cy="171"/>
              <a:chOff x="0" y="1612"/>
              <a:chExt cx="627" cy="403"/>
            </a:xfrm>
          </p:grpSpPr>
          <p:sp>
            <p:nvSpPr>
              <p:cNvPr id="97" name="Rectangle 110">
                <a:extLst>
                  <a:ext uri="{FF2B5EF4-FFF2-40B4-BE49-F238E27FC236}">
                    <a16:creationId xmlns:a16="http://schemas.microsoft.com/office/drawing/2014/main" xmlns="" id="{40328B26-1C53-49E9-BB6E-38142AC36E9C}"/>
                  </a:ext>
                </a:extLst>
              </p:cNvPr>
              <p:cNvSpPr>
                <a:spLocks noChangeArrowheads="1"/>
              </p:cNvSpPr>
              <p:nvPr/>
            </p:nvSpPr>
            <p:spPr bwMode="auto">
              <a:xfrm>
                <a:off x="43" y="1612"/>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1453</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8" name="Rectangle 140">
                <a:extLst>
                  <a:ext uri="{FF2B5EF4-FFF2-40B4-BE49-F238E27FC236}">
                    <a16:creationId xmlns:a16="http://schemas.microsoft.com/office/drawing/2014/main" xmlns="" id="{E1E66968-7168-43E5-AE66-1D469CB0FE07}"/>
                  </a:ext>
                </a:extLst>
              </p:cNvPr>
              <p:cNvSpPr>
                <a:spLocks noChangeArrowheads="1"/>
              </p:cNvSpPr>
              <p:nvPr/>
            </p:nvSpPr>
            <p:spPr bwMode="auto">
              <a:xfrm>
                <a:off x="0" y="1612"/>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2" name="Group 143">
              <a:extLst>
                <a:ext uri="{FF2B5EF4-FFF2-40B4-BE49-F238E27FC236}">
                  <a16:creationId xmlns:a16="http://schemas.microsoft.com/office/drawing/2014/main" xmlns="" id="{E2704EF4-8CEB-496E-A611-350C19E4F50C}"/>
                </a:ext>
              </a:extLst>
            </p:cNvPr>
            <p:cNvGrpSpPr>
              <a:grpSpLocks/>
            </p:cNvGrpSpPr>
            <p:nvPr/>
          </p:nvGrpSpPr>
          <p:grpSpPr bwMode="auto">
            <a:xfrm>
              <a:off x="4366" y="2688"/>
              <a:ext cx="622" cy="171"/>
              <a:chOff x="627" y="1612"/>
              <a:chExt cx="622" cy="403"/>
            </a:xfrm>
          </p:grpSpPr>
          <p:sp>
            <p:nvSpPr>
              <p:cNvPr id="95" name="Rectangle 111">
                <a:extLst>
                  <a:ext uri="{FF2B5EF4-FFF2-40B4-BE49-F238E27FC236}">
                    <a16:creationId xmlns:a16="http://schemas.microsoft.com/office/drawing/2014/main" xmlns="" id="{648E2B87-BADC-4317-B80C-57D0E9DFC32E}"/>
                  </a:ext>
                </a:extLst>
              </p:cNvPr>
              <p:cNvSpPr>
                <a:spLocks noChangeArrowheads="1"/>
              </p:cNvSpPr>
              <p:nvPr/>
            </p:nvSpPr>
            <p:spPr bwMode="auto">
              <a:xfrm>
                <a:off x="670" y="1612"/>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6" name="Rectangle 142">
                <a:extLst>
                  <a:ext uri="{FF2B5EF4-FFF2-40B4-BE49-F238E27FC236}">
                    <a16:creationId xmlns:a16="http://schemas.microsoft.com/office/drawing/2014/main" xmlns="" id="{EFADC02E-4110-4090-8F00-66F666EDEECF}"/>
                  </a:ext>
                </a:extLst>
              </p:cNvPr>
              <p:cNvSpPr>
                <a:spLocks noChangeArrowheads="1"/>
              </p:cNvSpPr>
              <p:nvPr/>
            </p:nvSpPr>
            <p:spPr bwMode="auto">
              <a:xfrm>
                <a:off x="627" y="1612"/>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3" name="Group 145">
              <a:extLst>
                <a:ext uri="{FF2B5EF4-FFF2-40B4-BE49-F238E27FC236}">
                  <a16:creationId xmlns:a16="http://schemas.microsoft.com/office/drawing/2014/main" xmlns="" id="{8E38871C-9DDE-4188-9615-E8A226DF5804}"/>
                </a:ext>
              </a:extLst>
            </p:cNvPr>
            <p:cNvGrpSpPr>
              <a:grpSpLocks/>
            </p:cNvGrpSpPr>
            <p:nvPr/>
          </p:nvGrpSpPr>
          <p:grpSpPr bwMode="auto">
            <a:xfrm>
              <a:off x="4988" y="2688"/>
              <a:ext cx="626" cy="171"/>
              <a:chOff x="1249" y="1612"/>
              <a:chExt cx="626" cy="403"/>
            </a:xfrm>
          </p:grpSpPr>
          <p:sp>
            <p:nvSpPr>
              <p:cNvPr id="93" name="Rectangle 112">
                <a:extLst>
                  <a:ext uri="{FF2B5EF4-FFF2-40B4-BE49-F238E27FC236}">
                    <a16:creationId xmlns:a16="http://schemas.microsoft.com/office/drawing/2014/main" xmlns="" id="{95E9B937-07DF-4600-908C-23FC83013C58}"/>
                  </a:ext>
                </a:extLst>
              </p:cNvPr>
              <p:cNvSpPr>
                <a:spLocks noChangeArrowheads="1"/>
              </p:cNvSpPr>
              <p:nvPr/>
            </p:nvSpPr>
            <p:spPr bwMode="auto">
              <a:xfrm>
                <a:off x="1292" y="1612"/>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Spanish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4" name="Rectangle 144">
                <a:extLst>
                  <a:ext uri="{FF2B5EF4-FFF2-40B4-BE49-F238E27FC236}">
                    <a16:creationId xmlns:a16="http://schemas.microsoft.com/office/drawing/2014/main" xmlns="" id="{29C0BFF9-F5E4-4EB9-944E-A1768BFE746E}"/>
                  </a:ext>
                </a:extLst>
              </p:cNvPr>
              <p:cNvSpPr>
                <a:spLocks noChangeArrowheads="1"/>
              </p:cNvSpPr>
              <p:nvPr/>
            </p:nvSpPr>
            <p:spPr bwMode="auto">
              <a:xfrm>
                <a:off x="1249" y="1612"/>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4" name="Group 147">
              <a:extLst>
                <a:ext uri="{FF2B5EF4-FFF2-40B4-BE49-F238E27FC236}">
                  <a16:creationId xmlns:a16="http://schemas.microsoft.com/office/drawing/2014/main" xmlns="" id="{D0EAF3A7-7EA7-477B-BA8F-6F9E3CE3BE8D}"/>
                </a:ext>
              </a:extLst>
            </p:cNvPr>
            <p:cNvGrpSpPr>
              <a:grpSpLocks/>
            </p:cNvGrpSpPr>
            <p:nvPr/>
          </p:nvGrpSpPr>
          <p:grpSpPr bwMode="auto">
            <a:xfrm>
              <a:off x="3739" y="2859"/>
              <a:ext cx="627" cy="165"/>
              <a:chOff x="0" y="2015"/>
              <a:chExt cx="627" cy="403"/>
            </a:xfrm>
          </p:grpSpPr>
          <p:sp>
            <p:nvSpPr>
              <p:cNvPr id="91" name="Rectangle 113">
                <a:extLst>
                  <a:ext uri="{FF2B5EF4-FFF2-40B4-BE49-F238E27FC236}">
                    <a16:creationId xmlns:a16="http://schemas.microsoft.com/office/drawing/2014/main" xmlns="" id="{B5194EC4-BBD7-4951-82D5-D4BE71581CEC}"/>
                  </a:ext>
                </a:extLst>
              </p:cNvPr>
              <p:cNvSpPr>
                <a:spLocks noChangeArrowheads="1"/>
              </p:cNvSpPr>
              <p:nvPr/>
            </p:nvSpPr>
            <p:spPr bwMode="auto">
              <a:xfrm>
                <a:off x="43" y="2015"/>
                <a:ext cx="54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2345</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2" name="Rectangle 146">
                <a:extLst>
                  <a:ext uri="{FF2B5EF4-FFF2-40B4-BE49-F238E27FC236}">
                    <a16:creationId xmlns:a16="http://schemas.microsoft.com/office/drawing/2014/main" xmlns="" id="{10E54136-D572-4782-AE25-A68278EDDF41}"/>
                  </a:ext>
                </a:extLst>
              </p:cNvPr>
              <p:cNvSpPr>
                <a:spLocks noChangeArrowheads="1"/>
              </p:cNvSpPr>
              <p:nvPr/>
            </p:nvSpPr>
            <p:spPr bwMode="auto">
              <a:xfrm>
                <a:off x="0" y="2015"/>
                <a:ext cx="62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5" name="Group 149">
              <a:extLst>
                <a:ext uri="{FF2B5EF4-FFF2-40B4-BE49-F238E27FC236}">
                  <a16:creationId xmlns:a16="http://schemas.microsoft.com/office/drawing/2014/main" xmlns="" id="{FC1EB842-554B-4A91-B281-DF1DD4CE307B}"/>
                </a:ext>
              </a:extLst>
            </p:cNvPr>
            <p:cNvGrpSpPr>
              <a:grpSpLocks/>
            </p:cNvGrpSpPr>
            <p:nvPr/>
          </p:nvGrpSpPr>
          <p:grpSpPr bwMode="auto">
            <a:xfrm>
              <a:off x="4366" y="2859"/>
              <a:ext cx="622" cy="165"/>
              <a:chOff x="627" y="2015"/>
              <a:chExt cx="622" cy="403"/>
            </a:xfrm>
          </p:grpSpPr>
          <p:sp>
            <p:nvSpPr>
              <p:cNvPr id="89" name="Rectangle 114">
                <a:extLst>
                  <a:ext uri="{FF2B5EF4-FFF2-40B4-BE49-F238E27FC236}">
                    <a16:creationId xmlns:a16="http://schemas.microsoft.com/office/drawing/2014/main" xmlns="" id="{B60EE2C9-271B-47B2-A367-115C913ABA72}"/>
                  </a:ext>
                </a:extLst>
              </p:cNvPr>
              <p:cNvSpPr>
                <a:spLocks noChangeArrowheads="1"/>
              </p:cNvSpPr>
              <p:nvPr/>
            </p:nvSpPr>
            <p:spPr bwMode="auto">
              <a:xfrm>
                <a:off x="670" y="2015"/>
                <a:ext cx="53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Cooking</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90" name="Rectangle 148">
                <a:extLst>
                  <a:ext uri="{FF2B5EF4-FFF2-40B4-BE49-F238E27FC236}">
                    <a16:creationId xmlns:a16="http://schemas.microsoft.com/office/drawing/2014/main" xmlns="" id="{89687AF0-82B5-488E-9663-A00805D13866}"/>
                  </a:ext>
                </a:extLst>
              </p:cNvPr>
              <p:cNvSpPr>
                <a:spLocks noChangeArrowheads="1"/>
              </p:cNvSpPr>
              <p:nvPr/>
            </p:nvSpPr>
            <p:spPr bwMode="auto">
              <a:xfrm>
                <a:off x="627" y="2015"/>
                <a:ext cx="622"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nvGrpSpPr>
            <p:cNvPr id="86" name="Group 151">
              <a:extLst>
                <a:ext uri="{FF2B5EF4-FFF2-40B4-BE49-F238E27FC236}">
                  <a16:creationId xmlns:a16="http://schemas.microsoft.com/office/drawing/2014/main" xmlns="" id="{03585992-1294-4ACA-8761-1326C7667077}"/>
                </a:ext>
              </a:extLst>
            </p:cNvPr>
            <p:cNvGrpSpPr>
              <a:grpSpLocks/>
            </p:cNvGrpSpPr>
            <p:nvPr/>
          </p:nvGrpSpPr>
          <p:grpSpPr bwMode="auto">
            <a:xfrm>
              <a:off x="4988" y="2859"/>
              <a:ext cx="626" cy="165"/>
              <a:chOff x="1249" y="2015"/>
              <a:chExt cx="626" cy="403"/>
            </a:xfrm>
          </p:grpSpPr>
          <p:sp>
            <p:nvSpPr>
              <p:cNvPr id="87" name="Rectangle 115">
                <a:extLst>
                  <a:ext uri="{FF2B5EF4-FFF2-40B4-BE49-F238E27FC236}">
                    <a16:creationId xmlns:a16="http://schemas.microsoft.com/office/drawing/2014/main" xmlns="" id="{ED7B1EB8-F252-40A2-B396-4241461E1AF4}"/>
                  </a:ext>
                </a:extLst>
              </p:cNvPr>
              <p:cNvSpPr>
                <a:spLocks noChangeArrowheads="1"/>
              </p:cNvSpPr>
              <p:nvPr/>
            </p:nvSpPr>
            <p:spPr bwMode="auto">
              <a:xfrm>
                <a:off x="1292" y="2015"/>
                <a:ext cx="54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algn="just" eaLnBrk="1" hangingPunct="1">
                  <a:spcBef>
                    <a:spcPct val="0"/>
                  </a:spcBef>
                </a:pPr>
                <a:r>
                  <a:rPr lang="en-US" altLang="en-US" sz="2000" b="0">
                    <a:solidFill>
                      <a:schemeClr val="tx1"/>
                    </a:solidFill>
                    <a:latin typeface="Times New Roman" panose="02020603050405020304" pitchFamily="18" charset="0"/>
                    <a:ea typeface="Arial Unicode MS" pitchFamily="34" charset="-128"/>
                    <a:cs typeface="Times New Roman" panose="02020603050405020304" pitchFamily="18" charset="0"/>
                  </a:rPr>
                  <a:t>Spanish</a:t>
                </a:r>
              </a:p>
              <a:p>
                <a:pPr algn="just">
                  <a:spcBef>
                    <a:spcPct val="0"/>
                  </a:spcBef>
                </a:pPr>
                <a:endParaRPr lang="en-US" altLang="en-US" sz="2000" b="0">
                  <a:solidFill>
                    <a:schemeClr val="tx1"/>
                  </a:solidFill>
                  <a:latin typeface="Times New Roman" panose="02020603050405020304" pitchFamily="18" charset="0"/>
                  <a:cs typeface="Times New Roman" panose="02020603050405020304" pitchFamily="18" charset="0"/>
                </a:endParaRPr>
              </a:p>
            </p:txBody>
          </p:sp>
          <p:sp>
            <p:nvSpPr>
              <p:cNvPr id="88" name="Rectangle 150">
                <a:extLst>
                  <a:ext uri="{FF2B5EF4-FFF2-40B4-BE49-F238E27FC236}">
                    <a16:creationId xmlns:a16="http://schemas.microsoft.com/office/drawing/2014/main" xmlns="" id="{36FB34E4-AF8A-48F3-855D-1997C409692E}"/>
                  </a:ext>
                </a:extLst>
              </p:cNvPr>
              <p:cNvSpPr>
                <a:spLocks noChangeArrowheads="1"/>
              </p:cNvSpPr>
              <p:nvPr/>
            </p:nvSpPr>
            <p:spPr bwMode="auto">
              <a:xfrm>
                <a:off x="1249" y="2015"/>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sz="2400" b="1">
                    <a:solidFill>
                      <a:srgbClr val="0000FF"/>
                    </a:solidFill>
                    <a:latin typeface="Arial" panose="020B0604020202020204" pitchFamily="34" charset="0"/>
                  </a:defRPr>
                </a:lvl1pPr>
                <a:lvl2pPr marL="742950" indent="-285750">
                  <a:spcBef>
                    <a:spcPct val="20000"/>
                  </a:spcBef>
                  <a:defRPr sz="2400" b="1">
                    <a:solidFill>
                      <a:srgbClr val="0000FF"/>
                    </a:solidFill>
                    <a:latin typeface="Arial" panose="020B0604020202020204" pitchFamily="34" charset="0"/>
                  </a:defRPr>
                </a:lvl2pPr>
                <a:lvl3pPr marL="1143000" indent="-228600">
                  <a:spcBef>
                    <a:spcPct val="20000"/>
                  </a:spcBef>
                  <a:defRPr sz="2400" b="1">
                    <a:solidFill>
                      <a:srgbClr val="0000FF"/>
                    </a:solidFill>
                    <a:latin typeface="Arial" panose="020B0604020202020204" pitchFamily="34" charset="0"/>
                  </a:defRPr>
                </a:lvl3pPr>
                <a:lvl4pPr marL="1600200" indent="-228600">
                  <a:spcBef>
                    <a:spcPct val="20000"/>
                  </a:spcBef>
                  <a:defRPr sz="2400" b="1">
                    <a:solidFill>
                      <a:srgbClr val="0000FF"/>
                    </a:solidFill>
                    <a:latin typeface="Arial" panose="020B0604020202020204" pitchFamily="34" charset="0"/>
                  </a:defRPr>
                </a:lvl4pPr>
                <a:lvl5pPr marL="2057400" indent="-228600">
                  <a:spcBef>
                    <a:spcPct val="20000"/>
                  </a:spcBef>
                  <a:defRPr sz="2400" b="1">
                    <a:solidFill>
                      <a:srgbClr val="0000FF"/>
                    </a:solidFill>
                    <a:latin typeface="Arial" panose="020B0604020202020204" pitchFamily="34" charset="0"/>
                  </a:defRPr>
                </a:lvl5pPr>
                <a:lvl6pPr marL="2514600" indent="-228600" eaLnBrk="0" fontAlgn="base" hangingPunct="0">
                  <a:spcBef>
                    <a:spcPct val="20000"/>
                  </a:spcBef>
                  <a:spcAft>
                    <a:spcPct val="0"/>
                  </a:spcAft>
                  <a:defRPr sz="2400" b="1">
                    <a:solidFill>
                      <a:srgbClr val="0000FF"/>
                    </a:solidFill>
                    <a:latin typeface="Arial" panose="020B0604020202020204" pitchFamily="34" charset="0"/>
                  </a:defRPr>
                </a:lvl6pPr>
                <a:lvl7pPr marL="2971800" indent="-228600" eaLnBrk="0" fontAlgn="base" hangingPunct="0">
                  <a:spcBef>
                    <a:spcPct val="20000"/>
                  </a:spcBef>
                  <a:spcAft>
                    <a:spcPct val="0"/>
                  </a:spcAft>
                  <a:defRPr sz="2400" b="1">
                    <a:solidFill>
                      <a:srgbClr val="0000FF"/>
                    </a:solidFill>
                    <a:latin typeface="Arial" panose="020B0604020202020204" pitchFamily="34" charset="0"/>
                  </a:defRPr>
                </a:lvl7pPr>
                <a:lvl8pPr marL="3429000" indent="-228600" eaLnBrk="0" fontAlgn="base" hangingPunct="0">
                  <a:spcBef>
                    <a:spcPct val="20000"/>
                  </a:spcBef>
                  <a:spcAft>
                    <a:spcPct val="0"/>
                  </a:spcAft>
                  <a:defRPr sz="2400" b="1">
                    <a:solidFill>
                      <a:srgbClr val="0000FF"/>
                    </a:solidFill>
                    <a:latin typeface="Arial" panose="020B0604020202020204" pitchFamily="34" charset="0"/>
                  </a:defRPr>
                </a:lvl8pPr>
                <a:lvl9pPr marL="3886200" indent="-228600" eaLnBrk="0" fontAlgn="base" hangingPunct="0">
                  <a:spcBef>
                    <a:spcPct val="20000"/>
                  </a:spcBef>
                  <a:spcAft>
                    <a:spcPct val="0"/>
                  </a:spcAft>
                  <a:defRPr sz="2400" b="1">
                    <a:solidFill>
                      <a:srgbClr val="0000FF"/>
                    </a:solidFill>
                    <a:latin typeface="Arial" panose="020B0604020202020204" pitchFamily="34" charset="0"/>
                  </a:defRPr>
                </a:lvl9pPr>
              </a:lstStyle>
              <a:p>
                <a:pPr eaLnBrk="1" hangingPunct="1"/>
                <a:endParaRPr lang="en-IN" altLang="en-US"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3437279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606045-D33C-432A-B569-C71703819377}"/>
              </a:ext>
            </a:extLst>
          </p:cNvPr>
          <p:cNvSpPr txBox="1"/>
          <p:nvPr/>
        </p:nvSpPr>
        <p:spPr>
          <a:xfrm>
            <a:off x="1209821" y="223297"/>
            <a:ext cx="5795890"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Join Dependencies and Fifth Normal Form</a:t>
            </a:r>
          </a:p>
        </p:txBody>
      </p:sp>
      <p:sp>
        <p:nvSpPr>
          <p:cNvPr id="6" name="TextBox 5">
            <a:extLst>
              <a:ext uri="{FF2B5EF4-FFF2-40B4-BE49-F238E27FC236}">
                <a16:creationId xmlns:a16="http://schemas.microsoft.com/office/drawing/2014/main" xmlns="" id="{A2B14AF5-9A23-4950-9024-8752D04E85F1}"/>
              </a:ext>
            </a:extLst>
          </p:cNvPr>
          <p:cNvSpPr txBox="1"/>
          <p:nvPr/>
        </p:nvSpPr>
        <p:spPr>
          <a:xfrm>
            <a:off x="267286" y="922662"/>
            <a:ext cx="11422966" cy="2877711"/>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Join dependencies constrain the set of legal relations over a schema R to those relations for which a given decomposition is </a:t>
            </a:r>
            <a:r>
              <a:rPr lang="en-IN" sz="2000" b="0" i="0" u="none" strike="noStrike" baseline="0" dirty="0">
                <a:latin typeface="Times New Roman" panose="02020603050405020304" pitchFamily="18" charset="0"/>
                <a:cs typeface="Times New Roman" panose="02020603050405020304" pitchFamily="18" charset="0"/>
              </a:rPr>
              <a:t>a lossless-join decomposition.</a:t>
            </a:r>
          </a:p>
          <a:p>
            <a:pPr marL="342900" indent="-342900" algn="l">
              <a:buFont typeface="Arial" panose="020B0604020202020204" pitchFamily="34" charset="0"/>
              <a:buChar char="•"/>
            </a:pPr>
            <a:endParaRPr lang="en-IN" sz="2000" b="0" i="0" u="none" strike="noStrike" baseline="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Let R be a relation schema and R1, R2, ...,Rn be a decomposition of R. If R = R1  </a:t>
            </a:r>
            <a:r>
              <a:rPr lang="hy-AM" sz="2000" dirty="0">
                <a:latin typeface="Times New Roman" panose="02020603050405020304" pitchFamily="18" charset="0"/>
                <a:cs typeface="Times New Roman" panose="02020603050405020304" pitchFamily="18" charset="0"/>
              </a:rPr>
              <a:t>Ս</a:t>
            </a:r>
            <a:r>
              <a:rPr lang="en-IN" sz="2000" dirty="0">
                <a:latin typeface="Times New Roman" panose="02020603050405020304" pitchFamily="18" charset="0"/>
                <a:cs typeface="Times New Roman" panose="02020603050405020304" pitchFamily="18" charset="0"/>
              </a:rPr>
              <a:t>  R2  </a:t>
            </a:r>
            <a:r>
              <a:rPr lang="hy-AM" sz="2000" dirty="0">
                <a:latin typeface="Times New Roman" panose="02020603050405020304" pitchFamily="18" charset="0"/>
                <a:cs typeface="Times New Roman" panose="02020603050405020304" pitchFamily="18" charset="0"/>
              </a:rPr>
              <a:t>Ս</a:t>
            </a:r>
            <a:r>
              <a:rPr lang="en-IN" sz="2000" dirty="0">
                <a:latin typeface="Times New Roman" panose="02020603050405020304" pitchFamily="18" charset="0"/>
                <a:cs typeface="Times New Roman" panose="02020603050405020304" pitchFamily="18" charset="0"/>
              </a:rPr>
              <a:t> ... </a:t>
            </a:r>
            <a:r>
              <a:rPr lang="hy-AM" sz="2000" dirty="0">
                <a:latin typeface="Times New Roman" panose="02020603050405020304" pitchFamily="18" charset="0"/>
                <a:cs typeface="Times New Roman" panose="02020603050405020304" pitchFamily="18" charset="0"/>
              </a:rPr>
              <a:t>Ս</a:t>
            </a:r>
            <a:r>
              <a:rPr lang="en-IN" sz="2000" dirty="0">
                <a:latin typeface="Times New Roman" panose="02020603050405020304" pitchFamily="18" charset="0"/>
                <a:cs typeface="Times New Roman" panose="02020603050405020304" pitchFamily="18" charset="0"/>
              </a:rPr>
              <a:t>  Rn, we say that a relation r(R) satisfies the join dependency *(R1, R2, ...,Rn) if:</a:t>
            </a:r>
          </a:p>
          <a:p>
            <a:pPr algn="l"/>
            <a:endParaRPr lang="en-IN" sz="2000" dirty="0">
              <a:latin typeface="Times New Roman" panose="02020603050405020304" pitchFamily="18" charset="0"/>
              <a:cs typeface="Times New Roman" panose="02020603050405020304" pitchFamily="18" charset="0"/>
            </a:endParaRPr>
          </a:p>
          <a:p>
            <a:pPr algn="ctr"/>
            <a:r>
              <a:rPr lang="en-IN" sz="2000" dirty="0">
                <a:latin typeface="Times New Roman" panose="02020603050405020304" pitchFamily="18" charset="0"/>
                <a:cs typeface="Times New Roman" panose="02020603050405020304" pitchFamily="18" charset="0"/>
              </a:rPr>
              <a:t>                         r = </a:t>
            </a:r>
            <a:r>
              <a:rPr lang="en-IN" sz="1800" b="0" i="0" u="none" strike="noStrike" baseline="0" dirty="0">
                <a:latin typeface="Symbol" panose="05050102010706020507" pitchFamily="18" charset="2"/>
              </a:rPr>
              <a:t>P</a:t>
            </a:r>
            <a:r>
              <a:rPr lang="en-IN" sz="1800" b="0" i="0" u="none" strike="noStrike" baseline="0" dirty="0">
                <a:latin typeface="Arial" panose="020B0604020202020204" pitchFamily="34" charset="0"/>
              </a:rPr>
              <a:t>R</a:t>
            </a:r>
            <a:r>
              <a:rPr lang="en-IN" sz="1200" b="0" i="0" u="none" strike="noStrike" baseline="0" dirty="0">
                <a:latin typeface="Arial" panose="020B0604020202020204" pitchFamily="34" charset="0"/>
              </a:rPr>
              <a:t>1</a:t>
            </a:r>
            <a:r>
              <a:rPr lang="en-IN" sz="2000" dirty="0">
                <a:latin typeface="Times New Roman" panose="02020603050405020304" pitchFamily="18" charset="0"/>
                <a:cs typeface="Times New Roman" panose="02020603050405020304" pitchFamily="18" charset="0"/>
              </a:rPr>
              <a:t>(r )       </a:t>
            </a:r>
            <a:r>
              <a:rPr lang="en-IN" sz="2000" b="0" i="0" u="none" strike="noStrike" baseline="0" dirty="0">
                <a:latin typeface="Symbol" panose="05050102010706020507" pitchFamily="18" charset="2"/>
              </a:rPr>
              <a:t>P</a:t>
            </a:r>
            <a:r>
              <a:rPr lang="en-IN" sz="1500" b="0" i="0" u="none" strike="noStrike" baseline="0" dirty="0">
                <a:latin typeface="Arial" panose="020B0604020202020204" pitchFamily="34" charset="0"/>
              </a:rPr>
              <a:t>R</a:t>
            </a:r>
            <a:r>
              <a:rPr lang="en-IN" sz="1000" b="0" i="0" u="none" strike="noStrike" baseline="0" dirty="0">
                <a:latin typeface="Arial" panose="020B0604020202020204" pitchFamily="34" charset="0"/>
              </a:rPr>
              <a:t>2 </a:t>
            </a:r>
            <a:r>
              <a:rPr lang="en-IN" sz="2000" b="0" i="0" u="none" strike="noStrike" baseline="0" dirty="0">
                <a:latin typeface="Arial" panose="020B0604020202020204" pitchFamily="34" charset="0"/>
              </a:rPr>
              <a:t>(</a:t>
            </a:r>
            <a:r>
              <a:rPr lang="en-IN" sz="2100" b="0" i="0" u="none" strike="noStrike" baseline="0" dirty="0">
                <a:latin typeface="Arial" panose="020B0604020202020204" pitchFamily="34" charset="0"/>
              </a:rPr>
              <a:t>r</a:t>
            </a:r>
            <a:r>
              <a:rPr lang="en-IN" sz="2000" b="0" i="0" u="none" strike="noStrike" baseline="0" dirty="0">
                <a:latin typeface="Arial" panose="020B0604020202020204" pitchFamily="34" charset="0"/>
              </a:rPr>
              <a:t>)        …..</a:t>
            </a:r>
            <a:r>
              <a:rPr lang="en-IN" sz="2000" dirty="0">
                <a:latin typeface="Times New Roman" panose="02020603050405020304" pitchFamily="18" charset="0"/>
                <a:cs typeface="Times New Roman" panose="02020603050405020304" pitchFamily="18" charset="0"/>
              </a:rPr>
              <a:t>        </a:t>
            </a:r>
            <a:r>
              <a:rPr kumimoji="0" lang="en-IN" sz="2000" b="0"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P</a:t>
            </a:r>
            <a:r>
              <a:rPr kumimoji="0" lang="en-IN"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Rn</a:t>
            </a:r>
            <a:r>
              <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I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IN"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ctr"/>
            <a:endParaRPr lang="en-IN" sz="2000" dirty="0">
              <a:solidFill>
                <a:prstClr val="black"/>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 join dependency is trivial if one of the R</a:t>
            </a:r>
            <a:r>
              <a:rPr lang="en-US" sz="1600"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is R itself. </a:t>
            </a:r>
            <a:endParaRPr lang="en-IN" sz="2000" dirty="0">
              <a:latin typeface="Times New Roman" panose="02020603050405020304" pitchFamily="18" charset="0"/>
              <a:cs typeface="Times New Roman" panose="02020603050405020304" pitchFamily="18" charset="0"/>
            </a:endParaRPr>
          </a:p>
        </p:txBody>
      </p:sp>
      <p:sp>
        <p:nvSpPr>
          <p:cNvPr id="4" name="Arrow: Left-Right 3">
            <a:extLst>
              <a:ext uri="{FF2B5EF4-FFF2-40B4-BE49-F238E27FC236}">
                <a16:creationId xmlns:a16="http://schemas.microsoft.com/office/drawing/2014/main" xmlns="" id="{8D5765AA-CB55-466E-A41D-3331CE7C4242}"/>
              </a:ext>
            </a:extLst>
          </p:cNvPr>
          <p:cNvSpPr/>
          <p:nvPr/>
        </p:nvSpPr>
        <p:spPr>
          <a:xfrm>
            <a:off x="5713827" y="2912012"/>
            <a:ext cx="323557" cy="1688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Left-Right 7">
            <a:extLst>
              <a:ext uri="{FF2B5EF4-FFF2-40B4-BE49-F238E27FC236}">
                <a16:creationId xmlns:a16="http://schemas.microsoft.com/office/drawing/2014/main" xmlns="" id="{8710499A-ABE8-4971-8941-5D0482C19A7F}"/>
              </a:ext>
            </a:extLst>
          </p:cNvPr>
          <p:cNvSpPr/>
          <p:nvPr/>
        </p:nvSpPr>
        <p:spPr>
          <a:xfrm>
            <a:off x="6865034" y="2912012"/>
            <a:ext cx="323557" cy="1688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Left-Right 9">
            <a:extLst>
              <a:ext uri="{FF2B5EF4-FFF2-40B4-BE49-F238E27FC236}">
                <a16:creationId xmlns:a16="http://schemas.microsoft.com/office/drawing/2014/main" xmlns="" id="{46D49C9B-B7E8-4653-A56A-3BA5133D75A3}"/>
              </a:ext>
            </a:extLst>
          </p:cNvPr>
          <p:cNvSpPr/>
          <p:nvPr/>
        </p:nvSpPr>
        <p:spPr>
          <a:xfrm>
            <a:off x="7854462" y="2912012"/>
            <a:ext cx="323557" cy="1688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xmlns="" id="{B992EF50-2636-465E-B425-30101C8B2C76}"/>
              </a:ext>
            </a:extLst>
          </p:cNvPr>
          <p:cNvSpPr txBox="1"/>
          <p:nvPr/>
        </p:nvSpPr>
        <p:spPr>
          <a:xfrm>
            <a:off x="596703" y="4038073"/>
            <a:ext cx="10557803" cy="1323439"/>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A join dependency *(R1, R2) is equivalent to the multivalued </a:t>
            </a:r>
            <a:r>
              <a:rPr lang="en-IN" sz="2000" b="0" i="0" u="none" strike="noStrike" baseline="0" dirty="0">
                <a:latin typeface="Times New Roman" panose="02020603050405020304" pitchFamily="18" charset="0"/>
                <a:cs typeface="Times New Roman" panose="02020603050405020304" pitchFamily="18" charset="0"/>
              </a:rPr>
              <a:t>dependency R1 </a:t>
            </a:r>
            <a:r>
              <a:rPr lang="el-GR" sz="2000" b="0" i="0" u="none" strike="noStrike" baseline="0" dirty="0">
                <a:latin typeface="Times New Roman" panose="02020603050405020304" pitchFamily="18" charset="0"/>
                <a:cs typeface="Times New Roman" panose="02020603050405020304" pitchFamily="18" charset="0"/>
              </a:rPr>
              <a:t>∩</a:t>
            </a:r>
            <a:r>
              <a:rPr lang="en-IN" sz="2000" b="0" i="0" u="none" strike="noStrike" baseline="0" dirty="0">
                <a:latin typeface="Times New Roman" panose="02020603050405020304" pitchFamily="18" charset="0"/>
                <a:cs typeface="Times New Roman" panose="02020603050405020304" pitchFamily="18" charset="0"/>
              </a:rPr>
              <a:t> R2 </a:t>
            </a:r>
            <a:r>
              <a:rPr lang="en-IN" sz="2000" dirty="0">
                <a:latin typeface="Times New Roman" panose="02020603050405020304" pitchFamily="18" charset="0"/>
                <a:cs typeface="Times New Roman" panose="02020603050405020304" pitchFamily="18" charset="0"/>
              </a:rPr>
              <a:t>→→ </a:t>
            </a:r>
            <a:r>
              <a:rPr lang="en-IN" sz="2000" b="0" i="0" u="none" strike="noStrike" baseline="0" dirty="0">
                <a:latin typeface="Times New Roman" panose="02020603050405020304" pitchFamily="18" charset="0"/>
                <a:cs typeface="Times New Roman" panose="02020603050405020304" pitchFamily="18" charset="0"/>
              </a:rPr>
              <a:t>R2. Conversely, </a:t>
            </a:r>
            <a:r>
              <a:rPr lang="el-GR" sz="2000" b="0" i="0" u="none" strike="noStrike" baseline="0" dirty="0">
                <a:latin typeface="Times New Roman" panose="02020603050405020304" pitchFamily="18" charset="0"/>
                <a:cs typeface="Times New Roman" panose="02020603050405020304" pitchFamily="18" charset="0"/>
              </a:rPr>
              <a:t>α</a:t>
            </a:r>
            <a:r>
              <a:rPr lang="en-US" sz="2000" b="0" i="0" u="none" strike="noStrike" baseline="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el-GR" sz="2000" b="0" i="0" u="none" strike="noStrike" baseline="0" dirty="0">
                <a:latin typeface="Times New Roman" panose="02020603050405020304" pitchFamily="18" charset="0"/>
                <a:cs typeface="Times New Roman" panose="02020603050405020304" pitchFamily="18" charset="0"/>
              </a:rPr>
              <a:t>β</a:t>
            </a:r>
            <a:r>
              <a:rPr lang="en-IN" sz="2000" b="0" i="1" u="none" strike="noStrike" baseline="0" dirty="0">
                <a:latin typeface="Times New Roman" panose="02020603050405020304" pitchFamily="18" charset="0"/>
                <a:cs typeface="Times New Roman" panose="02020603050405020304" pitchFamily="18" charset="0"/>
              </a:rPr>
              <a:t> i</a:t>
            </a:r>
            <a:r>
              <a:rPr lang="en-IN" sz="2000" b="0" i="0" u="none" strike="noStrike" baseline="0" dirty="0">
                <a:latin typeface="Times New Roman" panose="02020603050405020304" pitchFamily="18" charset="0"/>
                <a:cs typeface="Times New Roman" panose="02020603050405020304" pitchFamily="18" charset="0"/>
              </a:rPr>
              <a:t>s equivalent to *(</a:t>
            </a:r>
            <a:r>
              <a:rPr lang="el-GR" sz="2000" b="0" i="0" u="none" strike="noStrike" baseline="0" dirty="0">
                <a:latin typeface="Times New Roman" panose="02020603050405020304" pitchFamily="18" charset="0"/>
                <a:cs typeface="Times New Roman" panose="02020603050405020304" pitchFamily="18" charset="0"/>
              </a:rPr>
              <a:t>α</a:t>
            </a:r>
            <a:r>
              <a:rPr lang="en-US" sz="2000" b="0" i="0" u="none" strike="noStrike" baseline="0" dirty="0">
                <a:latin typeface="Times New Roman" panose="02020603050405020304" pitchFamily="18" charset="0"/>
                <a:cs typeface="Times New Roman" panose="02020603050405020304" pitchFamily="18" charset="0"/>
              </a:rPr>
              <a:t> </a:t>
            </a:r>
            <a:r>
              <a:rPr lang="hy-AM" sz="2000" dirty="0">
                <a:latin typeface="Times New Roman" panose="02020603050405020304" pitchFamily="18" charset="0"/>
                <a:cs typeface="Times New Roman" panose="02020603050405020304" pitchFamily="18" charset="0"/>
              </a:rPr>
              <a:t>Ս </a:t>
            </a:r>
            <a:r>
              <a:rPr lang="en-US" sz="2000" dirty="0">
                <a:latin typeface="Times New Roman" panose="02020603050405020304" pitchFamily="18" charset="0"/>
                <a:cs typeface="Times New Roman" panose="02020603050405020304" pitchFamily="18" charset="0"/>
              </a:rPr>
              <a:t> ( R - </a:t>
            </a:r>
            <a:r>
              <a:rPr lang="el-GR" sz="2000" b="0" i="0" u="none" strike="noStrike" baseline="0" dirty="0">
                <a:latin typeface="Times New Roman" panose="02020603050405020304" pitchFamily="18" charset="0"/>
                <a:cs typeface="Times New Roman" panose="02020603050405020304" pitchFamily="18" charset="0"/>
              </a:rPr>
              <a:t>β </a:t>
            </a:r>
            <a:r>
              <a:rPr lang="en-US" sz="2000" b="0" i="0" u="none" strike="noStrike" baseline="0" dirty="0">
                <a:latin typeface="Times New Roman" panose="02020603050405020304" pitchFamily="18" charset="0"/>
                <a:cs typeface="Times New Roman" panose="02020603050405020304" pitchFamily="18" charset="0"/>
              </a:rPr>
              <a:t>), </a:t>
            </a:r>
            <a:r>
              <a:rPr lang="el-GR" sz="2000" b="0" i="0" u="none" strike="noStrike" baseline="0" dirty="0">
                <a:latin typeface="Times New Roman" panose="02020603050405020304" pitchFamily="18" charset="0"/>
                <a:cs typeface="Times New Roman" panose="02020603050405020304" pitchFamily="18" charset="0"/>
              </a:rPr>
              <a:t>α</a:t>
            </a:r>
            <a:r>
              <a:rPr lang="en-US" sz="2000" b="0" i="0" u="none" strike="noStrike" baseline="0" dirty="0">
                <a:latin typeface="Times New Roman" panose="02020603050405020304" pitchFamily="18" charset="0"/>
                <a:cs typeface="Times New Roman" panose="02020603050405020304" pitchFamily="18" charset="0"/>
              </a:rPr>
              <a:t> </a:t>
            </a:r>
            <a:r>
              <a:rPr lang="hy-AM" sz="2000" dirty="0">
                <a:latin typeface="Times New Roman" panose="02020603050405020304" pitchFamily="18" charset="0"/>
                <a:cs typeface="Times New Roman" panose="02020603050405020304" pitchFamily="18" charset="0"/>
              </a:rPr>
              <a:t>Ս</a:t>
            </a:r>
            <a:r>
              <a:rPr lang="en-US" sz="2000" dirty="0">
                <a:latin typeface="Times New Roman" panose="02020603050405020304" pitchFamily="18" charset="0"/>
                <a:cs typeface="Times New Roman" panose="02020603050405020304" pitchFamily="18" charset="0"/>
              </a:rPr>
              <a:t> </a:t>
            </a:r>
            <a:r>
              <a:rPr lang="el-GR" sz="2000" b="0" i="0" u="none" strike="noStrike" baseline="0" dirty="0">
                <a:latin typeface="Times New Roman" panose="02020603050405020304" pitchFamily="18" charset="0"/>
                <a:cs typeface="Times New Roman" panose="02020603050405020304" pitchFamily="18" charset="0"/>
              </a:rPr>
              <a:t>β</a:t>
            </a:r>
            <a:r>
              <a:rPr lang="en-US" sz="2000" b="0" i="0" u="none" strike="noStrike" baseline="0" dirty="0">
                <a:latin typeface="Times New Roman" panose="02020603050405020304" pitchFamily="18" charset="0"/>
                <a:cs typeface="Times New Roman" panose="02020603050405020304" pitchFamily="18" charset="0"/>
              </a:rPr>
              <a:t>) </a:t>
            </a:r>
          </a:p>
          <a:p>
            <a:pPr algn="l"/>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there are join dependencies that are not equivalent to any multivalued dependency.</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68087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4E54E13-57D0-4D44-9F12-803E5DAD49BB}"/>
              </a:ext>
            </a:extLst>
          </p:cNvPr>
          <p:cNvSpPr txBox="1"/>
          <p:nvPr/>
        </p:nvSpPr>
        <p:spPr>
          <a:xfrm>
            <a:off x="675249" y="152739"/>
            <a:ext cx="11352627" cy="3170099"/>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A relation schema R is in PJNF with respect to a set D of functional, multivalued, and join dependencies if for all join dependencies in D+ of the form</a:t>
            </a:r>
          </a:p>
          <a:p>
            <a:pPr algn="l"/>
            <a:endParaRPr lang="en-IN" sz="2000" b="0" i="0" u="none" strike="noStrike" baseline="0" dirty="0">
              <a:latin typeface="Times New Roman" panose="02020603050405020304" pitchFamily="18" charset="0"/>
              <a:cs typeface="Times New Roman" panose="02020603050405020304" pitchFamily="18" charset="0"/>
            </a:endParaRPr>
          </a:p>
          <a:p>
            <a:pPr algn="l"/>
            <a:r>
              <a:rPr lang="en-IN" sz="2000" b="0" i="0" u="none" strike="noStrike" baseline="0" dirty="0">
                <a:latin typeface="Times New Roman" panose="02020603050405020304" pitchFamily="18" charset="0"/>
                <a:cs typeface="Times New Roman" panose="02020603050405020304" pitchFamily="18" charset="0"/>
              </a:rPr>
              <a:t>*(R1, R2, ...,Rn) where each Ri </a:t>
            </a:r>
            <a:r>
              <a:rPr lang="en-US" sz="2000" b="0" i="0" u="sng" strike="noStrike" baseline="0" dirty="0">
                <a:latin typeface="Times New Roman" panose="02020603050405020304" pitchFamily="18" charset="0"/>
                <a:cs typeface="Times New Roman" panose="02020603050405020304" pitchFamily="18" charset="0"/>
              </a:rPr>
              <a:t>⸦</a:t>
            </a:r>
            <a:r>
              <a:rPr lang="en-IN" sz="2000" b="0" i="1" u="none" strike="noStrike" baseline="0" dirty="0">
                <a:latin typeface="Times New Roman" panose="02020603050405020304" pitchFamily="18" charset="0"/>
                <a:cs typeface="Times New Roman" panose="02020603050405020304" pitchFamily="18" charset="0"/>
              </a:rPr>
              <a:t> </a:t>
            </a:r>
            <a:r>
              <a:rPr lang="en-IN" sz="2000" b="0" i="0" u="none" strike="noStrike" baseline="0" dirty="0">
                <a:latin typeface="Times New Roman" panose="02020603050405020304" pitchFamily="18" charset="0"/>
                <a:cs typeface="Times New Roman" panose="02020603050405020304" pitchFamily="18" charset="0"/>
              </a:rPr>
              <a:t>R </a:t>
            </a:r>
            <a:r>
              <a:rPr lang="pt-BR" sz="2000" b="0" i="0" u="none" strike="noStrike" baseline="0" dirty="0">
                <a:latin typeface="Times New Roman" panose="02020603050405020304" pitchFamily="18" charset="0"/>
                <a:cs typeface="Times New Roman" panose="02020603050405020304" pitchFamily="18" charset="0"/>
              </a:rPr>
              <a:t>and R = R</a:t>
            </a:r>
            <a:r>
              <a:rPr lang="pt-BR" sz="1400" b="0" i="0" u="none" strike="noStrike" baseline="0" dirty="0">
                <a:latin typeface="Times New Roman" panose="02020603050405020304" pitchFamily="18" charset="0"/>
                <a:cs typeface="Times New Roman" panose="02020603050405020304" pitchFamily="18" charset="0"/>
              </a:rPr>
              <a:t>1</a:t>
            </a:r>
            <a:r>
              <a:rPr lang="pt-BR" sz="2000" b="0" i="0" u="none" strike="noStrike" baseline="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U</a:t>
            </a:r>
            <a:r>
              <a:rPr lang="pt-BR" sz="2000" b="0" i="1" u="none" strike="noStrike" baseline="0" dirty="0">
                <a:latin typeface="Times New Roman" panose="02020603050405020304" pitchFamily="18" charset="0"/>
                <a:cs typeface="Times New Roman" panose="02020603050405020304" pitchFamily="18" charset="0"/>
              </a:rPr>
              <a:t> </a:t>
            </a:r>
            <a:r>
              <a:rPr lang="pt-BR" sz="2000" b="0" i="0" u="none" strike="noStrike" baseline="0" dirty="0">
                <a:latin typeface="Times New Roman" panose="02020603050405020304" pitchFamily="18" charset="0"/>
                <a:cs typeface="Times New Roman" panose="02020603050405020304" pitchFamily="18" charset="0"/>
              </a:rPr>
              <a:t>R</a:t>
            </a:r>
            <a:r>
              <a:rPr lang="pt-BR" sz="1400" b="0" i="0" u="none" strike="noStrike" baseline="0" dirty="0">
                <a:latin typeface="Times New Roman" panose="02020603050405020304" pitchFamily="18" charset="0"/>
                <a:cs typeface="Times New Roman" panose="02020603050405020304" pitchFamily="18" charset="0"/>
              </a:rPr>
              <a:t>2</a:t>
            </a:r>
            <a:r>
              <a:rPr lang="pt-BR" sz="2000" b="0" i="0" u="none" strike="noStrike" baseline="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U</a:t>
            </a:r>
            <a:r>
              <a:rPr lang="pt-BR" sz="2000" b="0" i="1" u="none" strike="noStrike" baseline="0" dirty="0">
                <a:latin typeface="Times New Roman" panose="02020603050405020304" pitchFamily="18" charset="0"/>
                <a:cs typeface="Times New Roman" panose="02020603050405020304" pitchFamily="18" charset="0"/>
              </a:rPr>
              <a:t> </a:t>
            </a:r>
            <a:r>
              <a:rPr lang="pt-BR" sz="2000" b="0" i="0" u="none" strike="noStrike" baseline="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U</a:t>
            </a:r>
            <a:r>
              <a:rPr lang="pt-BR" sz="2000" b="0" i="1" u="none" strike="noStrike" baseline="0" dirty="0">
                <a:latin typeface="Times New Roman" panose="02020603050405020304" pitchFamily="18" charset="0"/>
                <a:cs typeface="Times New Roman" panose="02020603050405020304" pitchFamily="18" charset="0"/>
              </a:rPr>
              <a:t> </a:t>
            </a:r>
            <a:r>
              <a:rPr lang="pt-BR" sz="2000" b="0" i="0" u="none" strike="noStrike" baseline="0" dirty="0">
                <a:latin typeface="Times New Roman" panose="02020603050405020304" pitchFamily="18" charset="0"/>
                <a:cs typeface="Times New Roman" panose="02020603050405020304" pitchFamily="18" charset="0"/>
              </a:rPr>
              <a:t>R</a:t>
            </a:r>
            <a:r>
              <a:rPr lang="pt-BR" sz="1600" b="0" i="0" u="none" strike="noStrike" baseline="0" dirty="0">
                <a:latin typeface="Times New Roman" panose="02020603050405020304" pitchFamily="18" charset="0"/>
                <a:cs typeface="Times New Roman" panose="02020603050405020304" pitchFamily="18" charset="0"/>
              </a:rPr>
              <a:t>n</a:t>
            </a:r>
            <a:r>
              <a:rPr lang="pt-BR" sz="2000" b="0"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at least one of the following holds:</a:t>
            </a:r>
          </a:p>
          <a:p>
            <a:pPr algn="l"/>
            <a:endParaRPr lang="en-US" sz="2000" b="0" i="0" u="none" strike="noStrike" baseline="0" dirty="0">
              <a:latin typeface="Times New Roman" panose="02020603050405020304" pitchFamily="18" charset="0"/>
              <a:cs typeface="Times New Roman" panose="02020603050405020304" pitchFamily="18" charset="0"/>
            </a:endParaRPr>
          </a:p>
          <a:p>
            <a:pPr algn="l"/>
            <a:r>
              <a:rPr lang="en-IN" sz="2000" b="1" i="0" u="none" strike="noStrike" baseline="0" dirty="0">
                <a:latin typeface="Times New Roman" panose="02020603050405020304" pitchFamily="18" charset="0"/>
                <a:cs typeface="Times New Roman" panose="02020603050405020304" pitchFamily="18" charset="0"/>
              </a:rPr>
              <a:t>	– </a:t>
            </a:r>
            <a:r>
              <a:rPr lang="en-IN" sz="2000" b="0" i="0" u="none" strike="noStrike" baseline="0" dirty="0">
                <a:latin typeface="Times New Roman" panose="02020603050405020304" pitchFamily="18" charset="0"/>
                <a:cs typeface="Times New Roman" panose="02020603050405020304" pitchFamily="18" charset="0"/>
              </a:rPr>
              <a:t>*(R1, R2, ...,Rn) is a trivial join dependency. </a:t>
            </a:r>
            <a:r>
              <a:rPr lang="en-IN" sz="2000" b="0" i="0" u="none" strike="noStrike" baseline="0" dirty="0" err="1">
                <a:solidFill>
                  <a:srgbClr val="FF0000"/>
                </a:solidFill>
                <a:latin typeface="Times New Roman" panose="02020603050405020304" pitchFamily="18" charset="0"/>
                <a:cs typeface="Times New Roman" panose="02020603050405020304" pitchFamily="18" charset="0"/>
              </a:rPr>
              <a:t>Eg.</a:t>
            </a:r>
            <a:r>
              <a:rPr lang="en-IN" sz="2000" b="0" i="0" u="none" strike="noStrike" baseline="0" dirty="0">
                <a:solidFill>
                  <a:srgbClr val="FF0000"/>
                </a:solidFill>
                <a:latin typeface="Times New Roman" panose="02020603050405020304" pitchFamily="18" charset="0"/>
                <a:cs typeface="Times New Roman" panose="02020603050405020304" pitchFamily="18" charset="0"/>
              </a:rPr>
              <a:t>, R= (A,B,C,D,E,F,G,H,I,J)</a:t>
            </a:r>
          </a:p>
          <a:p>
            <a:pPr algn="l"/>
            <a:r>
              <a:rPr lang="en-US" sz="2000" b="1" i="0" u="none" strike="noStrike" baseline="0" dirty="0">
                <a:latin typeface="Times New Roman" panose="02020603050405020304" pitchFamily="18" charset="0"/>
                <a:cs typeface="Times New Roman" panose="02020603050405020304" pitchFamily="18" charset="0"/>
              </a:rPr>
              <a:t>	– </a:t>
            </a:r>
            <a:r>
              <a:rPr lang="en-US" sz="2000" b="0" i="0" u="none" strike="noStrike" baseline="0" dirty="0">
                <a:latin typeface="Times New Roman" panose="02020603050405020304" pitchFamily="18" charset="0"/>
                <a:cs typeface="Times New Roman" panose="02020603050405020304" pitchFamily="18" charset="0"/>
              </a:rPr>
              <a:t>Every Ri is a super key for R.</a:t>
            </a:r>
          </a:p>
          <a:p>
            <a:pPr algn="l"/>
            <a:r>
              <a:rPr lang="en-US" sz="2000" b="0" i="1"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Since every multivalued dependency is also a join dependency, every PJNF schema is also in 4NF.</a:t>
            </a:r>
          </a:p>
          <a:p>
            <a:pPr algn="l"/>
            <a:endParaRPr lang="en-US" sz="2000" dirty="0">
              <a:latin typeface="Times New Roman" panose="02020603050405020304" pitchFamily="18" charset="0"/>
              <a:cs typeface="Times New Roman" panose="02020603050405020304" pitchFamily="18" charset="0"/>
            </a:endParaRPr>
          </a:p>
          <a:p>
            <a:pPr algn="l"/>
            <a:r>
              <a:rPr lang="en-IN" sz="2000" dirty="0">
                <a:solidFill>
                  <a:srgbClr val="FF0000"/>
                </a:solidFill>
                <a:latin typeface="Times New Roman" panose="02020603050405020304" pitchFamily="18" charset="0"/>
                <a:cs typeface="Times New Roman" panose="02020603050405020304" pitchFamily="18" charset="0"/>
              </a:rPr>
              <a:t>R1 = (A,B), R2=(C,D), R3(E,F), R4(G,H), R5=(I,J)</a:t>
            </a:r>
          </a:p>
        </p:txBody>
      </p:sp>
      <p:sp>
        <p:nvSpPr>
          <p:cNvPr id="7" name="TextBox 6">
            <a:extLst>
              <a:ext uri="{FF2B5EF4-FFF2-40B4-BE49-F238E27FC236}">
                <a16:creationId xmlns:a16="http://schemas.microsoft.com/office/drawing/2014/main" xmlns="" id="{4AFD1A93-C7AE-48A6-9A54-F2BAFED95B3A}"/>
              </a:ext>
            </a:extLst>
          </p:cNvPr>
          <p:cNvSpPr txBox="1"/>
          <p:nvPr/>
        </p:nvSpPr>
        <p:spPr>
          <a:xfrm>
            <a:off x="675249" y="3355146"/>
            <a:ext cx="11760590" cy="3785652"/>
          </a:xfrm>
          <a:prstGeom prst="rect">
            <a:avLst/>
          </a:prstGeom>
          <a:noFill/>
        </p:spPr>
        <p:txBody>
          <a:bodyPr wrap="square">
            <a:spAutoFit/>
          </a:bodyPr>
          <a:lstStyle/>
          <a:p>
            <a:pPr marL="285750" indent="-285750" algn="l">
              <a:buFont typeface="Arial" panose="020B0604020202020204" pitchFamily="34" charset="0"/>
              <a:buChar char="•"/>
            </a:pPr>
            <a:r>
              <a:rPr lang="en-IN" sz="2000" b="0" i="1" u="none" strike="noStrike" baseline="0" dirty="0">
                <a:latin typeface="Times New Roman" panose="02020603050405020304" pitchFamily="18" charset="0"/>
                <a:cs typeface="Times New Roman" panose="02020603050405020304" pitchFamily="18" charset="0"/>
              </a:rPr>
              <a:t> </a:t>
            </a:r>
            <a:r>
              <a:rPr lang="en-IN"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Consider Loan-info-schema = (branch-name, customer-name, loan-number, amount).</a:t>
            </a:r>
          </a:p>
          <a:p>
            <a:pPr marL="285750" indent="-285750" algn="l">
              <a:buFont typeface="Arial" panose="020B0604020202020204" pitchFamily="34" charset="0"/>
              <a:buChar char="•"/>
            </a:pPr>
            <a:r>
              <a:rPr lang="en-US" sz="2000" b="0" i="1"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Each loan has one or more customers, is in one or more branches and has a loan amount; these relationships are independent, hence we have the join dependency</a:t>
            </a:r>
          </a:p>
          <a:p>
            <a:pPr algn="l"/>
            <a:r>
              <a:rPr lang="en-IN" sz="2000" b="0" i="0" u="none" strike="noStrike" baseline="0" dirty="0">
                <a:latin typeface="Times New Roman" panose="02020603050405020304" pitchFamily="18" charset="0"/>
                <a:cs typeface="Times New Roman" panose="02020603050405020304" pitchFamily="18" charset="0"/>
              </a:rPr>
              <a:t>	*((loan-number, branch-name), (loan-number, customer-name), (loan-number, amount))</a:t>
            </a:r>
          </a:p>
          <a:p>
            <a:pPr algn="l"/>
            <a:r>
              <a:rPr lang="en-US" sz="2000" b="0" i="1"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Loan-info-schema is not in PJNF with respect to the set of dependencies containing the above join dependency. To put Loan-info-schema into PJNF, we must decompose it into the three schemas specified by the join dependency:</a:t>
            </a:r>
          </a:p>
          <a:p>
            <a:r>
              <a:rPr lang="en-IN" sz="2000" b="1" i="0" u="none" strike="noStrike" baseline="0" dirty="0">
                <a:latin typeface="Times New Roman" panose="02020603050405020304" pitchFamily="18" charset="0"/>
                <a:cs typeface="Times New Roman" panose="02020603050405020304" pitchFamily="18" charset="0"/>
              </a:rPr>
              <a:t>	-</a:t>
            </a:r>
            <a:r>
              <a:rPr lang="en-IN" sz="2000" b="0" i="0" u="none" strike="noStrike" baseline="0" dirty="0">
                <a:latin typeface="Times New Roman" panose="02020603050405020304" pitchFamily="18" charset="0"/>
                <a:cs typeface="Times New Roman" panose="02020603050405020304" pitchFamily="18" charset="0"/>
              </a:rPr>
              <a:t> (loan-number, branch-name) </a:t>
            </a:r>
          </a:p>
          <a:p>
            <a:pPr algn="l"/>
            <a:r>
              <a:rPr lang="en-IN" sz="2000" b="1" i="0" u="none" strike="noStrike" baseline="0" dirty="0">
                <a:latin typeface="Times New Roman" panose="02020603050405020304" pitchFamily="18" charset="0"/>
                <a:cs typeface="Times New Roman" panose="02020603050405020304" pitchFamily="18" charset="0"/>
              </a:rPr>
              <a:t>	– </a:t>
            </a:r>
            <a:r>
              <a:rPr lang="en-IN" sz="2000" b="0" i="0" u="none" strike="noStrike" baseline="0" dirty="0">
                <a:latin typeface="Times New Roman" panose="02020603050405020304" pitchFamily="18" charset="0"/>
                <a:cs typeface="Times New Roman" panose="02020603050405020304" pitchFamily="18" charset="0"/>
              </a:rPr>
              <a:t>(loan-number, customer-name)</a:t>
            </a:r>
          </a:p>
          <a:p>
            <a:pPr algn="l"/>
            <a:r>
              <a:rPr lang="en-IN" sz="2000" b="1" i="0" u="none" strike="noStrike" baseline="0" dirty="0">
                <a:latin typeface="Times New Roman" panose="02020603050405020304" pitchFamily="18" charset="0"/>
                <a:cs typeface="Times New Roman" panose="02020603050405020304" pitchFamily="18" charset="0"/>
              </a:rPr>
              <a:t>	– </a:t>
            </a:r>
            <a:r>
              <a:rPr lang="en-IN" sz="2000" b="0" i="0" u="none" strike="noStrike" baseline="0" dirty="0">
                <a:latin typeface="Times New Roman" panose="02020603050405020304" pitchFamily="18" charset="0"/>
                <a:cs typeface="Times New Roman" panose="02020603050405020304" pitchFamily="18" charset="0"/>
              </a:rPr>
              <a:t>(loan-number, amount)</a:t>
            </a:r>
          </a:p>
          <a:p>
            <a:r>
              <a:rPr lang="en-IN" sz="2000" b="1" i="0" u="none" strike="noStrike" baseline="0" dirty="0">
                <a:latin typeface="Times New Roman" panose="02020603050405020304" pitchFamily="18" charset="0"/>
                <a:cs typeface="Times New Roman" panose="02020603050405020304" pitchFamily="18" charset="0"/>
              </a:rPr>
              <a:t>–</a:t>
            </a:r>
            <a:r>
              <a:rPr lang="en-IN" sz="2000" b="1" i="0" u="none" strike="noStrike" baseline="0" dirty="0" err="1">
                <a:latin typeface="Times New Roman" panose="02020603050405020304" pitchFamily="18" charset="0"/>
                <a:cs typeface="Times New Roman" panose="02020603050405020304" pitchFamily="18" charset="0"/>
              </a:rPr>
              <a:t>Eg.</a:t>
            </a:r>
            <a:r>
              <a:rPr lang="en-IN" sz="2000" b="1" i="0" u="none" strike="noStrike" baseline="0" dirty="0">
                <a:latin typeface="Times New Roman" panose="02020603050405020304" pitchFamily="18" charset="0"/>
                <a:cs typeface="Times New Roman" panose="02020603050405020304" pitchFamily="18" charset="0"/>
              </a:rPr>
              <a:t>, R1</a:t>
            </a:r>
            <a:r>
              <a:rPr lang="en-IN" sz="2000" b="0" i="0" u="none" strike="noStrike" baseline="0" dirty="0">
                <a:latin typeface="Times New Roman" panose="02020603050405020304" pitchFamily="18" charset="0"/>
                <a:cs typeface="Times New Roman" panose="02020603050405020304" pitchFamily="18" charset="0"/>
              </a:rPr>
              <a:t>(loan-number, branch-name) U R2(loan-number, customer-name)U R3(loan-number, amount)</a:t>
            </a:r>
          </a:p>
          <a:p>
            <a:pPr algn="l"/>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81979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4942CB3-C62B-4D01-AF15-0BA3D9A1A4E5}"/>
              </a:ext>
            </a:extLst>
          </p:cNvPr>
          <p:cNvSpPr txBox="1"/>
          <p:nvPr/>
        </p:nvSpPr>
        <p:spPr>
          <a:xfrm>
            <a:off x="990600" y="94901"/>
            <a:ext cx="5241388" cy="461665"/>
          </a:xfrm>
          <a:prstGeom prst="rect">
            <a:avLst/>
          </a:prstGeom>
          <a:noFill/>
        </p:spPr>
        <p:txBody>
          <a:bodyPr wrap="square">
            <a:spAutoFit/>
          </a:bodyPr>
          <a:lstStyle/>
          <a:p>
            <a:r>
              <a:rPr lang="en-IN" sz="2400" b="1" i="0" u="none" strike="noStrike" baseline="0" dirty="0">
                <a:latin typeface="Times New Roman" panose="02020603050405020304" pitchFamily="18" charset="0"/>
                <a:cs typeface="Times New Roman" panose="02020603050405020304" pitchFamily="18" charset="0"/>
              </a:rPr>
              <a:t>Domain-Key Normal Form (DKNY)</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07373A4-D3B2-4A9F-BC21-3324620705C6}"/>
              </a:ext>
            </a:extLst>
          </p:cNvPr>
          <p:cNvSpPr txBox="1"/>
          <p:nvPr/>
        </p:nvSpPr>
        <p:spPr>
          <a:xfrm>
            <a:off x="393895" y="710454"/>
            <a:ext cx="11155680" cy="3447098"/>
          </a:xfrm>
          <a:prstGeom prst="rect">
            <a:avLst/>
          </a:prstGeom>
          <a:noFill/>
        </p:spPr>
        <p:txBody>
          <a:bodyPr wrap="square">
            <a:spAutoFit/>
          </a:bodyPr>
          <a:lstStyle/>
          <a:p>
            <a:pPr marL="285750" indent="-285750" algn="l">
              <a:buFont typeface="Arial" panose="020B0604020202020204" pitchFamily="34" charset="0"/>
              <a:buChar char="•"/>
            </a:pPr>
            <a:r>
              <a:rPr lang="en-US" sz="2000" b="1" i="1" u="none" strike="noStrike" baseline="0" dirty="0">
                <a:latin typeface="Times New Roman" panose="02020603050405020304" pitchFamily="18" charset="0"/>
                <a:cs typeface="Times New Roman" panose="02020603050405020304" pitchFamily="18" charset="0"/>
              </a:rPr>
              <a:t>Domain declaration:</a:t>
            </a:r>
            <a:r>
              <a:rPr lang="en-US" sz="2000" b="0" i="0" u="none" strike="noStrike" baseline="0" dirty="0">
                <a:latin typeface="Times New Roman" panose="02020603050405020304" pitchFamily="18" charset="0"/>
                <a:cs typeface="Times New Roman" panose="02020603050405020304" pitchFamily="18" charset="0"/>
              </a:rPr>
              <a:t> Let A be an attribute, and let </a:t>
            </a:r>
            <a:r>
              <a:rPr lang="en-US" sz="2000" b="1" i="0" u="none" strike="noStrike" baseline="0" dirty="0" err="1">
                <a:latin typeface="Times New Roman" panose="02020603050405020304" pitchFamily="18" charset="0"/>
                <a:cs typeface="Times New Roman" panose="02020603050405020304" pitchFamily="18" charset="0"/>
              </a:rPr>
              <a:t>dom</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be a set of values. The domain declaration A </a:t>
            </a:r>
            <a:r>
              <a:rPr lang="en-US" sz="2000" b="0" i="0" u="sng" strike="noStrike" baseline="0" dirty="0">
                <a:latin typeface="Times New Roman" panose="02020603050405020304" pitchFamily="18" charset="0"/>
                <a:cs typeface="Times New Roman" panose="02020603050405020304" pitchFamily="18" charset="0"/>
              </a:rPr>
              <a:t>⸦  </a:t>
            </a:r>
            <a:r>
              <a:rPr lang="en-US" sz="2000" b="1" i="0" u="none" strike="noStrike" baseline="0" dirty="0" err="1">
                <a:latin typeface="Times New Roman" panose="02020603050405020304" pitchFamily="18" charset="0"/>
                <a:cs typeface="Times New Roman" panose="02020603050405020304" pitchFamily="18" charset="0"/>
              </a:rPr>
              <a:t>dom</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requires that the A value of all tuples be values in </a:t>
            </a:r>
            <a:r>
              <a:rPr lang="en-US" sz="2000" b="1" i="0" u="none" strike="noStrike" baseline="0" dirty="0">
                <a:latin typeface="Times New Roman" panose="02020603050405020304" pitchFamily="18" charset="0"/>
                <a:cs typeface="Times New Roman" panose="02020603050405020304" pitchFamily="18" charset="0"/>
              </a:rPr>
              <a:t>dom</a:t>
            </a:r>
            <a:r>
              <a:rPr lang="en-US" sz="2000" b="0" i="0" u="none" strike="noStrike" baseline="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endParaRPr lang="en-US" dirty="0">
              <a:latin typeface="Arial" panose="020B0604020202020204" pitchFamily="34" charset="0"/>
            </a:endParaRPr>
          </a:p>
          <a:p>
            <a:pPr marL="285750" indent="-285750" algn="l">
              <a:buFont typeface="Arial" panose="020B0604020202020204" pitchFamily="34" charset="0"/>
              <a:buChar char="•"/>
            </a:pPr>
            <a:r>
              <a:rPr lang="en-US" sz="2000" b="1" i="1" dirty="0">
                <a:latin typeface="Times New Roman" panose="02020603050405020304" pitchFamily="18" charset="0"/>
                <a:cs typeface="Times New Roman" panose="02020603050405020304" pitchFamily="18" charset="0"/>
              </a:rPr>
              <a:t>Key declaration:</a:t>
            </a:r>
            <a:r>
              <a:rPr lang="en-US" sz="2000" dirty="0">
                <a:latin typeface="Times New Roman" panose="02020603050405020304" pitchFamily="18" charset="0"/>
                <a:cs typeface="Times New Roman" panose="02020603050405020304" pitchFamily="18" charset="0"/>
              </a:rPr>
              <a:t> Let R be a relation schema with K </a:t>
            </a:r>
            <a:r>
              <a:rPr lang="en-US" sz="2000" b="0" i="0" u="sng" strike="noStrike" baseline="0" dirty="0">
                <a:latin typeface="Times New Roman" panose="02020603050405020304" pitchFamily="18" charset="0"/>
                <a:cs typeface="Times New Roman" panose="02020603050405020304" pitchFamily="18" charset="0"/>
              </a:rPr>
              <a:t>⸦</a:t>
            </a:r>
            <a:r>
              <a:rPr lang="en-US" sz="2000" b="0" i="0" strike="noStrike" baseline="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 The key declaration </a:t>
            </a:r>
            <a:r>
              <a:rPr lang="en-US" sz="2000" b="1" i="1" dirty="0">
                <a:latin typeface="Times New Roman" panose="02020603050405020304" pitchFamily="18" charset="0"/>
                <a:cs typeface="Times New Roman" panose="02020603050405020304" pitchFamily="18" charset="0"/>
              </a:rPr>
              <a:t>key</a:t>
            </a:r>
            <a:r>
              <a:rPr lang="en-US" sz="2000" dirty="0">
                <a:latin typeface="Times New Roman" panose="02020603050405020304" pitchFamily="18" charset="0"/>
                <a:cs typeface="Times New Roman" panose="02020603050405020304" pitchFamily="18" charset="0"/>
              </a:rPr>
              <a:t> (K) requires that K be a super key for schema R (K </a:t>
            </a:r>
            <a:r>
              <a:rPr lang="en-IN" sz="2000" dirty="0">
                <a:latin typeface="Times New Roman" panose="02020603050405020304" pitchFamily="18" charset="0"/>
                <a:cs typeface="Times New Roman" panose="02020603050405020304" pitchFamily="18" charset="0"/>
              </a:rPr>
              <a:t>→</a:t>
            </a:r>
            <a:r>
              <a:rPr lang="en-US" sz="2000" b="0" i="0" strike="noStrike" baseline="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 All key declarations are functional dependencies but not all functional dependencies are key declarations.</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b="1" i="1" dirty="0">
                <a:latin typeface="Times New Roman" panose="02020603050405020304" pitchFamily="18" charset="0"/>
                <a:cs typeface="Times New Roman" panose="02020603050405020304" pitchFamily="18" charset="0"/>
              </a:rPr>
              <a:t>General constraint: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general constraint is a predicate on the set of all relations on a given schema.</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Let </a:t>
            </a:r>
            <a:r>
              <a:rPr lang="en-US" sz="2000" b="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be a set of domain constraints and let </a:t>
            </a:r>
            <a:r>
              <a:rPr lang="en-US" sz="2000" b="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be a set of key constraints for a relation schema R. Let </a:t>
            </a:r>
            <a:r>
              <a:rPr lang="en-US" sz="2000" b="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denote the general constraints for R. Schema R is in DKNF if </a:t>
            </a:r>
            <a:r>
              <a:rPr lang="en-US" sz="2000" b="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U </a:t>
            </a:r>
            <a:r>
              <a:rPr lang="en-US" sz="2000" b="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logically imply </a:t>
            </a:r>
            <a:r>
              <a:rPr lang="en-US" sz="2000" b="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065F9DB-5434-4385-A555-2A184DB7BF90}"/>
              </a:ext>
            </a:extLst>
          </p:cNvPr>
          <p:cNvSpPr txBox="1"/>
          <p:nvPr/>
        </p:nvSpPr>
        <p:spPr>
          <a:xfrm>
            <a:off x="196948" y="4219107"/>
            <a:ext cx="1266092" cy="400110"/>
          </a:xfrm>
          <a:prstGeom prst="rect">
            <a:avLst/>
          </a:prstGeom>
          <a:noFill/>
        </p:spPr>
        <p:txBody>
          <a:bodyPr wrap="square">
            <a:spAutoFit/>
          </a:bodyPr>
          <a:lstStyle/>
          <a:p>
            <a:r>
              <a:rPr lang="en-IN" sz="2000" b="1" i="0" u="none" strike="noStrike" baseline="0" dirty="0">
                <a:latin typeface="Times New Roman" panose="02020603050405020304" pitchFamily="18" charset="0"/>
                <a:cs typeface="Times New Roman" panose="02020603050405020304" pitchFamily="18" charset="0"/>
              </a:rPr>
              <a:t>Example</a:t>
            </a:r>
            <a:endParaRPr lang="en-IN"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B0857AF-6BD3-4CEB-ABFA-06B0F3A8D41E}"/>
              </a:ext>
            </a:extLst>
          </p:cNvPr>
          <p:cNvSpPr txBox="1"/>
          <p:nvPr/>
        </p:nvSpPr>
        <p:spPr>
          <a:xfrm>
            <a:off x="196947" y="4588439"/>
            <a:ext cx="11465169" cy="1015663"/>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Accounts whose account-number begins with the digit 9 are special high-interest accounts with a minimum balance of </a:t>
            </a:r>
            <a:r>
              <a:rPr lang="en-IN" sz="2000" b="0" i="0" u="none" strike="noStrike" baseline="0" dirty="0">
                <a:latin typeface="Times New Roman" panose="02020603050405020304" pitchFamily="18" charset="0"/>
                <a:cs typeface="Times New Roman" panose="02020603050405020304" pitchFamily="18" charset="0"/>
              </a:rPr>
              <a:t>$2500.</a:t>
            </a: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General constraint: “If the first digit of t[account-number] is 9, then t[balance] &gt;= 2500.”</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7585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02E4BF5-87A8-43BF-918D-6EFE701D4893}"/>
              </a:ext>
            </a:extLst>
          </p:cNvPr>
          <p:cNvSpPr txBox="1"/>
          <p:nvPr/>
        </p:nvSpPr>
        <p:spPr>
          <a:xfrm>
            <a:off x="1181685" y="2730023"/>
            <a:ext cx="10916531" cy="2554545"/>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Let R = (A</a:t>
            </a:r>
            <a:r>
              <a:rPr lang="en-US" sz="2000" b="0" i="1" u="none" strike="noStrike" baseline="0" dirty="0">
                <a:latin typeface="Times New Roman" panose="02020603050405020304" pitchFamily="18" charset="0"/>
                <a:cs typeface="Times New Roman" panose="02020603050405020304" pitchFamily="18" charset="0"/>
              </a:rPr>
              <a:t>1</a:t>
            </a:r>
            <a:r>
              <a:rPr lang="en-US" sz="2000" b="0" i="0" u="none" strike="noStrike" baseline="0" dirty="0">
                <a:latin typeface="Times New Roman" panose="02020603050405020304" pitchFamily="18" charset="0"/>
                <a:cs typeface="Times New Roman" panose="02020603050405020304" pitchFamily="18" charset="0"/>
              </a:rPr>
              <a:t>, A</a:t>
            </a:r>
            <a:r>
              <a:rPr lang="en-US" sz="2000" b="0" i="1" u="none" strike="noStrike" baseline="0" dirty="0">
                <a:latin typeface="Times New Roman" panose="02020603050405020304" pitchFamily="18" charset="0"/>
                <a:cs typeface="Times New Roman" panose="02020603050405020304" pitchFamily="18" charset="0"/>
              </a:rPr>
              <a:t>2</a:t>
            </a:r>
            <a:r>
              <a:rPr lang="en-US" sz="2000" b="0" i="0" u="none" strike="noStrike" baseline="0" dirty="0">
                <a:latin typeface="Times New Roman" panose="02020603050405020304" pitchFamily="18" charset="0"/>
                <a:cs typeface="Times New Roman" panose="02020603050405020304" pitchFamily="18" charset="0"/>
              </a:rPr>
              <a:t>, ..., A</a:t>
            </a:r>
            <a:r>
              <a:rPr lang="en-US" sz="2000" b="0" i="1" u="none" strike="noStrike" baseline="0" dirty="0">
                <a:latin typeface="Times New Roman" panose="02020603050405020304" pitchFamily="18" charset="0"/>
                <a:cs typeface="Times New Roman" panose="02020603050405020304" pitchFamily="18" charset="0"/>
              </a:rPr>
              <a:t>n</a:t>
            </a:r>
            <a:r>
              <a:rPr lang="en-US" sz="2000" b="0" i="0" u="none" strike="noStrike" baseline="0" dirty="0">
                <a:latin typeface="Times New Roman" panose="02020603050405020304" pitchFamily="18" charset="0"/>
                <a:cs typeface="Times New Roman" panose="02020603050405020304" pitchFamily="18" charset="0"/>
              </a:rPr>
              <a:t>) be a relation schema. Let </a:t>
            </a:r>
            <a:r>
              <a:rPr lang="en-US" sz="2000" b="0" i="0" u="none" strike="noStrike" baseline="0" dirty="0" err="1">
                <a:latin typeface="Times New Roman" panose="02020603050405020304" pitchFamily="18" charset="0"/>
                <a:cs typeface="Times New Roman" panose="02020603050405020304" pitchFamily="18" charset="0"/>
              </a:rPr>
              <a:t>dom</a:t>
            </a:r>
            <a:r>
              <a:rPr lang="en-US" sz="2000" b="0" i="0" u="none" strike="noStrike" baseline="0" dirty="0">
                <a:latin typeface="Times New Roman" panose="02020603050405020304" pitchFamily="18" charset="0"/>
                <a:cs typeface="Times New Roman" panose="02020603050405020304" pitchFamily="18" charset="0"/>
              </a:rPr>
              <a:t>(A</a:t>
            </a:r>
            <a:r>
              <a:rPr lang="en-US" sz="2000" b="0" i="1" u="none" strike="noStrike" baseline="0" dirty="0">
                <a:latin typeface="Times New Roman" panose="02020603050405020304" pitchFamily="18" charset="0"/>
                <a:cs typeface="Times New Roman" panose="02020603050405020304" pitchFamily="18" charset="0"/>
              </a:rPr>
              <a:t>i</a:t>
            </a:r>
            <a:r>
              <a:rPr lang="en-US" sz="2000" b="0" i="0" u="none" strike="noStrike" baseline="0" dirty="0">
                <a:latin typeface="Times New Roman" panose="02020603050405020304" pitchFamily="18" charset="0"/>
                <a:cs typeface="Times New Roman" panose="02020603050405020304" pitchFamily="18" charset="0"/>
              </a:rPr>
              <a:t> ) denote the domain of attribute A</a:t>
            </a:r>
            <a:r>
              <a:rPr lang="en-US" sz="2000" b="0" i="1" u="none" strike="noStrike" baseline="0" dirty="0">
                <a:latin typeface="Times New Roman" panose="02020603050405020304" pitchFamily="18" charset="0"/>
                <a:cs typeface="Times New Roman" panose="02020603050405020304" pitchFamily="18" charset="0"/>
              </a:rPr>
              <a:t>i</a:t>
            </a:r>
            <a:r>
              <a:rPr lang="en-US" sz="2000" b="0" i="0" u="none" strike="noStrike" baseline="0" dirty="0">
                <a:latin typeface="Times New Roman" panose="02020603050405020304" pitchFamily="18" charset="0"/>
                <a:cs typeface="Times New Roman" panose="02020603050405020304" pitchFamily="18" charset="0"/>
              </a:rPr>
              <a:t> , and let all these domains be infinite. Then all domain constraints </a:t>
            </a:r>
            <a:r>
              <a:rPr lang="en-US" sz="2000" b="1" i="0" u="none" strike="noStrike" baseline="0" dirty="0">
                <a:latin typeface="Times New Roman" panose="02020603050405020304" pitchFamily="18" charset="0"/>
                <a:cs typeface="Times New Roman" panose="02020603050405020304" pitchFamily="18" charset="0"/>
              </a:rPr>
              <a:t>D </a:t>
            </a:r>
            <a:r>
              <a:rPr lang="en-US" sz="2000" b="0" i="0" u="none" strike="noStrike" baseline="0" dirty="0">
                <a:latin typeface="Times New Roman" panose="02020603050405020304" pitchFamily="18" charset="0"/>
                <a:cs typeface="Times New Roman" panose="02020603050405020304" pitchFamily="18" charset="0"/>
              </a:rPr>
              <a:t>are of the form </a:t>
            </a:r>
            <a:r>
              <a:rPr lang="en-IN" sz="2000" b="0" i="0" u="none" strike="noStrike" baseline="0" dirty="0">
                <a:latin typeface="Times New Roman" panose="02020603050405020304" pitchFamily="18" charset="0"/>
                <a:cs typeface="Times New Roman" panose="02020603050405020304" pitchFamily="18" charset="0"/>
              </a:rPr>
              <a:t>A</a:t>
            </a:r>
            <a:r>
              <a:rPr lang="en-IN" sz="2000" b="0" i="1" u="none" strike="noStrike" baseline="0" dirty="0">
                <a:latin typeface="Times New Roman" panose="02020603050405020304" pitchFamily="18" charset="0"/>
                <a:cs typeface="Times New Roman" panose="02020603050405020304" pitchFamily="18" charset="0"/>
              </a:rPr>
              <a:t>i</a:t>
            </a:r>
            <a:r>
              <a:rPr lang="en-IN" sz="2000" b="0" i="0" u="none" strike="noStrike" baseline="0" dirty="0">
                <a:latin typeface="Times New Roman" panose="02020603050405020304" pitchFamily="18" charset="0"/>
                <a:cs typeface="Times New Roman" panose="02020603050405020304" pitchFamily="18" charset="0"/>
              </a:rPr>
              <a:t> </a:t>
            </a:r>
            <a:r>
              <a:rPr lang="en-IN" sz="2000" b="0" i="0" u="sng" strike="noStrike" baseline="0" dirty="0">
                <a:latin typeface="Times New Roman" panose="02020603050405020304" pitchFamily="18" charset="0"/>
                <a:cs typeface="Times New Roman" panose="02020603050405020304" pitchFamily="18" charset="0"/>
              </a:rPr>
              <a:t>⸦</a:t>
            </a:r>
            <a:r>
              <a:rPr lang="en-IN" sz="2000" b="0" i="1" u="none" strike="noStrike" baseline="0" dirty="0">
                <a:latin typeface="Times New Roman" panose="02020603050405020304" pitchFamily="18" charset="0"/>
                <a:cs typeface="Times New Roman" panose="02020603050405020304" pitchFamily="18" charset="0"/>
              </a:rPr>
              <a:t> </a:t>
            </a:r>
            <a:r>
              <a:rPr lang="en-IN" sz="2000" b="0" i="0" u="none" strike="noStrike" baseline="0" dirty="0" err="1">
                <a:latin typeface="Times New Roman" panose="02020603050405020304" pitchFamily="18" charset="0"/>
                <a:cs typeface="Times New Roman" panose="02020603050405020304" pitchFamily="18" charset="0"/>
              </a:rPr>
              <a:t>dom</a:t>
            </a:r>
            <a:r>
              <a:rPr lang="en-IN" sz="2000" b="0" i="0" u="none" strike="noStrike" baseline="0" dirty="0">
                <a:latin typeface="Times New Roman" panose="02020603050405020304" pitchFamily="18" charset="0"/>
                <a:cs typeface="Times New Roman" panose="02020603050405020304" pitchFamily="18" charset="0"/>
              </a:rPr>
              <a:t>(A</a:t>
            </a:r>
            <a:r>
              <a:rPr lang="en-IN" sz="2000" b="0" i="1" u="none" strike="noStrike" baseline="0" dirty="0">
                <a:latin typeface="Times New Roman" panose="02020603050405020304" pitchFamily="18" charset="0"/>
                <a:cs typeface="Times New Roman" panose="02020603050405020304" pitchFamily="18" charset="0"/>
              </a:rPr>
              <a:t>i</a:t>
            </a:r>
            <a:r>
              <a:rPr lang="en-IN" sz="2000" b="0" i="0" u="none" strike="noStrike" baseline="0" dirty="0">
                <a:latin typeface="Times New Roman" panose="02020603050405020304" pitchFamily="18" charset="0"/>
                <a:cs typeface="Times New Roman" panose="02020603050405020304" pitchFamily="18" charset="0"/>
              </a:rPr>
              <a:t> ).</a:t>
            </a:r>
          </a:p>
          <a:p>
            <a:pPr algn="l"/>
            <a:endParaRPr lang="en-IN"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Let the general constraints be a set </a:t>
            </a:r>
            <a:r>
              <a:rPr lang="en-US" sz="2000" b="1" i="0" u="none" strike="noStrike" baseline="0" dirty="0">
                <a:latin typeface="Times New Roman" panose="02020603050405020304" pitchFamily="18" charset="0"/>
                <a:cs typeface="Times New Roman" panose="02020603050405020304" pitchFamily="18" charset="0"/>
              </a:rPr>
              <a:t>G </a:t>
            </a:r>
            <a:r>
              <a:rPr lang="en-US" sz="2000" b="0" i="0" u="none" strike="noStrike" baseline="0" dirty="0">
                <a:latin typeface="Times New Roman" panose="02020603050405020304" pitchFamily="18" charset="0"/>
                <a:cs typeface="Times New Roman" panose="02020603050405020304" pitchFamily="18" charset="0"/>
              </a:rPr>
              <a:t>of functional, multivalued, or join dependencies. If F is the set of functional dependencies in </a:t>
            </a:r>
            <a:r>
              <a:rPr lang="en-US" sz="2000" b="1" i="0" u="none" strike="noStrike" baseline="0" dirty="0">
                <a:latin typeface="Times New Roman" panose="02020603050405020304" pitchFamily="18" charset="0"/>
                <a:cs typeface="Times New Roman" panose="02020603050405020304" pitchFamily="18" charset="0"/>
              </a:rPr>
              <a:t>G</a:t>
            </a:r>
            <a:r>
              <a:rPr lang="en-US" sz="2000" b="0" i="0" u="none" strike="noStrike" baseline="0" dirty="0">
                <a:latin typeface="Times New Roman" panose="02020603050405020304" pitchFamily="18" charset="0"/>
                <a:cs typeface="Times New Roman" panose="02020603050405020304" pitchFamily="18" charset="0"/>
              </a:rPr>
              <a:t>, let the set </a:t>
            </a:r>
            <a:r>
              <a:rPr lang="en-US" sz="2000" b="1" i="0" u="none" strike="noStrike" baseline="0" dirty="0">
                <a:latin typeface="Times New Roman" panose="02020603050405020304" pitchFamily="18" charset="0"/>
                <a:cs typeface="Times New Roman" panose="02020603050405020304" pitchFamily="18" charset="0"/>
              </a:rPr>
              <a:t>K</a:t>
            </a:r>
            <a:r>
              <a:rPr lang="en-US" sz="2000" b="0" i="0" u="none" strike="noStrike" baseline="0" dirty="0">
                <a:latin typeface="Times New Roman" panose="02020603050405020304" pitchFamily="18" charset="0"/>
                <a:cs typeface="Times New Roman" panose="02020603050405020304" pitchFamily="18" charset="0"/>
              </a:rPr>
              <a:t> of key constraints be those nontrivial functional dependencies in F + of the form </a:t>
            </a:r>
            <a:r>
              <a:rPr lang="el-GR" sz="2000" b="0" i="0" u="none" strike="noStrike" baseline="0" dirty="0">
                <a:latin typeface="Times New Roman" panose="02020603050405020304" pitchFamily="18" charset="0"/>
                <a:cs typeface="Times New Roman" panose="02020603050405020304" pitchFamily="18" charset="0"/>
              </a:rPr>
              <a:t>α</a:t>
            </a:r>
            <a:r>
              <a:rPr lang="en-US" sz="2000" b="0" i="0" u="none" strike="noStrike" baseline="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R.</a:t>
            </a:r>
          </a:p>
          <a:p>
            <a:pPr marL="342900" indent="-34290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Schema R is in PJNF if and only if it is in DKNF with respect to D, K, and G.</a:t>
            </a: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B46ED19-298C-41E7-8586-BE790A56007A}"/>
              </a:ext>
            </a:extLst>
          </p:cNvPr>
          <p:cNvSpPr txBox="1"/>
          <p:nvPr/>
        </p:nvSpPr>
        <p:spPr>
          <a:xfrm>
            <a:off x="93784" y="2287979"/>
            <a:ext cx="4839287" cy="430887"/>
          </a:xfrm>
          <a:prstGeom prst="rect">
            <a:avLst/>
          </a:prstGeom>
          <a:noFill/>
        </p:spPr>
        <p:txBody>
          <a:bodyPr wrap="square">
            <a:spAutoFit/>
          </a:bodyPr>
          <a:lstStyle/>
          <a:p>
            <a:r>
              <a:rPr lang="en-US" sz="2200" b="1" i="0" u="none" strike="noStrike" baseline="0" dirty="0">
                <a:latin typeface="Times New Roman" panose="02020603050405020304" pitchFamily="18" charset="0"/>
                <a:cs typeface="Times New Roman" panose="02020603050405020304" pitchFamily="18" charset="0"/>
              </a:rPr>
              <a:t>DKNF rephrasing of PJNF Definition</a:t>
            </a:r>
            <a:endParaRPr lang="en-IN" sz="2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BCFC7F6-A7A6-43F7-9A2A-479BFBFB2845}"/>
              </a:ext>
            </a:extLst>
          </p:cNvPr>
          <p:cNvSpPr txBox="1"/>
          <p:nvPr/>
        </p:nvSpPr>
        <p:spPr>
          <a:xfrm>
            <a:off x="1181685" y="41210"/>
            <a:ext cx="8496887" cy="2246769"/>
          </a:xfrm>
          <a:prstGeom prst="rect">
            <a:avLst/>
          </a:prstGeom>
          <a:noFill/>
        </p:spPr>
        <p:txBody>
          <a:bodyPr wrap="square">
            <a:spAutoFit/>
          </a:bodyPr>
          <a:lstStyle/>
          <a:p>
            <a:pPr marL="342900" indent="-342900" algn="l">
              <a:buFont typeface="Arial" panose="020B0604020202020204" pitchFamily="34" charset="0"/>
              <a:buChar char="•"/>
            </a:pPr>
            <a:r>
              <a:rPr lang="en-IN" sz="2000" b="1" i="1" u="none" strike="noStrike" baseline="0" dirty="0">
                <a:latin typeface="Times New Roman" panose="02020603050405020304" pitchFamily="18" charset="0"/>
                <a:cs typeface="Times New Roman" panose="02020603050405020304" pitchFamily="18" charset="0"/>
              </a:rPr>
              <a:t> </a:t>
            </a:r>
            <a:r>
              <a:rPr lang="en-IN" sz="2000" b="1" i="0" u="none" strike="noStrike" baseline="0" dirty="0">
                <a:latin typeface="Times New Roman" panose="02020603050405020304" pitchFamily="18" charset="0"/>
                <a:cs typeface="Times New Roman" panose="02020603050405020304" pitchFamily="18" charset="0"/>
              </a:rPr>
              <a:t>DKNF design:</a:t>
            </a:r>
          </a:p>
          <a:p>
            <a:pPr marL="342900" indent="-342900" algn="l">
              <a:buFont typeface="Arial" panose="020B0604020202020204" pitchFamily="34" charset="0"/>
              <a:buChar char="•"/>
            </a:pPr>
            <a:endParaRPr lang="en-IN" sz="2000" b="0" i="0" u="none" strike="noStrike" baseline="0" dirty="0">
              <a:latin typeface="Times New Roman" panose="02020603050405020304" pitchFamily="18" charset="0"/>
              <a:cs typeface="Times New Roman" panose="02020603050405020304" pitchFamily="18" charset="0"/>
            </a:endParaRPr>
          </a:p>
          <a:p>
            <a:pPr algn="l"/>
            <a:r>
              <a:rPr lang="en-IN" sz="2000" b="0" i="0" u="none" strike="noStrike" baseline="0" dirty="0">
                <a:latin typeface="Times New Roman" panose="02020603050405020304" pitchFamily="18" charset="0"/>
                <a:cs typeface="Times New Roman" panose="02020603050405020304" pitchFamily="18" charset="0"/>
              </a:rPr>
              <a:t>	Regular-acct-schema = (branch-name, account-number, balance)</a:t>
            </a:r>
          </a:p>
          <a:p>
            <a:pPr algn="l"/>
            <a:r>
              <a:rPr lang="en-IN" sz="2000" b="0" i="0" u="none" strike="noStrike" baseline="0" dirty="0">
                <a:latin typeface="Times New Roman" panose="02020603050405020304" pitchFamily="18" charset="0"/>
                <a:cs typeface="Times New Roman" panose="02020603050405020304" pitchFamily="18" charset="0"/>
              </a:rPr>
              <a:t>	Special-acct-schema = (branch-name, account-number, balance)</a:t>
            </a:r>
          </a:p>
          <a:p>
            <a:pPr marL="342900" indent="-342900" algn="l">
              <a:buFont typeface="Arial" panose="020B0604020202020204" pitchFamily="34" charset="0"/>
              <a:buChar char="•"/>
            </a:pPr>
            <a:r>
              <a:rPr lang="en-US" sz="2000" b="0" i="1"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Domain constraints for Special-acct-schema require that for </a:t>
            </a:r>
            <a:r>
              <a:rPr lang="en-IN" sz="2000" b="0" i="0" u="none" strike="noStrike" baseline="0" dirty="0">
                <a:latin typeface="Times New Roman" panose="02020603050405020304" pitchFamily="18" charset="0"/>
                <a:cs typeface="Times New Roman" panose="02020603050405020304" pitchFamily="18" charset="0"/>
              </a:rPr>
              <a:t>each account:</a:t>
            </a:r>
          </a:p>
          <a:p>
            <a:pPr algn="l"/>
            <a:r>
              <a:rPr lang="en-US" sz="2000" b="1" i="0" u="none" strike="noStrike" baseline="0" dirty="0">
                <a:latin typeface="Times New Roman" panose="02020603050405020304" pitchFamily="18" charset="0"/>
                <a:cs typeface="Times New Roman" panose="02020603050405020304" pitchFamily="18" charset="0"/>
              </a:rPr>
              <a:t>	– </a:t>
            </a:r>
            <a:r>
              <a:rPr lang="en-US" sz="2000" b="0" i="0" u="none" strike="noStrike" baseline="0" dirty="0">
                <a:latin typeface="Times New Roman" panose="02020603050405020304" pitchFamily="18" charset="0"/>
                <a:cs typeface="Times New Roman" panose="02020603050405020304" pitchFamily="18" charset="0"/>
              </a:rPr>
              <a:t>The account number begins with 9.</a:t>
            </a:r>
          </a:p>
          <a:p>
            <a:pPr algn="l"/>
            <a:r>
              <a:rPr lang="en-US" sz="2000" b="1" i="0" u="none" strike="noStrike" baseline="0" dirty="0">
                <a:latin typeface="Times New Roman" panose="02020603050405020304" pitchFamily="18" charset="0"/>
                <a:cs typeface="Times New Roman" panose="02020603050405020304" pitchFamily="18" charset="0"/>
              </a:rPr>
              <a:t>	– </a:t>
            </a:r>
            <a:r>
              <a:rPr lang="en-US" sz="2000" b="0" i="0" u="none" strike="noStrike" baseline="0" dirty="0">
                <a:latin typeface="Times New Roman" panose="02020603050405020304" pitchFamily="18" charset="0"/>
                <a:cs typeface="Times New Roman" panose="02020603050405020304" pitchFamily="18" charset="0"/>
              </a:rPr>
              <a:t>The balance is greater than 2500.</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08833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29CB06-40A4-4536-A67F-8CC1E680511B}"/>
              </a:ext>
            </a:extLst>
          </p:cNvPr>
          <p:cNvSpPr txBox="1"/>
          <p:nvPr/>
        </p:nvSpPr>
        <p:spPr>
          <a:xfrm>
            <a:off x="990600" y="246895"/>
            <a:ext cx="6105378" cy="461665"/>
          </a:xfrm>
          <a:prstGeom prst="rect">
            <a:avLst/>
          </a:prstGeom>
          <a:noFill/>
        </p:spPr>
        <p:txBody>
          <a:bodyPr wrap="square">
            <a:spAutoFit/>
          </a:bodyPr>
          <a:lstStyle/>
          <a:p>
            <a:r>
              <a:rPr lang="en-US" sz="2400" b="1" i="0" u="none" strike="noStrike" baseline="0" dirty="0">
                <a:latin typeface="Times New Roman" panose="02020603050405020304" pitchFamily="18" charset="0"/>
                <a:cs typeface="Times New Roman" panose="02020603050405020304" pitchFamily="18" charset="0"/>
              </a:rPr>
              <a:t>Inference Rules for Functional Dependencies</a:t>
            </a:r>
            <a:endParaRPr lang="en-I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498230F-8778-47EF-A361-6585765CDDB5}"/>
              </a:ext>
            </a:extLst>
          </p:cNvPr>
          <p:cNvSpPr txBox="1"/>
          <p:nvPr/>
        </p:nvSpPr>
        <p:spPr>
          <a:xfrm>
            <a:off x="196946" y="862875"/>
            <a:ext cx="11577711" cy="1631216"/>
          </a:xfrm>
          <a:prstGeom prst="rect">
            <a:avLst/>
          </a:prstGeom>
          <a:noFill/>
        </p:spPr>
        <p:txBody>
          <a:bodyPr wrap="square">
            <a:spAutoFit/>
          </a:bodyPr>
          <a:lstStyle/>
          <a:p>
            <a:pPr marL="342900" indent="-342900">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We denote by F the set of functional dependencies that are specified on relation schema R. Typically, the schema designer species the FDs that are semantically obvious.</a:t>
            </a:r>
          </a:p>
          <a:p>
            <a:endParaRPr lang="en-US" sz="2000" b="0" i="0" u="none" strike="noStrike" baseline="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practically impossible to specify all possible FDs that may hold in a relation schema. The set of all such FDs is called the closure of F and is denoted by F +.</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57B9A3A-7CDD-454B-8F2D-5AA91BB86B09}"/>
              </a:ext>
            </a:extLst>
          </p:cNvPr>
          <p:cNvSpPr txBox="1"/>
          <p:nvPr/>
        </p:nvSpPr>
        <p:spPr>
          <a:xfrm>
            <a:off x="604911" y="2648406"/>
            <a:ext cx="11169745" cy="1631216"/>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For example, let F =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SSN </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ENAME</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BDATE</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ADDRESS</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DNUMBER},</a:t>
            </a:r>
          </a:p>
          <a:p>
            <a:pPr algn="l"/>
            <a:r>
              <a:rPr lang="en-US" sz="2000" b="0" i="0" u="none" strike="noStrike" baseline="0" dirty="0">
                <a:latin typeface="Times New Roman" panose="02020603050405020304" pitchFamily="18" charset="0"/>
                <a:cs typeface="Times New Roman" panose="02020603050405020304" pitchFamily="18" charset="0"/>
              </a:rPr>
              <a:t>DNUMBER</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DNAME</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DMGRSSN }} The following additional FDs can be </a:t>
            </a:r>
            <a:r>
              <a:rPr lang="en-IN" sz="2000" b="0" i="0" u="none" strike="noStrike" baseline="0" dirty="0">
                <a:latin typeface="Times New Roman" panose="02020603050405020304" pitchFamily="18" charset="0"/>
                <a:cs typeface="Times New Roman" panose="02020603050405020304" pitchFamily="18" charset="0"/>
              </a:rPr>
              <a:t>inferred from F.</a:t>
            </a:r>
          </a:p>
          <a:p>
            <a:pPr algn="l"/>
            <a:r>
              <a:rPr lang="en-IN" sz="2000" b="0" i="0" u="none" strike="noStrike" baseline="0" dirty="0">
                <a:latin typeface="Times New Roman" panose="02020603050405020304" pitchFamily="18" charset="0"/>
                <a:cs typeface="Times New Roman" panose="02020603050405020304" pitchFamily="18" charset="0"/>
              </a:rPr>
              <a:t>SSN </a:t>
            </a:r>
            <a:r>
              <a:rPr lang="en-US" sz="2000" dirty="0">
                <a:latin typeface="Times New Roman" panose="02020603050405020304" pitchFamily="18" charset="0"/>
                <a:cs typeface="Times New Roman" panose="02020603050405020304" pitchFamily="18" charset="0"/>
              </a:rPr>
              <a:t>→ {</a:t>
            </a:r>
            <a:r>
              <a:rPr lang="en-IN" sz="2000" b="0" i="0" u="none" strike="noStrike" baseline="0" dirty="0">
                <a:latin typeface="Times New Roman" panose="02020603050405020304" pitchFamily="18" charset="0"/>
                <a:cs typeface="Times New Roman" panose="02020603050405020304" pitchFamily="18" charset="0"/>
              </a:rPr>
              <a:t>DNAME, DMGRSSN},</a:t>
            </a:r>
          </a:p>
          <a:p>
            <a:pPr algn="l"/>
            <a:r>
              <a:rPr lang="en-IN" sz="2000" b="0" i="0" u="none" strike="noStrike" baseline="0" dirty="0">
                <a:latin typeface="Times New Roman" panose="02020603050405020304" pitchFamily="18" charset="0"/>
                <a:cs typeface="Times New Roman" panose="02020603050405020304" pitchFamily="18" charset="0"/>
              </a:rPr>
              <a:t>SSN </a:t>
            </a:r>
            <a:r>
              <a:rPr lang="en-US" sz="2000" dirty="0">
                <a:latin typeface="Times New Roman" panose="02020603050405020304" pitchFamily="18" charset="0"/>
                <a:cs typeface="Times New Roman" panose="02020603050405020304" pitchFamily="18" charset="0"/>
              </a:rPr>
              <a:t>→ </a:t>
            </a:r>
            <a:r>
              <a:rPr lang="en-IN" sz="2000" b="0" i="0" u="none" strike="noStrike" baseline="0" dirty="0">
                <a:latin typeface="Times New Roman" panose="02020603050405020304" pitchFamily="18" charset="0"/>
                <a:cs typeface="Times New Roman" panose="02020603050405020304" pitchFamily="18" charset="0"/>
              </a:rPr>
              <a:t>SSN,</a:t>
            </a:r>
          </a:p>
          <a:p>
            <a:pPr algn="l"/>
            <a:r>
              <a:rPr lang="en-IN" sz="2000" b="0" i="0" u="none" strike="noStrike" baseline="0" dirty="0">
                <a:latin typeface="Times New Roman" panose="02020603050405020304" pitchFamily="18" charset="0"/>
                <a:cs typeface="Times New Roman" panose="02020603050405020304" pitchFamily="18" charset="0"/>
              </a:rPr>
              <a:t>DNUMBER </a:t>
            </a:r>
            <a:r>
              <a:rPr lang="en-US" sz="2000" dirty="0">
                <a:latin typeface="Times New Roman" panose="02020603050405020304" pitchFamily="18" charset="0"/>
                <a:cs typeface="Times New Roman" panose="02020603050405020304" pitchFamily="18" charset="0"/>
              </a:rPr>
              <a:t>→</a:t>
            </a:r>
            <a:r>
              <a:rPr lang="en-IN" sz="2000" b="0" i="0" u="none" strike="noStrike" baseline="0" dirty="0">
                <a:latin typeface="Times New Roman" panose="02020603050405020304" pitchFamily="18" charset="0"/>
                <a:cs typeface="Times New Roman" panose="02020603050405020304" pitchFamily="18" charset="0"/>
              </a:rPr>
              <a:t> DNAME</a:t>
            </a:r>
            <a:endParaRPr lang="en-IN"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F622991-B9BF-4806-A54C-7368E0362AC1}"/>
              </a:ext>
            </a:extLst>
          </p:cNvPr>
          <p:cNvSpPr txBox="1"/>
          <p:nvPr/>
        </p:nvSpPr>
        <p:spPr>
          <a:xfrm>
            <a:off x="1237956" y="4535873"/>
            <a:ext cx="10649243" cy="400110"/>
          </a:xfrm>
          <a:prstGeom prst="rect">
            <a:avLst/>
          </a:prstGeom>
          <a:noFill/>
        </p:spPr>
        <p:txBody>
          <a:bodyPr wrap="square">
            <a:spAutoFit/>
          </a:bodyPr>
          <a:lstStyle/>
          <a:p>
            <a:pPr algn="l"/>
            <a:r>
              <a:rPr lang="en-US" sz="2000" dirty="0">
                <a:latin typeface="Times New Roman" panose="02020603050405020304" pitchFamily="18" charset="0"/>
                <a:cs typeface="Times New Roman" panose="02020603050405020304" pitchFamily="18" charset="0"/>
              </a:rPr>
              <a:t>Ɐ</a:t>
            </a:r>
            <a:r>
              <a:rPr lang="en-US" sz="2000" b="0" i="0" u="none" strike="noStrike" baseline="0" dirty="0">
                <a:latin typeface="Times New Roman" panose="02020603050405020304" pitchFamily="18" charset="0"/>
                <a:cs typeface="Times New Roman" panose="02020603050405020304" pitchFamily="18" charset="0"/>
              </a:rPr>
              <a:t> FD 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a:t>
            </a:r>
            <a:r>
              <a:rPr lang="el-GR" sz="2000" b="0" i="0" u="none" strike="noStrike" baseline="0" dirty="0">
                <a:latin typeface="Times New Roman" panose="02020603050405020304" pitchFamily="18" charset="0"/>
                <a:cs typeface="Times New Roman" panose="02020603050405020304" pitchFamily="18" charset="0"/>
              </a:rPr>
              <a:t>ϵ</a:t>
            </a:r>
            <a:r>
              <a:rPr lang="en-US" sz="2000" b="0" i="0" u="none" strike="noStrike" baseline="0" dirty="0">
                <a:latin typeface="Times New Roman" panose="02020603050405020304" pitchFamily="18" charset="0"/>
                <a:cs typeface="Times New Roman" panose="02020603050405020304" pitchFamily="18" charset="0"/>
              </a:rPr>
              <a:t> F+,  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should hold in every relation state ‘</a:t>
            </a:r>
            <a:r>
              <a:rPr lang="en-US" sz="2000" b="1" i="1" u="none" strike="noStrike" baseline="0" dirty="0">
                <a:latin typeface="Times New Roman" panose="02020603050405020304" pitchFamily="18" charset="0"/>
                <a:cs typeface="Times New Roman" panose="02020603050405020304" pitchFamily="18" charset="0"/>
              </a:rPr>
              <a:t>r’</a:t>
            </a:r>
            <a:r>
              <a:rPr lang="en-US" sz="2000" b="0" i="0" u="none" strike="noStrike" baseline="0" dirty="0">
                <a:latin typeface="Times New Roman" panose="02020603050405020304" pitchFamily="18" charset="0"/>
                <a:cs typeface="Times New Roman" panose="02020603050405020304" pitchFamily="18" charset="0"/>
              </a:rPr>
              <a:t> that is a legal </a:t>
            </a:r>
            <a:r>
              <a:rPr lang="en-IN" sz="2000" b="0" i="0" u="none" strike="noStrike" baseline="0" dirty="0">
                <a:latin typeface="Times New Roman" panose="02020603050405020304" pitchFamily="18" charset="0"/>
                <a:cs typeface="Times New Roman" panose="02020603050405020304" pitchFamily="18" charset="0"/>
              </a:rPr>
              <a:t>extension of R.</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38029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A66EAF-CD78-4A39-A05C-814674B042C5}"/>
              </a:ext>
            </a:extLst>
          </p:cNvPr>
          <p:cNvSpPr txBox="1"/>
          <p:nvPr/>
        </p:nvSpPr>
        <p:spPr>
          <a:xfrm>
            <a:off x="225083" y="635927"/>
            <a:ext cx="11422965" cy="400110"/>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6 well-known Inference rules that can be used to infer new dependencies from a given </a:t>
            </a:r>
            <a:r>
              <a:rPr lang="en-IN" sz="2000" b="0" i="0" u="none" strike="noStrike" baseline="0" dirty="0">
                <a:latin typeface="Times New Roman" panose="02020603050405020304" pitchFamily="18" charset="0"/>
                <a:cs typeface="Times New Roman" panose="02020603050405020304" pitchFamily="18" charset="0"/>
              </a:rPr>
              <a:t>set of dependencies F.</a:t>
            </a: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5DA309C-29C7-4FF0-A14B-E56E0EF9732C}"/>
              </a:ext>
            </a:extLst>
          </p:cNvPr>
          <p:cNvSpPr txBox="1"/>
          <p:nvPr/>
        </p:nvSpPr>
        <p:spPr>
          <a:xfrm>
            <a:off x="407963" y="1125868"/>
            <a:ext cx="7568418" cy="1938992"/>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IR1 (reflexive rule):  If X  </a:t>
            </a:r>
            <a:r>
              <a:rPr lang="en-US" sz="2000" b="0" i="0" u="sng" strike="noStrike" baseline="0" dirty="0">
                <a:solidFill>
                  <a:schemeClr val="accent1"/>
                </a:solidFill>
                <a:latin typeface="Times New Roman" panose="02020603050405020304" pitchFamily="18" charset="0"/>
                <a:cs typeface="Times New Roman" panose="02020603050405020304" pitchFamily="18" charset="0"/>
              </a:rPr>
              <a:t>⸧ </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Y  , then X </a:t>
            </a:r>
            <a:r>
              <a:rPr lang="en-US" sz="2000" dirty="0">
                <a:solidFill>
                  <a:schemeClr val="accent1"/>
                </a:solidFill>
                <a:latin typeface="Times New Roman" panose="02020603050405020304" pitchFamily="18" charset="0"/>
                <a:cs typeface="Times New Roman" panose="02020603050405020304" pitchFamily="18" charset="0"/>
              </a:rPr>
              <a:t>→</a:t>
            </a:r>
            <a:r>
              <a:rPr lang="en-US" sz="2000" b="0" i="0" u="none" strike="noStrike" baseline="0" dirty="0">
                <a:solidFill>
                  <a:schemeClr val="accent1"/>
                </a:solidFill>
                <a:latin typeface="Times New Roman" panose="02020603050405020304" pitchFamily="18" charset="0"/>
                <a:cs typeface="Times New Roman" panose="02020603050405020304" pitchFamily="18" charset="0"/>
              </a:rPr>
              <a:t> Y .</a:t>
            </a:r>
          </a:p>
          <a:p>
            <a:pPr marL="342900" indent="-342900" algn="l">
              <a:buFont typeface="Arial" panose="020B0604020202020204" pitchFamily="34" charset="0"/>
              <a:buChar char="•"/>
            </a:pPr>
            <a:r>
              <a:rPr lang="en-IN" sz="2000" b="0" i="0" u="none" strike="noStrike" baseline="0" dirty="0">
                <a:solidFill>
                  <a:schemeClr val="accent1"/>
                </a:solidFill>
                <a:latin typeface="Times New Roman" panose="02020603050405020304" pitchFamily="18" charset="0"/>
                <a:cs typeface="Times New Roman" panose="02020603050405020304" pitchFamily="18" charset="0"/>
              </a:rPr>
              <a:t>IR2 (augmentation rule):  </a:t>
            </a:r>
            <a:r>
              <a:rPr lang="en-IN" sz="2000" dirty="0">
                <a:solidFill>
                  <a:schemeClr val="accent1"/>
                </a:solidFill>
                <a:latin typeface="Times New Roman" panose="02020603050405020304" pitchFamily="18" charset="0"/>
                <a:cs typeface="Times New Roman" panose="02020603050405020304" pitchFamily="18" charset="0"/>
              </a:rPr>
              <a:t>{</a:t>
            </a:r>
            <a:r>
              <a:rPr lang="en-IN" sz="2000" b="0" i="0" u="none" strike="noStrike" baseline="0" dirty="0">
                <a:solidFill>
                  <a:schemeClr val="accent1"/>
                </a:solidFill>
                <a:latin typeface="Times New Roman" panose="02020603050405020304" pitchFamily="18" charset="0"/>
                <a:cs typeface="Times New Roman" panose="02020603050405020304" pitchFamily="18" charset="0"/>
              </a:rPr>
              <a:t>X </a:t>
            </a:r>
            <a:r>
              <a:rPr lang="en-US" sz="2000" dirty="0">
                <a:solidFill>
                  <a:schemeClr val="accent1"/>
                </a:solidFill>
                <a:latin typeface="Times New Roman" panose="02020603050405020304" pitchFamily="18" charset="0"/>
                <a:cs typeface="Times New Roman" panose="02020603050405020304" pitchFamily="18" charset="0"/>
              </a:rPr>
              <a:t>→</a:t>
            </a:r>
            <a:r>
              <a:rPr lang="en-IN" sz="2000" b="0" i="0" u="none" strike="noStrike" baseline="0" dirty="0">
                <a:solidFill>
                  <a:schemeClr val="accent1"/>
                </a:solidFill>
                <a:latin typeface="Times New Roman" panose="02020603050405020304" pitchFamily="18" charset="0"/>
                <a:cs typeface="Times New Roman" panose="02020603050405020304" pitchFamily="18" charset="0"/>
              </a:rPr>
              <a:t> Y } </a:t>
            </a:r>
            <a:r>
              <a:rPr lang="en-IN" sz="2000" dirty="0">
                <a:solidFill>
                  <a:schemeClr val="accent1"/>
                </a:solidFill>
                <a:latin typeface="Times New Roman" panose="02020603050405020304" pitchFamily="18" charset="0"/>
                <a:cs typeface="Times New Roman" panose="02020603050405020304" pitchFamily="18" charset="0"/>
              </a:rPr>
              <a:t>|</a:t>
            </a:r>
            <a:r>
              <a:rPr lang="en-IN" sz="2000" b="0" i="0" u="none" strike="noStrike" baseline="0" dirty="0">
                <a:solidFill>
                  <a:schemeClr val="accent1"/>
                </a:solidFill>
                <a:latin typeface="Times New Roman" panose="02020603050405020304" pitchFamily="18" charset="0"/>
                <a:cs typeface="Times New Roman" panose="02020603050405020304" pitchFamily="18" charset="0"/>
              </a:rPr>
              <a:t>= XZ  </a:t>
            </a:r>
            <a:r>
              <a:rPr lang="en-US" sz="2000" dirty="0">
                <a:solidFill>
                  <a:schemeClr val="accent1"/>
                </a:solidFill>
                <a:latin typeface="Times New Roman" panose="02020603050405020304" pitchFamily="18" charset="0"/>
                <a:cs typeface="Times New Roman" panose="02020603050405020304" pitchFamily="18" charset="0"/>
              </a:rPr>
              <a:t>→</a:t>
            </a:r>
            <a:r>
              <a:rPr lang="en-IN" sz="2000" b="0" i="0" u="none" strike="noStrike" baseline="0" dirty="0">
                <a:solidFill>
                  <a:schemeClr val="accent1"/>
                </a:solidFill>
                <a:latin typeface="Times New Roman" panose="02020603050405020304" pitchFamily="18" charset="0"/>
                <a:cs typeface="Times New Roman" panose="02020603050405020304" pitchFamily="18" charset="0"/>
              </a:rPr>
              <a:t> Y Z.</a:t>
            </a:r>
          </a:p>
          <a:p>
            <a:pPr marL="342900" indent="-342900" algn="l">
              <a:buFont typeface="Arial" panose="020B0604020202020204" pitchFamily="34" charset="0"/>
              <a:buChar char="•"/>
            </a:pPr>
            <a:r>
              <a:rPr lang="es-ES" sz="2000" dirty="0">
                <a:solidFill>
                  <a:schemeClr val="accent1"/>
                </a:solidFill>
                <a:latin typeface="Times New Roman" panose="02020603050405020304" pitchFamily="18" charset="0"/>
                <a:cs typeface="Times New Roman" panose="02020603050405020304" pitchFamily="18" charset="0"/>
              </a:rPr>
              <a:t>IR3 (</a:t>
            </a:r>
            <a:r>
              <a:rPr lang="es-ES" sz="2000" dirty="0" err="1">
                <a:solidFill>
                  <a:schemeClr val="accent1"/>
                </a:solidFill>
                <a:latin typeface="Times New Roman" panose="02020603050405020304" pitchFamily="18" charset="0"/>
                <a:cs typeface="Times New Roman" panose="02020603050405020304" pitchFamily="18" charset="0"/>
              </a:rPr>
              <a:t>transitive</a:t>
            </a:r>
            <a:r>
              <a:rPr lang="es-ES" sz="2000" dirty="0">
                <a:solidFill>
                  <a:schemeClr val="accent1"/>
                </a:solidFill>
                <a:latin typeface="Times New Roman" panose="02020603050405020304" pitchFamily="18" charset="0"/>
                <a:cs typeface="Times New Roman" panose="02020603050405020304" pitchFamily="18" charset="0"/>
              </a:rPr>
              <a:t> rule): {X </a:t>
            </a:r>
            <a:r>
              <a:rPr lang="en-US" sz="2000" dirty="0">
                <a:solidFill>
                  <a:schemeClr val="accent1"/>
                </a:solidFill>
                <a:latin typeface="Times New Roman" panose="02020603050405020304" pitchFamily="18" charset="0"/>
                <a:cs typeface="Times New Roman" panose="02020603050405020304" pitchFamily="18" charset="0"/>
              </a:rPr>
              <a:t>→</a:t>
            </a:r>
            <a:r>
              <a:rPr lang="es-ES" sz="2000" dirty="0">
                <a:solidFill>
                  <a:schemeClr val="accent1"/>
                </a:solidFill>
                <a:latin typeface="Times New Roman" panose="02020603050405020304" pitchFamily="18" charset="0"/>
                <a:cs typeface="Times New Roman" panose="02020603050405020304" pitchFamily="18" charset="0"/>
              </a:rPr>
              <a:t> Y, Y </a:t>
            </a:r>
            <a:r>
              <a:rPr lang="en-US" sz="2000" dirty="0">
                <a:solidFill>
                  <a:schemeClr val="accent1"/>
                </a:solidFill>
                <a:latin typeface="Times New Roman" panose="02020603050405020304" pitchFamily="18" charset="0"/>
                <a:cs typeface="Times New Roman" panose="02020603050405020304" pitchFamily="18" charset="0"/>
              </a:rPr>
              <a:t>→</a:t>
            </a:r>
            <a:r>
              <a:rPr lang="es-ES" sz="2000" dirty="0">
                <a:solidFill>
                  <a:schemeClr val="accent1"/>
                </a:solidFill>
                <a:latin typeface="Times New Roman" panose="02020603050405020304" pitchFamily="18" charset="0"/>
                <a:cs typeface="Times New Roman" panose="02020603050405020304" pitchFamily="18" charset="0"/>
              </a:rPr>
              <a:t> Z} |= X </a:t>
            </a:r>
            <a:r>
              <a:rPr lang="en-US" sz="2000" dirty="0">
                <a:solidFill>
                  <a:schemeClr val="accent1"/>
                </a:solidFill>
                <a:latin typeface="Times New Roman" panose="02020603050405020304" pitchFamily="18" charset="0"/>
                <a:cs typeface="Times New Roman" panose="02020603050405020304" pitchFamily="18" charset="0"/>
              </a:rPr>
              <a:t>→</a:t>
            </a:r>
            <a:r>
              <a:rPr lang="es-ES" sz="2000" dirty="0">
                <a:solidFill>
                  <a:schemeClr val="accent1"/>
                </a:solidFill>
                <a:latin typeface="Times New Roman" panose="02020603050405020304" pitchFamily="18" charset="0"/>
                <a:cs typeface="Times New Roman" panose="02020603050405020304" pitchFamily="18" charset="0"/>
              </a:rPr>
              <a:t> Z.</a:t>
            </a:r>
          </a:p>
          <a:p>
            <a:pPr marL="342900" indent="-342900" algn="l">
              <a:buFont typeface="Arial" panose="020B0604020202020204" pitchFamily="34" charset="0"/>
              <a:buChar char="•"/>
            </a:pPr>
            <a:r>
              <a:rPr lang="en-IN" sz="2000" dirty="0">
                <a:solidFill>
                  <a:schemeClr val="accent1"/>
                </a:solidFill>
                <a:latin typeface="Times New Roman" panose="02020603050405020304" pitchFamily="18" charset="0"/>
                <a:cs typeface="Times New Roman" panose="02020603050405020304" pitchFamily="18" charset="0"/>
              </a:rPr>
              <a:t>IR4 (decomposition, or projective rule): {X </a:t>
            </a:r>
            <a:r>
              <a:rPr lang="en-US" sz="2000" dirty="0">
                <a:solidFill>
                  <a:schemeClr val="accent1"/>
                </a:solidFill>
                <a:latin typeface="Times New Roman" panose="02020603050405020304" pitchFamily="18" charset="0"/>
                <a:cs typeface="Times New Roman" panose="02020603050405020304" pitchFamily="18" charset="0"/>
              </a:rPr>
              <a:t>→</a:t>
            </a:r>
            <a:r>
              <a:rPr lang="en-IN" sz="2000" dirty="0">
                <a:solidFill>
                  <a:schemeClr val="accent1"/>
                </a:solidFill>
                <a:latin typeface="Times New Roman" panose="02020603050405020304" pitchFamily="18" charset="0"/>
                <a:cs typeface="Times New Roman" panose="02020603050405020304" pitchFamily="18" charset="0"/>
              </a:rPr>
              <a:t> Y Z} |= X </a:t>
            </a:r>
            <a:r>
              <a:rPr lang="en-US" sz="2000" dirty="0">
                <a:solidFill>
                  <a:schemeClr val="accent1"/>
                </a:solidFill>
                <a:latin typeface="Times New Roman" panose="02020603050405020304" pitchFamily="18" charset="0"/>
                <a:cs typeface="Times New Roman" panose="02020603050405020304" pitchFamily="18" charset="0"/>
              </a:rPr>
              <a:t>→ </a:t>
            </a:r>
            <a:r>
              <a:rPr lang="en-IN" sz="2000" dirty="0">
                <a:solidFill>
                  <a:schemeClr val="accent1"/>
                </a:solidFill>
                <a:latin typeface="Times New Roman" panose="02020603050405020304" pitchFamily="18" charset="0"/>
                <a:cs typeface="Times New Roman" panose="02020603050405020304" pitchFamily="18" charset="0"/>
              </a:rPr>
              <a:t>Y </a:t>
            </a:r>
          </a:p>
          <a:p>
            <a:pPr marL="342900" indent="-342900" algn="l">
              <a:buFont typeface="Arial" panose="020B0604020202020204" pitchFamily="34" charset="0"/>
              <a:buChar char="•"/>
            </a:pPr>
            <a:r>
              <a:rPr lang="en-US" sz="2000" dirty="0">
                <a:solidFill>
                  <a:schemeClr val="accent1"/>
                </a:solidFill>
                <a:latin typeface="Times New Roman" panose="02020603050405020304" pitchFamily="18" charset="0"/>
                <a:cs typeface="Times New Roman" panose="02020603050405020304" pitchFamily="18" charset="0"/>
              </a:rPr>
              <a:t>IR5 (union, or additive rule): {X → Y, X → Z} |= X → Y Z</a:t>
            </a:r>
          </a:p>
          <a:p>
            <a:pPr marL="342900" indent="-342900" algn="l">
              <a:buFont typeface="Arial" panose="020B0604020202020204" pitchFamily="34" charset="0"/>
              <a:buChar char="•"/>
            </a:pPr>
            <a:r>
              <a:rPr lang="en-IN" sz="2000" dirty="0">
                <a:solidFill>
                  <a:schemeClr val="accent1"/>
                </a:solidFill>
                <a:latin typeface="Times New Roman" panose="02020603050405020304" pitchFamily="18" charset="0"/>
                <a:cs typeface="Times New Roman" panose="02020603050405020304" pitchFamily="18" charset="0"/>
              </a:rPr>
              <a:t>IR6 (</a:t>
            </a:r>
            <a:r>
              <a:rPr lang="en-IN" sz="2000" dirty="0" err="1">
                <a:solidFill>
                  <a:schemeClr val="accent1"/>
                </a:solidFill>
                <a:latin typeface="Times New Roman" panose="02020603050405020304" pitchFamily="18" charset="0"/>
                <a:cs typeface="Times New Roman" panose="02020603050405020304" pitchFamily="18" charset="0"/>
              </a:rPr>
              <a:t>pseudotransitive</a:t>
            </a:r>
            <a:r>
              <a:rPr lang="en-IN" sz="2000" dirty="0">
                <a:solidFill>
                  <a:schemeClr val="accent1"/>
                </a:solidFill>
                <a:latin typeface="Times New Roman" panose="02020603050405020304" pitchFamily="18" charset="0"/>
                <a:cs typeface="Times New Roman" panose="02020603050405020304" pitchFamily="18" charset="0"/>
              </a:rPr>
              <a:t> rule): {X </a:t>
            </a:r>
            <a:r>
              <a:rPr lang="en-US" sz="2000" dirty="0">
                <a:solidFill>
                  <a:schemeClr val="accent1"/>
                </a:solidFill>
                <a:latin typeface="Times New Roman" panose="02020603050405020304" pitchFamily="18" charset="0"/>
                <a:cs typeface="Times New Roman" panose="02020603050405020304" pitchFamily="18" charset="0"/>
              </a:rPr>
              <a:t>→</a:t>
            </a:r>
            <a:r>
              <a:rPr lang="en-IN" sz="2000" dirty="0">
                <a:solidFill>
                  <a:schemeClr val="accent1"/>
                </a:solidFill>
                <a:latin typeface="Times New Roman" panose="02020603050405020304" pitchFamily="18" charset="0"/>
                <a:cs typeface="Times New Roman" panose="02020603050405020304" pitchFamily="18" charset="0"/>
              </a:rPr>
              <a:t> Y, WY </a:t>
            </a:r>
            <a:r>
              <a:rPr lang="en-US" sz="2000" dirty="0">
                <a:solidFill>
                  <a:schemeClr val="accent1"/>
                </a:solidFill>
                <a:latin typeface="Times New Roman" panose="02020603050405020304" pitchFamily="18" charset="0"/>
                <a:cs typeface="Times New Roman" panose="02020603050405020304" pitchFamily="18" charset="0"/>
              </a:rPr>
              <a:t>→</a:t>
            </a:r>
            <a:r>
              <a:rPr lang="en-IN" sz="2000" dirty="0">
                <a:solidFill>
                  <a:schemeClr val="accent1"/>
                </a:solidFill>
                <a:latin typeface="Times New Roman" panose="02020603050405020304" pitchFamily="18" charset="0"/>
                <a:cs typeface="Times New Roman" panose="02020603050405020304" pitchFamily="18" charset="0"/>
              </a:rPr>
              <a:t> Z} |= WX </a:t>
            </a:r>
            <a:r>
              <a:rPr lang="en-US" sz="2000" dirty="0">
                <a:solidFill>
                  <a:schemeClr val="accent1"/>
                </a:solidFill>
                <a:latin typeface="Times New Roman" panose="02020603050405020304" pitchFamily="18" charset="0"/>
                <a:cs typeface="Times New Roman" panose="02020603050405020304" pitchFamily="18" charset="0"/>
              </a:rPr>
              <a:t>→</a:t>
            </a:r>
            <a:r>
              <a:rPr lang="en-IN" sz="2000" dirty="0">
                <a:solidFill>
                  <a:schemeClr val="accent1"/>
                </a:solidFill>
                <a:latin typeface="Times New Roman" panose="02020603050405020304" pitchFamily="18" charset="0"/>
                <a:cs typeface="Times New Roman" panose="02020603050405020304" pitchFamily="18" charset="0"/>
              </a:rPr>
              <a:t> Z</a:t>
            </a:r>
          </a:p>
        </p:txBody>
      </p:sp>
      <p:sp>
        <p:nvSpPr>
          <p:cNvPr id="7" name="TextBox 6">
            <a:extLst>
              <a:ext uri="{FF2B5EF4-FFF2-40B4-BE49-F238E27FC236}">
                <a16:creationId xmlns:a16="http://schemas.microsoft.com/office/drawing/2014/main" xmlns="" id="{BB7F1ECE-141B-4DAD-88B2-07931A3BA597}"/>
              </a:ext>
            </a:extLst>
          </p:cNvPr>
          <p:cNvSpPr txBox="1"/>
          <p:nvPr/>
        </p:nvSpPr>
        <p:spPr>
          <a:xfrm>
            <a:off x="225083" y="3413612"/>
            <a:ext cx="8961120"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 A functional dependency 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is </a:t>
            </a:r>
            <a:r>
              <a:rPr lang="en-US" sz="2000" b="1" i="1" u="none" strike="noStrike" baseline="0" dirty="0">
                <a:latin typeface="Times New Roman" panose="02020603050405020304" pitchFamily="18" charset="0"/>
                <a:cs typeface="Times New Roman" panose="02020603050405020304" pitchFamily="18" charset="0"/>
              </a:rPr>
              <a:t>trivial</a:t>
            </a:r>
            <a:r>
              <a:rPr lang="en-US" sz="2000" b="0" i="0" u="none" strike="noStrike" baseline="0" dirty="0">
                <a:latin typeface="Times New Roman" panose="02020603050405020304" pitchFamily="18" charset="0"/>
                <a:cs typeface="Times New Roman" panose="02020603050405020304" pitchFamily="18" charset="0"/>
              </a:rPr>
              <a:t> if X </a:t>
            </a:r>
            <a:r>
              <a:rPr lang="en-US" sz="2000" b="0" i="0" u="sng" strike="noStrike" baseline="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 otherwise, it is </a:t>
            </a:r>
            <a:r>
              <a:rPr lang="en-US" sz="2000" b="1" i="1" u="none" strike="noStrike" baseline="0" dirty="0">
                <a:latin typeface="Times New Roman" panose="02020603050405020304" pitchFamily="18" charset="0"/>
                <a:cs typeface="Times New Roman" panose="02020603050405020304" pitchFamily="18" charset="0"/>
              </a:rPr>
              <a:t>nontrivial</a:t>
            </a:r>
            <a:r>
              <a:rPr lang="en-US" sz="2000" b="0" i="0" u="none" strike="noStrike" baseline="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0A5A06A-7722-4C55-BB69-79C3BE3C0E4E}"/>
              </a:ext>
            </a:extLst>
          </p:cNvPr>
          <p:cNvSpPr txBox="1"/>
          <p:nvPr/>
        </p:nvSpPr>
        <p:spPr>
          <a:xfrm>
            <a:off x="225083" y="3921445"/>
            <a:ext cx="3404382" cy="400110"/>
          </a:xfrm>
          <a:prstGeom prst="rect">
            <a:avLst/>
          </a:prstGeom>
          <a:noFill/>
        </p:spPr>
        <p:txBody>
          <a:bodyPr wrap="square">
            <a:spAutoFit/>
          </a:bodyPr>
          <a:lstStyle/>
          <a:p>
            <a:r>
              <a:rPr lang="en-US" sz="2000" b="0" i="0" u="none" strike="noStrike" baseline="0" dirty="0">
                <a:latin typeface="Times New Roman" panose="02020603050405020304" pitchFamily="18" charset="0"/>
                <a:cs typeface="Times New Roman" panose="02020603050405020304" pitchFamily="18" charset="0"/>
              </a:rPr>
              <a:t>The proofs for inference rules:</a:t>
            </a:r>
            <a:endParaRPr lang="en-IN"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FBF700C-1821-4299-AF3D-9B289F252FBC}"/>
              </a:ext>
            </a:extLst>
          </p:cNvPr>
          <p:cNvSpPr txBox="1"/>
          <p:nvPr/>
        </p:nvSpPr>
        <p:spPr>
          <a:xfrm>
            <a:off x="576776" y="4286796"/>
            <a:ext cx="6105378" cy="369332"/>
          </a:xfrm>
          <a:prstGeom prst="rect">
            <a:avLst/>
          </a:prstGeom>
          <a:noFill/>
        </p:spPr>
        <p:txBody>
          <a:bodyPr wrap="square">
            <a:spAutoFit/>
          </a:bodyPr>
          <a:lstStyle/>
          <a:p>
            <a:r>
              <a:rPr lang="en-US" sz="1800" b="0" i="0" u="none" strike="noStrike" baseline="0" dirty="0">
                <a:solidFill>
                  <a:srgbClr val="FF0000"/>
                </a:solidFill>
                <a:latin typeface="Times New Roman" panose="02020603050405020304" pitchFamily="18" charset="0"/>
                <a:cs typeface="Times New Roman" panose="02020603050405020304" pitchFamily="18" charset="0"/>
              </a:rPr>
              <a:t>IR1 (reflexive rule):  If X  </a:t>
            </a:r>
            <a:r>
              <a:rPr lang="en-US" sz="1800" b="0" i="0" u="sng" strike="noStrike" baseline="0"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Y</a:t>
            </a:r>
            <a:r>
              <a:rPr lang="en-US" sz="1800" b="0" i="0" u="sng" strike="noStrike" baseline="0" dirty="0">
                <a:solidFill>
                  <a:srgbClr val="FF0000"/>
                </a:solidFill>
                <a:latin typeface="Times New Roman" panose="02020603050405020304" pitchFamily="18" charset="0"/>
                <a:cs typeface="Times New Roman" panose="02020603050405020304" pitchFamily="18" charset="0"/>
              </a:rPr>
              <a:t> </a:t>
            </a:r>
            <a:r>
              <a:rPr lang="en-US" sz="1800" b="0" i="0" u="none" strike="noStrike" baseline="0" dirty="0">
                <a:solidFill>
                  <a:srgbClr val="FF0000"/>
                </a:solidFill>
                <a:latin typeface="Times New Roman" panose="02020603050405020304" pitchFamily="18" charset="0"/>
                <a:cs typeface="Times New Roman" panose="02020603050405020304" pitchFamily="18" charset="0"/>
              </a:rPr>
              <a:t>, then X </a:t>
            </a:r>
            <a:r>
              <a:rPr lang="en-US" sz="1800" dirty="0">
                <a:solidFill>
                  <a:srgbClr val="FF0000"/>
                </a:solidFill>
                <a:latin typeface="Times New Roman" panose="02020603050405020304" pitchFamily="18" charset="0"/>
                <a:cs typeface="Times New Roman" panose="02020603050405020304" pitchFamily="18" charset="0"/>
              </a:rPr>
              <a:t>→</a:t>
            </a:r>
            <a:r>
              <a:rPr lang="en-US" sz="1800" b="0" i="0" u="none" strike="noStrike" baseline="0" dirty="0">
                <a:solidFill>
                  <a:srgbClr val="FF0000"/>
                </a:solidFill>
                <a:latin typeface="Times New Roman" panose="02020603050405020304" pitchFamily="18" charset="0"/>
                <a:cs typeface="Times New Roman" panose="02020603050405020304" pitchFamily="18" charset="0"/>
              </a:rPr>
              <a:t> Y .</a:t>
            </a:r>
          </a:p>
        </p:txBody>
      </p:sp>
      <p:sp>
        <p:nvSpPr>
          <p:cNvPr id="13" name="TextBox 12">
            <a:extLst>
              <a:ext uri="{FF2B5EF4-FFF2-40B4-BE49-F238E27FC236}">
                <a16:creationId xmlns:a16="http://schemas.microsoft.com/office/drawing/2014/main" xmlns="" id="{89FD2C74-A2C0-4B81-9AFE-0EC08302DA74}"/>
              </a:ext>
            </a:extLst>
          </p:cNvPr>
          <p:cNvSpPr txBox="1"/>
          <p:nvPr/>
        </p:nvSpPr>
        <p:spPr>
          <a:xfrm>
            <a:off x="2475914" y="4686906"/>
            <a:ext cx="8961120" cy="1015663"/>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Suppose that X </a:t>
            </a:r>
            <a:r>
              <a:rPr lang="en-US" sz="2000" b="0" i="0" u="sng" strike="noStrike" baseline="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and that two tuples </a:t>
            </a:r>
            <a:r>
              <a:rPr lang="en-US" sz="2000" b="1" i="1" u="none" strike="noStrike" baseline="0" dirty="0">
                <a:latin typeface="Times New Roman" panose="02020603050405020304" pitchFamily="18" charset="0"/>
                <a:cs typeface="Times New Roman" panose="02020603050405020304" pitchFamily="18" charset="0"/>
              </a:rPr>
              <a:t>t1</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and </a:t>
            </a:r>
            <a:r>
              <a:rPr lang="en-US" sz="2000" b="1" i="1" u="none" strike="noStrike" baseline="0" dirty="0">
                <a:latin typeface="Times New Roman" panose="02020603050405020304" pitchFamily="18" charset="0"/>
                <a:cs typeface="Times New Roman" panose="02020603050405020304" pitchFamily="18" charset="0"/>
              </a:rPr>
              <a:t>t2</a:t>
            </a:r>
            <a:r>
              <a:rPr lang="en-US" sz="2000" b="0" i="0" u="none" strike="noStrike" baseline="0" dirty="0">
                <a:latin typeface="Times New Roman" panose="02020603050405020304" pitchFamily="18" charset="0"/>
                <a:cs typeface="Times New Roman" panose="02020603050405020304" pitchFamily="18" charset="0"/>
              </a:rPr>
              <a:t> exist in some relation instance</a:t>
            </a:r>
          </a:p>
          <a:p>
            <a:pPr algn="l"/>
            <a:r>
              <a:rPr lang="en-US" sz="2000" b="1" i="1" u="none" strike="noStrike" baseline="0" dirty="0">
                <a:latin typeface="Times New Roman" panose="02020603050405020304" pitchFamily="18" charset="0"/>
                <a:cs typeface="Times New Roman" panose="02020603050405020304" pitchFamily="18" charset="0"/>
              </a:rPr>
              <a:t>r</a:t>
            </a:r>
            <a:r>
              <a:rPr lang="en-US" sz="2000" b="0" i="0" u="none" strike="noStrike" baseline="0" dirty="0">
                <a:latin typeface="Times New Roman" panose="02020603050405020304" pitchFamily="18" charset="0"/>
                <a:cs typeface="Times New Roman" panose="02020603050405020304" pitchFamily="18" charset="0"/>
              </a:rPr>
              <a:t> of R such that t1[X] = t2[X]. Then t1[Y ] = t2[Y ] because X </a:t>
            </a:r>
            <a:r>
              <a:rPr lang="en-US" sz="2000" b="0" i="0" u="sng"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Y ; hence,</a:t>
            </a:r>
          </a:p>
          <a:p>
            <a:pPr algn="l"/>
            <a:r>
              <a:rPr lang="en-US" sz="2000" b="0" i="0" u="none" strike="noStrike" baseline="0" dirty="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must hold in r.</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15273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1FACE2-6026-4719-A869-D700CCC943EA}"/>
              </a:ext>
            </a:extLst>
          </p:cNvPr>
          <p:cNvSpPr txBox="1"/>
          <p:nvPr/>
        </p:nvSpPr>
        <p:spPr>
          <a:xfrm>
            <a:off x="225083" y="786004"/>
            <a:ext cx="6105378" cy="400110"/>
          </a:xfrm>
          <a:prstGeom prst="rect">
            <a:avLst/>
          </a:prstGeom>
          <a:noFill/>
        </p:spPr>
        <p:txBody>
          <a:bodyPr wrap="square">
            <a:spAutoFit/>
          </a:bodyPr>
          <a:lstStyle/>
          <a:p>
            <a:pPr algn="l"/>
            <a:r>
              <a:rPr lang="en-IN" sz="2000" b="0" i="0" u="none" strike="noStrike" baseline="0" dirty="0">
                <a:solidFill>
                  <a:srgbClr val="FF0000"/>
                </a:solidFill>
                <a:latin typeface="Times New Roman" panose="02020603050405020304" pitchFamily="18" charset="0"/>
                <a:cs typeface="Times New Roman" panose="02020603050405020304" pitchFamily="18" charset="0"/>
              </a:rPr>
              <a:t>IR2 (augmentation rule):  </a:t>
            </a:r>
            <a:r>
              <a:rPr lang="en-IN" sz="2000" dirty="0">
                <a:solidFill>
                  <a:srgbClr val="FF0000"/>
                </a:solidFill>
                <a:latin typeface="Times New Roman" panose="02020603050405020304" pitchFamily="18" charset="0"/>
                <a:cs typeface="Times New Roman" panose="02020603050405020304" pitchFamily="18" charset="0"/>
              </a:rPr>
              <a:t>{</a:t>
            </a:r>
            <a:r>
              <a:rPr lang="en-IN" sz="2000" b="0" i="0" u="none" strike="noStrike" baseline="0" dirty="0">
                <a:solidFill>
                  <a:srgbClr val="FF0000"/>
                </a:solidFill>
                <a:latin typeface="Times New Roman" panose="02020603050405020304" pitchFamily="18" charset="0"/>
                <a:cs typeface="Times New Roman" panose="02020603050405020304" pitchFamily="18" charset="0"/>
              </a:rPr>
              <a:t>X </a:t>
            </a:r>
            <a:r>
              <a:rPr lang="en-US" sz="2000" dirty="0">
                <a:solidFill>
                  <a:srgbClr val="FF0000"/>
                </a:solidFill>
                <a:latin typeface="Times New Roman" panose="02020603050405020304" pitchFamily="18" charset="0"/>
                <a:cs typeface="Times New Roman" panose="02020603050405020304" pitchFamily="18" charset="0"/>
              </a:rPr>
              <a:t>→</a:t>
            </a:r>
            <a:r>
              <a:rPr lang="en-IN" sz="2000" b="0" i="0" u="none" strike="noStrike" baseline="0" dirty="0">
                <a:solidFill>
                  <a:srgbClr val="FF0000"/>
                </a:solidFill>
                <a:latin typeface="Times New Roman" panose="02020603050405020304" pitchFamily="18" charset="0"/>
                <a:cs typeface="Times New Roman" panose="02020603050405020304" pitchFamily="18" charset="0"/>
              </a:rPr>
              <a:t> Y } </a:t>
            </a:r>
            <a:r>
              <a:rPr lang="en-IN" sz="2000" dirty="0">
                <a:solidFill>
                  <a:srgbClr val="FF0000"/>
                </a:solidFill>
                <a:latin typeface="Times New Roman" panose="02020603050405020304" pitchFamily="18" charset="0"/>
                <a:cs typeface="Times New Roman" panose="02020603050405020304" pitchFamily="18" charset="0"/>
              </a:rPr>
              <a:t>|</a:t>
            </a:r>
            <a:r>
              <a:rPr lang="en-IN" sz="2000" b="0" i="0" u="none" strike="noStrike" baseline="0" dirty="0">
                <a:solidFill>
                  <a:srgbClr val="FF0000"/>
                </a:solidFill>
                <a:latin typeface="Times New Roman" panose="02020603050405020304" pitchFamily="18" charset="0"/>
                <a:cs typeface="Times New Roman" panose="02020603050405020304" pitchFamily="18" charset="0"/>
              </a:rPr>
              <a:t>= XZ  </a:t>
            </a:r>
            <a:r>
              <a:rPr lang="en-US" sz="2000" dirty="0">
                <a:solidFill>
                  <a:srgbClr val="FF0000"/>
                </a:solidFill>
                <a:latin typeface="Times New Roman" panose="02020603050405020304" pitchFamily="18" charset="0"/>
                <a:cs typeface="Times New Roman" panose="02020603050405020304" pitchFamily="18" charset="0"/>
              </a:rPr>
              <a:t>→</a:t>
            </a:r>
            <a:r>
              <a:rPr lang="en-IN" sz="2000" b="0" i="0" u="none" strike="noStrike" baseline="0" dirty="0">
                <a:solidFill>
                  <a:srgbClr val="FF0000"/>
                </a:solidFill>
                <a:latin typeface="Times New Roman" panose="02020603050405020304" pitchFamily="18" charset="0"/>
                <a:cs typeface="Times New Roman" panose="02020603050405020304" pitchFamily="18" charset="0"/>
              </a:rPr>
              <a:t> Y Z.</a:t>
            </a:r>
          </a:p>
        </p:txBody>
      </p:sp>
      <p:sp>
        <p:nvSpPr>
          <p:cNvPr id="5" name="TextBox 4">
            <a:extLst>
              <a:ext uri="{FF2B5EF4-FFF2-40B4-BE49-F238E27FC236}">
                <a16:creationId xmlns:a16="http://schemas.microsoft.com/office/drawing/2014/main" xmlns="" id="{936C0F20-4CBB-4E91-A18C-A334DF1CE784}"/>
              </a:ext>
            </a:extLst>
          </p:cNvPr>
          <p:cNvSpPr txBox="1"/>
          <p:nvPr/>
        </p:nvSpPr>
        <p:spPr>
          <a:xfrm>
            <a:off x="844061" y="1296796"/>
            <a:ext cx="10621108" cy="3170099"/>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Assume that 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holds in a relation instance r of R but that XZ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Z </a:t>
            </a:r>
            <a:r>
              <a:rPr lang="en-IN" sz="2000" b="0" i="0" u="none" strike="noStrike" baseline="0" dirty="0">
                <a:latin typeface="Times New Roman" panose="02020603050405020304" pitchFamily="18" charset="0"/>
                <a:cs typeface="Times New Roman" panose="02020603050405020304" pitchFamily="18" charset="0"/>
              </a:rPr>
              <a:t>does not hold.</a:t>
            </a:r>
          </a:p>
          <a:p>
            <a:pPr algn="l"/>
            <a:endParaRPr lang="en-IN"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Then there must exist two tuples t1 and t2 in r such that </a:t>
            </a:r>
          </a:p>
          <a:p>
            <a:pPr marL="457200" indent="-457200" algn="l">
              <a:buAutoNum type="arabicParenBoth"/>
            </a:pPr>
            <a:r>
              <a:rPr lang="en-US" sz="2000" dirty="0">
                <a:latin typeface="Times New Roman" panose="02020603050405020304" pitchFamily="18" charset="0"/>
                <a:cs typeface="Times New Roman" panose="02020603050405020304" pitchFamily="18" charset="0"/>
              </a:rPr>
              <a:t>t1[X] = t2[X], </a:t>
            </a:r>
          </a:p>
          <a:p>
            <a:pPr marL="457200" indent="-457200" algn="l">
              <a:buAutoNum type="arabicParenBoth" startAt="2"/>
            </a:pPr>
            <a:r>
              <a:rPr lang="en-US" sz="2000" dirty="0">
                <a:latin typeface="Times New Roman" panose="02020603050405020304" pitchFamily="18" charset="0"/>
                <a:cs typeface="Times New Roman" panose="02020603050405020304" pitchFamily="18" charset="0"/>
              </a:rPr>
              <a:t>t1[Y ] = t2[Y ], </a:t>
            </a:r>
          </a:p>
          <a:p>
            <a:pPr marL="457200" indent="-457200" algn="l">
              <a:buAutoNum type="arabicParenBoth" startAt="2"/>
            </a:pPr>
            <a:r>
              <a:rPr lang="en-US" sz="2000" dirty="0">
                <a:latin typeface="Times New Roman" panose="02020603050405020304" pitchFamily="18" charset="0"/>
                <a:cs typeface="Times New Roman" panose="02020603050405020304" pitchFamily="18" charset="0"/>
              </a:rPr>
              <a:t>t1[XZ] = t2[XZ], and </a:t>
            </a:r>
          </a:p>
          <a:p>
            <a:pPr marL="457200" indent="-457200" algn="l">
              <a:buAutoNum type="arabicParenBoth" startAt="2"/>
            </a:pPr>
            <a:r>
              <a:rPr lang="en-US" sz="2000" dirty="0">
                <a:latin typeface="Times New Roman" panose="02020603050405020304" pitchFamily="18" charset="0"/>
                <a:cs typeface="Times New Roman" panose="02020603050405020304" pitchFamily="18" charset="0"/>
              </a:rPr>
              <a:t>t1[Y Z] ≠ t2[Y Z].  </a:t>
            </a:r>
          </a:p>
          <a:p>
            <a:pPr marL="457200" indent="-457200" algn="l">
              <a:buAutoNum type="arabicParenBoth" startAt="2"/>
            </a:pP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This is not possible because from (1) and (3) we deduce (5) t1[Z] = t2[Z], and from (2) and (5) we deduce (6) t1[Y Z] = t2[Y Z], contradicting (4).</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79067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F992080-4E4E-4C51-A4E7-2768AD359EEB}"/>
              </a:ext>
            </a:extLst>
          </p:cNvPr>
          <p:cNvSpPr txBox="1"/>
          <p:nvPr/>
        </p:nvSpPr>
        <p:spPr>
          <a:xfrm>
            <a:off x="1026941" y="251431"/>
            <a:ext cx="6105378" cy="400110"/>
          </a:xfrm>
          <a:prstGeom prst="rect">
            <a:avLst/>
          </a:prstGeom>
          <a:noFill/>
        </p:spPr>
        <p:txBody>
          <a:bodyPr wrap="square">
            <a:spAutoFit/>
          </a:bodyPr>
          <a:lstStyle/>
          <a:p>
            <a:r>
              <a:rPr lang="es-ES" sz="2000" dirty="0">
                <a:solidFill>
                  <a:srgbClr val="FF0000"/>
                </a:solidFill>
                <a:latin typeface="Times New Roman" panose="02020603050405020304" pitchFamily="18" charset="0"/>
                <a:cs typeface="Times New Roman" panose="02020603050405020304" pitchFamily="18" charset="0"/>
              </a:rPr>
              <a:t>IR3 (</a:t>
            </a:r>
            <a:r>
              <a:rPr lang="es-ES" sz="2000" dirty="0" err="1">
                <a:solidFill>
                  <a:srgbClr val="FF0000"/>
                </a:solidFill>
                <a:latin typeface="Times New Roman" panose="02020603050405020304" pitchFamily="18" charset="0"/>
                <a:cs typeface="Times New Roman" panose="02020603050405020304" pitchFamily="18" charset="0"/>
              </a:rPr>
              <a:t>transitive</a:t>
            </a:r>
            <a:r>
              <a:rPr lang="es-ES" sz="2000" dirty="0">
                <a:solidFill>
                  <a:srgbClr val="FF0000"/>
                </a:solidFill>
                <a:latin typeface="Times New Roman" panose="02020603050405020304" pitchFamily="18" charset="0"/>
                <a:cs typeface="Times New Roman" panose="02020603050405020304" pitchFamily="18" charset="0"/>
              </a:rPr>
              <a:t> rule): {X </a:t>
            </a:r>
            <a:r>
              <a:rPr lang="en-US" sz="2000" dirty="0">
                <a:solidFill>
                  <a:srgbClr val="FF0000"/>
                </a:solidFill>
                <a:latin typeface="Times New Roman" panose="02020603050405020304" pitchFamily="18" charset="0"/>
                <a:cs typeface="Times New Roman" panose="02020603050405020304" pitchFamily="18" charset="0"/>
              </a:rPr>
              <a:t>→</a:t>
            </a:r>
            <a:r>
              <a:rPr lang="es-ES" sz="2000" dirty="0">
                <a:solidFill>
                  <a:srgbClr val="FF0000"/>
                </a:solidFill>
                <a:latin typeface="Times New Roman" panose="02020603050405020304" pitchFamily="18" charset="0"/>
                <a:cs typeface="Times New Roman" panose="02020603050405020304" pitchFamily="18" charset="0"/>
              </a:rPr>
              <a:t> Y, Y </a:t>
            </a:r>
            <a:r>
              <a:rPr lang="en-US" sz="2000" dirty="0">
                <a:solidFill>
                  <a:srgbClr val="FF0000"/>
                </a:solidFill>
                <a:latin typeface="Times New Roman" panose="02020603050405020304" pitchFamily="18" charset="0"/>
                <a:cs typeface="Times New Roman" panose="02020603050405020304" pitchFamily="18" charset="0"/>
              </a:rPr>
              <a:t>→</a:t>
            </a:r>
            <a:r>
              <a:rPr lang="es-ES" sz="2000" dirty="0">
                <a:solidFill>
                  <a:srgbClr val="FF0000"/>
                </a:solidFill>
                <a:latin typeface="Times New Roman" panose="02020603050405020304" pitchFamily="18" charset="0"/>
                <a:cs typeface="Times New Roman" panose="02020603050405020304" pitchFamily="18" charset="0"/>
              </a:rPr>
              <a:t> Z} |= X </a:t>
            </a:r>
            <a:r>
              <a:rPr lang="en-US" sz="2000" dirty="0">
                <a:solidFill>
                  <a:srgbClr val="FF0000"/>
                </a:solidFill>
                <a:latin typeface="Times New Roman" panose="02020603050405020304" pitchFamily="18" charset="0"/>
                <a:cs typeface="Times New Roman" panose="02020603050405020304" pitchFamily="18" charset="0"/>
              </a:rPr>
              <a:t>→</a:t>
            </a:r>
            <a:r>
              <a:rPr lang="es-ES" sz="2000" dirty="0">
                <a:solidFill>
                  <a:srgbClr val="FF0000"/>
                </a:solidFill>
                <a:latin typeface="Times New Roman" panose="02020603050405020304" pitchFamily="18" charset="0"/>
                <a:cs typeface="Times New Roman" panose="02020603050405020304" pitchFamily="18" charset="0"/>
              </a:rPr>
              <a:t> Z</a:t>
            </a:r>
            <a:endParaRPr lang="en-IN" sz="2000" dirty="0">
              <a:solidFill>
                <a:srgbClr val="FF0000"/>
              </a:solidFill>
            </a:endParaRPr>
          </a:p>
        </p:txBody>
      </p:sp>
      <p:sp>
        <p:nvSpPr>
          <p:cNvPr id="5" name="TextBox 4">
            <a:extLst>
              <a:ext uri="{FF2B5EF4-FFF2-40B4-BE49-F238E27FC236}">
                <a16:creationId xmlns:a16="http://schemas.microsoft.com/office/drawing/2014/main" xmlns="" id="{C13131AA-4186-4C88-B9CE-5D130C80F3C9}"/>
              </a:ext>
            </a:extLst>
          </p:cNvPr>
          <p:cNvSpPr txBox="1"/>
          <p:nvPr/>
        </p:nvSpPr>
        <p:spPr>
          <a:xfrm>
            <a:off x="309488" y="911611"/>
            <a:ext cx="11465169" cy="1015663"/>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Assume that (1) 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Y and (2) Y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Z both hold in a relation r. Then for any two tuples t1 and t2 in r such that t1[X] = t2[X], we must have (3) t1[Y ] = t2[Y ], from assumption (1); hence we must also have (4) t1[Z] = t2[Z], from (3) and assumption (2); hence X </a:t>
            </a:r>
            <a:r>
              <a:rPr lang="en-US" sz="200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 Z must hold in r.</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1036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644B67-56CA-4971-AEA8-66E4ED629C62}"/>
              </a:ext>
            </a:extLst>
          </p:cNvPr>
          <p:cNvSpPr txBox="1"/>
          <p:nvPr/>
        </p:nvSpPr>
        <p:spPr>
          <a:xfrm>
            <a:off x="1223888" y="167026"/>
            <a:ext cx="3334043" cy="461665"/>
          </a:xfrm>
          <a:prstGeom prst="rect">
            <a:avLst/>
          </a:prstGeom>
          <a:noFill/>
        </p:spPr>
        <p:txBody>
          <a:bodyPr wrap="square">
            <a:spAutoFit/>
          </a:bodyPr>
          <a:lstStyle/>
          <a:p>
            <a:r>
              <a:rPr lang="en-US" altLang="en-US" sz="2400" b="1" dirty="0">
                <a:latin typeface="Times New Roman" panose="02020603050405020304" pitchFamily="18" charset="0"/>
                <a:cs typeface="Times New Roman" panose="02020603050405020304" pitchFamily="18" charset="0"/>
              </a:rPr>
              <a:t>Inference Rules for FDs</a:t>
            </a:r>
            <a:r>
              <a:rPr lang="en-US" alt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54501D2-19B1-45FA-AE3D-7960714D537E}"/>
              </a:ext>
            </a:extLst>
          </p:cNvPr>
          <p:cNvSpPr txBox="1"/>
          <p:nvPr/>
        </p:nvSpPr>
        <p:spPr>
          <a:xfrm>
            <a:off x="281352" y="886221"/>
            <a:ext cx="11591779" cy="2280624"/>
          </a:xfrm>
          <a:prstGeom prst="rect">
            <a:avLst/>
          </a:prstGeom>
          <a:noFill/>
        </p:spPr>
        <p:txBody>
          <a:bodyPr wrap="square">
            <a:spAutoFit/>
          </a:bodyPr>
          <a:lstStyle/>
          <a:p>
            <a:pPr>
              <a:lnSpc>
                <a:spcPct val="90000"/>
              </a:lnSpc>
            </a:pPr>
            <a:r>
              <a:rPr lang="en-US" altLang="en-US" sz="2000" dirty="0">
                <a:latin typeface="Times New Roman" panose="02020603050405020304" pitchFamily="18" charset="0"/>
                <a:cs typeface="Times New Roman" panose="02020603050405020304" pitchFamily="18" charset="0"/>
              </a:rPr>
              <a:t>Given a set of FDs F, we can </a:t>
            </a:r>
            <a:r>
              <a:rPr lang="en-US" altLang="en-US" sz="2000" i="1" dirty="0">
                <a:latin typeface="Times New Roman" panose="02020603050405020304" pitchFamily="18" charset="0"/>
                <a:cs typeface="Times New Roman" panose="02020603050405020304" pitchFamily="18" charset="0"/>
              </a:rPr>
              <a:t>infer</a:t>
            </a:r>
            <a:r>
              <a:rPr lang="en-US" altLang="en-US" sz="2000" dirty="0">
                <a:latin typeface="Times New Roman" panose="02020603050405020304" pitchFamily="18" charset="0"/>
                <a:cs typeface="Times New Roman" panose="02020603050405020304" pitchFamily="18" charset="0"/>
              </a:rPr>
              <a:t> additional FDs that hold whenever the FDs in F hold</a:t>
            </a:r>
          </a:p>
          <a:p>
            <a:pPr>
              <a:lnSpc>
                <a:spcPct val="90000"/>
              </a:lnSpc>
            </a:pPr>
            <a:r>
              <a:rPr lang="en-US" altLang="en-US" sz="2000" dirty="0">
                <a:latin typeface="Times New Roman" panose="02020603050405020304" pitchFamily="18" charset="0"/>
                <a:cs typeface="Times New Roman" panose="02020603050405020304" pitchFamily="18" charset="0"/>
              </a:rPr>
              <a:t>Armstrong's inference rules</a:t>
            </a:r>
          </a:p>
          <a:p>
            <a:pPr lvl="1">
              <a:lnSpc>
                <a:spcPct val="90000"/>
              </a:lnSpc>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A1. (Reflexive) If Y </a:t>
            </a:r>
            <a:r>
              <a:rPr lang="en-US" altLang="en-US" sz="2000" u="sng" dirty="0">
                <a:latin typeface="Times New Roman" panose="02020603050405020304" pitchFamily="18" charset="0"/>
                <a:cs typeface="Times New Roman" panose="02020603050405020304" pitchFamily="18" charset="0"/>
              </a:rPr>
              <a:t>subset-of</a:t>
            </a:r>
            <a:r>
              <a:rPr lang="en-US" altLang="en-US" sz="2000" dirty="0">
                <a:latin typeface="Times New Roman" panose="02020603050405020304" pitchFamily="18" charset="0"/>
                <a:cs typeface="Times New Roman" panose="02020603050405020304" pitchFamily="18" charset="0"/>
              </a:rPr>
              <a:t> X, then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a:t>
            </a:r>
          </a:p>
          <a:p>
            <a:pPr lvl="1">
              <a:lnSpc>
                <a:spcPct val="90000"/>
              </a:lnSpc>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A2. (Augmentation) If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 then XZ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YZ 	 (Notation: XZ stands for X U Z)</a:t>
            </a:r>
          </a:p>
          <a:p>
            <a:pPr lvl="1">
              <a:lnSpc>
                <a:spcPct val="90000"/>
              </a:lnSpc>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A3. (Transitive) If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 and Y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Z, then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Z</a:t>
            </a:r>
          </a:p>
          <a:p>
            <a:pPr>
              <a:lnSpc>
                <a:spcPct val="90000"/>
              </a:lnSpc>
            </a:pPr>
            <a:endParaRPr lang="en-US" altLang="en-US" sz="2000" dirty="0">
              <a:latin typeface="Times New Roman" panose="02020603050405020304" pitchFamily="18" charset="0"/>
              <a:cs typeface="Times New Roman" panose="02020603050405020304" pitchFamily="18" charset="0"/>
            </a:endParaRPr>
          </a:p>
          <a:p>
            <a:pPr>
              <a:lnSpc>
                <a:spcPct val="90000"/>
              </a:lnSpc>
            </a:pPr>
            <a:r>
              <a:rPr lang="en-US" altLang="en-US" sz="2000" dirty="0">
                <a:latin typeface="Times New Roman" panose="02020603050405020304" pitchFamily="18" charset="0"/>
                <a:cs typeface="Times New Roman" panose="02020603050405020304" pitchFamily="18" charset="0"/>
              </a:rPr>
              <a:t>A1, A2, A3 form a </a:t>
            </a:r>
            <a:r>
              <a:rPr lang="en-US" altLang="en-US" sz="2000" i="1" dirty="0">
                <a:latin typeface="Times New Roman" panose="02020603050405020304" pitchFamily="18" charset="0"/>
                <a:cs typeface="Times New Roman" panose="02020603050405020304" pitchFamily="18" charset="0"/>
              </a:rPr>
              <a:t>sound</a:t>
            </a:r>
            <a:r>
              <a:rPr lang="en-US" altLang="en-US" sz="2000" dirty="0">
                <a:latin typeface="Times New Roman" panose="02020603050405020304" pitchFamily="18" charset="0"/>
                <a:cs typeface="Times New Roman" panose="02020603050405020304" pitchFamily="18" charset="0"/>
              </a:rPr>
              <a:t>  and</a:t>
            </a:r>
            <a:r>
              <a:rPr lang="en-US" altLang="en-US" sz="2000" i="1" dirty="0">
                <a:latin typeface="Times New Roman" panose="02020603050405020304" pitchFamily="18" charset="0"/>
                <a:cs typeface="Times New Roman" panose="02020603050405020304" pitchFamily="18" charset="0"/>
              </a:rPr>
              <a:t> complete</a:t>
            </a:r>
            <a:r>
              <a:rPr lang="en-US" altLang="en-US" sz="2000" dirty="0">
                <a:latin typeface="Times New Roman" panose="02020603050405020304" pitchFamily="18" charset="0"/>
                <a:cs typeface="Times New Roman" panose="02020603050405020304" pitchFamily="18" charset="0"/>
              </a:rPr>
              <a:t>  set of inference rules </a:t>
            </a:r>
          </a:p>
          <a:p>
            <a:pPr>
              <a:lnSpc>
                <a:spcPct val="90000"/>
              </a:lnSpc>
            </a:pPr>
            <a:endParaRPr lang="en-US" altLang="en-US" sz="1800" dirty="0">
              <a:cs typeface="Times New Roman" panose="02020603050405020304" pitchFamily="18" charset="0"/>
            </a:endParaRPr>
          </a:p>
        </p:txBody>
      </p:sp>
      <p:sp>
        <p:nvSpPr>
          <p:cNvPr id="7" name="TextBox 6">
            <a:extLst>
              <a:ext uri="{FF2B5EF4-FFF2-40B4-BE49-F238E27FC236}">
                <a16:creationId xmlns:a16="http://schemas.microsoft.com/office/drawing/2014/main" xmlns="" id="{83A67DEE-F921-407D-A0AD-4CF342207095}"/>
              </a:ext>
            </a:extLst>
          </p:cNvPr>
          <p:cNvSpPr txBox="1"/>
          <p:nvPr/>
        </p:nvSpPr>
        <p:spPr>
          <a:xfrm>
            <a:off x="0" y="3166845"/>
            <a:ext cx="6105378" cy="400110"/>
          </a:xfrm>
          <a:prstGeom prst="rect">
            <a:avLst/>
          </a:prstGeom>
          <a:noFill/>
        </p:spPr>
        <p:txBody>
          <a:bodyPr wrap="square">
            <a:spAutoFit/>
          </a:bodyPr>
          <a:lstStyle/>
          <a:p>
            <a:r>
              <a:rPr lang="en-US" altLang="en-US" sz="2000" b="1" dirty="0">
                <a:latin typeface="Times New Roman" panose="02020603050405020304" pitchFamily="18" charset="0"/>
                <a:cs typeface="Times New Roman" panose="02020603050405020304" pitchFamily="18" charset="0"/>
              </a:rPr>
              <a:t>Additional Useful Inference Rules</a:t>
            </a:r>
            <a:r>
              <a:rPr lang="en-US" altLang="en-US" sz="2000" b="1" u="sng" dirty="0">
                <a:latin typeface="Times New Roman" panose="02020603050405020304" pitchFamily="18" charset="0"/>
                <a:cs typeface="Times New Roman" panose="02020603050405020304" pitchFamily="18" charset="0"/>
              </a:rPr>
              <a:t> </a:t>
            </a:r>
            <a:endParaRPr lang="en-IN" sz="2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F0E8CE0-1422-43FF-9120-2508CDC041C2}"/>
              </a:ext>
            </a:extLst>
          </p:cNvPr>
          <p:cNvSpPr txBox="1"/>
          <p:nvPr/>
        </p:nvSpPr>
        <p:spPr>
          <a:xfrm>
            <a:off x="1776046" y="3503235"/>
            <a:ext cx="9576582" cy="2246769"/>
          </a:xfrm>
          <a:prstGeom prst="rect">
            <a:avLst/>
          </a:prstGeom>
          <a:noFill/>
        </p:spPr>
        <p:txBody>
          <a:bodyPr wrap="square">
            <a:spAutoFit/>
          </a:bodyPr>
          <a:lstStyle/>
          <a:p>
            <a:pPr marL="342900" indent="-342900">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Decomposition</a:t>
            </a:r>
          </a:p>
          <a:p>
            <a:pPr lvl="1"/>
            <a:r>
              <a:rPr lang="en-US" altLang="en-US" sz="2000" dirty="0">
                <a:latin typeface="Times New Roman" panose="02020603050405020304" pitchFamily="18" charset="0"/>
                <a:cs typeface="Times New Roman" panose="02020603050405020304" pitchFamily="18" charset="0"/>
              </a:rPr>
              <a:t> If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YZ, then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 and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Z</a:t>
            </a:r>
          </a:p>
          <a:p>
            <a:pPr marL="342900" indent="-342900">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Union</a:t>
            </a:r>
          </a:p>
          <a:p>
            <a:pPr lvl="1"/>
            <a:r>
              <a:rPr lang="en-US" altLang="en-US" sz="2000" dirty="0">
                <a:latin typeface="Times New Roman" panose="02020603050405020304" pitchFamily="18" charset="0"/>
                <a:cs typeface="Times New Roman" panose="02020603050405020304" pitchFamily="18" charset="0"/>
              </a:rPr>
              <a:t> If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 and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Z, then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YZ</a:t>
            </a:r>
          </a:p>
          <a:p>
            <a:pPr marL="342900" indent="-342900">
              <a:buFont typeface="Arial" panose="020B0604020202020204" pitchFamily="34" charset="0"/>
              <a:buChar char="•"/>
            </a:pPr>
            <a:r>
              <a:rPr lang="en-US" altLang="en-US" sz="2000" b="1" dirty="0" err="1">
                <a:latin typeface="Times New Roman" panose="02020603050405020304" pitchFamily="18" charset="0"/>
                <a:cs typeface="Times New Roman" panose="02020603050405020304" pitchFamily="18" charset="0"/>
              </a:rPr>
              <a:t>Psuedotransitivity</a:t>
            </a:r>
            <a:endParaRPr lang="en-US" altLang="en-US" sz="2000" b="1" dirty="0">
              <a:latin typeface="Times New Roman" panose="02020603050405020304" pitchFamily="18" charset="0"/>
              <a:cs typeface="Times New Roman" panose="02020603050405020304" pitchFamily="18" charset="0"/>
            </a:endParaRPr>
          </a:p>
          <a:p>
            <a:pPr lvl="1"/>
            <a:r>
              <a:rPr lang="en-US" altLang="en-US" sz="2000" dirty="0">
                <a:latin typeface="Times New Roman" panose="02020603050405020304" pitchFamily="18" charset="0"/>
                <a:cs typeface="Times New Roman" panose="02020603050405020304" pitchFamily="18" charset="0"/>
              </a:rPr>
              <a:t>If 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Y and WY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Z, then WX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latin typeface="Times New Roman" panose="02020603050405020304" pitchFamily="18" charset="0"/>
                <a:cs typeface="Times New Roman" panose="02020603050405020304" pitchFamily="18" charset="0"/>
              </a:rPr>
              <a:t> Z </a:t>
            </a:r>
          </a:p>
          <a:p>
            <a:pPr marL="342900" indent="-342900">
              <a:buFont typeface="Arial" panose="020B0604020202020204" pitchFamily="34" charset="0"/>
              <a:buChar char="•"/>
            </a:pPr>
            <a:r>
              <a:rPr lang="en-US" altLang="en-US" sz="2000" b="1" dirty="0">
                <a:latin typeface="Times New Roman" panose="02020603050405020304" pitchFamily="18" charset="0"/>
                <a:cs typeface="Times New Roman" panose="02020603050405020304" pitchFamily="18" charset="0"/>
              </a:rPr>
              <a:t>Closure</a:t>
            </a:r>
            <a:r>
              <a:rPr lang="en-US" altLang="en-US" sz="2000" dirty="0">
                <a:latin typeface="Times New Roman" panose="02020603050405020304" pitchFamily="18" charset="0"/>
                <a:cs typeface="Times New Roman" panose="02020603050405020304" pitchFamily="18" charset="0"/>
              </a:rPr>
              <a:t> of a set F of FDs is the set F+ of all FDs that can be inferred from F </a:t>
            </a:r>
          </a:p>
        </p:txBody>
      </p:sp>
    </p:spTree>
    <p:extLst>
      <p:ext uri="{BB962C8B-B14F-4D97-AF65-F5344CB8AC3E}">
        <p14:creationId xmlns:p14="http://schemas.microsoft.com/office/powerpoint/2010/main" xmlns="" val="115578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C9C792-6E14-4B60-A089-68AC5D19A3D0}"/>
              </a:ext>
            </a:extLst>
          </p:cNvPr>
          <p:cNvSpPr txBox="1"/>
          <p:nvPr/>
        </p:nvSpPr>
        <p:spPr>
          <a:xfrm>
            <a:off x="1125415" y="152958"/>
            <a:ext cx="7329268"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Informal design Guidelines for Relation Schemas</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A372603-2973-49CF-BE0A-0906A7818749}"/>
              </a:ext>
            </a:extLst>
          </p:cNvPr>
          <p:cNvSpPr txBox="1"/>
          <p:nvPr/>
        </p:nvSpPr>
        <p:spPr>
          <a:xfrm>
            <a:off x="174674" y="780793"/>
            <a:ext cx="8054925" cy="1446550"/>
          </a:xfrm>
          <a:prstGeom prst="rect">
            <a:avLst/>
          </a:prstGeom>
          <a:noFill/>
        </p:spPr>
        <p:txBody>
          <a:bodyPr wrap="square">
            <a:spAutoFit/>
          </a:bodyPr>
          <a:lstStyle/>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Semantics of the attributes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Reducing the redundant information in tuples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Reducing the NULL values in tuples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Disallowing the possibility of generating spurious tuples</a:t>
            </a:r>
          </a:p>
        </p:txBody>
      </p:sp>
      <p:sp>
        <p:nvSpPr>
          <p:cNvPr id="7" name="TextBox 6">
            <a:extLst>
              <a:ext uri="{FF2B5EF4-FFF2-40B4-BE49-F238E27FC236}">
                <a16:creationId xmlns:a16="http://schemas.microsoft.com/office/drawing/2014/main" xmlns="" id="{2B88657A-936D-411A-9032-4FEA50BCA77F}"/>
              </a:ext>
            </a:extLst>
          </p:cNvPr>
          <p:cNvSpPr txBox="1"/>
          <p:nvPr/>
        </p:nvSpPr>
        <p:spPr>
          <a:xfrm>
            <a:off x="174674" y="2227343"/>
            <a:ext cx="10753580" cy="5078313"/>
          </a:xfrm>
          <a:prstGeom prst="rect">
            <a:avLst/>
          </a:prstGeom>
          <a:noFill/>
        </p:spPr>
        <p:txBody>
          <a:bodyPr wrap="square">
            <a:spAutoFit/>
          </a:bodyPr>
          <a:lstStyle/>
          <a:p>
            <a:pPr lvl="1"/>
            <a:r>
              <a:rPr lang="en-US" sz="2200" b="1" u="sng" dirty="0">
                <a:solidFill>
                  <a:srgbClr val="FF0000"/>
                </a:solidFill>
                <a:latin typeface="Times New Roman" panose="02020603050405020304" pitchFamily="18" charset="0"/>
                <a:cs typeface="Times New Roman" panose="02020603050405020304" pitchFamily="18" charset="0"/>
              </a:rPr>
              <a:t>Imparting Clear semantics to Attributes in Relations </a:t>
            </a:r>
          </a:p>
          <a:p>
            <a:pPr marL="457200" lvl="1" indent="0">
              <a:buNone/>
            </a:pPr>
            <a:r>
              <a:rPr lang="en-US" sz="2000" dirty="0">
                <a:solidFill>
                  <a:srgbClr val="FF0000"/>
                </a:solidFill>
                <a:latin typeface="Times New Roman" panose="02020603050405020304" pitchFamily="18" charset="0"/>
                <a:cs typeface="Times New Roman" panose="02020603050405020304" pitchFamily="18" charset="0"/>
              </a:rPr>
              <a:t>Design a relation schema so that is easy to explain its meaning</a:t>
            </a:r>
          </a:p>
          <a:p>
            <a:pPr marL="800100" lvl="1" indent="-342900">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Do not combine attributes from multiple entity types and relationship types</a:t>
            </a:r>
          </a:p>
          <a:p>
            <a:pPr marL="800100" lvl="1" indent="-342900">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otherwise, semantic ambiguities will come</a:t>
            </a:r>
          </a:p>
          <a:p>
            <a:pPr lvl="1"/>
            <a:r>
              <a:rPr lang="en-US" sz="2200" b="1" dirty="0">
                <a:solidFill>
                  <a:schemeClr val="accent1"/>
                </a:solidFill>
                <a:latin typeface="Times New Roman" panose="02020603050405020304" pitchFamily="18" charset="0"/>
                <a:cs typeface="Times New Roman" panose="02020603050405020304" pitchFamily="18" charset="0"/>
              </a:rPr>
              <a:t>Guideline 1</a:t>
            </a:r>
          </a:p>
          <a:p>
            <a:pPr lvl="1"/>
            <a:r>
              <a:rPr lang="en-US" sz="2200" b="1" dirty="0">
                <a:solidFill>
                  <a:schemeClr val="accent1"/>
                </a:solidFill>
                <a:latin typeface="Times New Roman" panose="02020603050405020304" pitchFamily="18" charset="0"/>
                <a:cs typeface="Times New Roman" panose="02020603050405020304" pitchFamily="18" charset="0"/>
              </a:rPr>
              <a:t>    Do not combine multiple entity types and relationship types into a single relation.</a:t>
            </a:r>
          </a:p>
          <a:p>
            <a:pPr lvl="1"/>
            <a:endParaRPr lang="en-US" sz="2200" b="1" dirty="0">
              <a:solidFill>
                <a:schemeClr val="accent1"/>
              </a:solidFill>
              <a:latin typeface="Times New Roman" panose="02020603050405020304" pitchFamily="18" charset="0"/>
              <a:cs typeface="Times New Roman" panose="02020603050405020304" pitchFamily="18" charset="0"/>
            </a:endParaRPr>
          </a:p>
          <a:p>
            <a:pPr lvl="1"/>
            <a:r>
              <a:rPr lang="en-US" sz="2200" b="1" dirty="0">
                <a:solidFill>
                  <a:schemeClr val="accent1"/>
                </a:solidFill>
                <a:latin typeface="Times New Roman" panose="02020603050405020304" pitchFamily="18" charset="0"/>
                <a:cs typeface="Times New Roman" panose="02020603050405020304" pitchFamily="18" charset="0"/>
              </a:rPr>
              <a:t>Example of Violating Guideline 1:</a:t>
            </a:r>
          </a:p>
          <a:p>
            <a:pPr lvl="1"/>
            <a:endParaRPr lang="en-US" sz="2200" b="1" dirty="0">
              <a:solidFill>
                <a:schemeClr val="accent1"/>
              </a:solidFill>
              <a:latin typeface="Times New Roman" panose="02020603050405020304" pitchFamily="18" charset="0"/>
              <a:cs typeface="Times New Roman" panose="02020603050405020304" pitchFamily="18" charset="0"/>
            </a:endParaRPr>
          </a:p>
          <a:p>
            <a:pPr lvl="1"/>
            <a:r>
              <a:rPr lang="en-US" sz="2200" b="1" dirty="0" err="1">
                <a:solidFill>
                  <a:schemeClr val="accent1"/>
                </a:solidFill>
                <a:latin typeface="Times New Roman" panose="02020603050405020304" pitchFamily="18" charset="0"/>
                <a:cs typeface="Times New Roman" panose="02020603050405020304" pitchFamily="18" charset="0"/>
              </a:rPr>
              <a:t>Emp_Dept</a:t>
            </a:r>
            <a:endParaRPr lang="en-US" sz="2200" b="1" dirty="0">
              <a:solidFill>
                <a:schemeClr val="accent1"/>
              </a:solidFill>
              <a:latin typeface="Times New Roman" panose="02020603050405020304" pitchFamily="18" charset="0"/>
              <a:cs typeface="Times New Roman" panose="02020603050405020304" pitchFamily="18" charset="0"/>
            </a:endParaRPr>
          </a:p>
          <a:p>
            <a:pPr lvl="1"/>
            <a:endParaRPr lang="en-US" sz="2200" b="1" dirty="0">
              <a:solidFill>
                <a:schemeClr val="accent1"/>
              </a:solidFill>
              <a:latin typeface="Times New Roman" panose="02020603050405020304" pitchFamily="18" charset="0"/>
              <a:cs typeface="Times New Roman" panose="02020603050405020304" pitchFamily="18" charset="0"/>
            </a:endParaRPr>
          </a:p>
          <a:p>
            <a:pPr lvl="1"/>
            <a:r>
              <a:rPr lang="en-US" sz="2200" b="1" dirty="0" err="1">
                <a:solidFill>
                  <a:schemeClr val="accent1"/>
                </a:solidFill>
                <a:latin typeface="Times New Roman" panose="02020603050405020304" pitchFamily="18" charset="0"/>
                <a:cs typeface="Times New Roman" panose="02020603050405020304" pitchFamily="18" charset="0"/>
              </a:rPr>
              <a:t>Emp_proj</a:t>
            </a:r>
            <a:r>
              <a:rPr lang="en-US" sz="2200" b="1" dirty="0">
                <a:solidFill>
                  <a:schemeClr val="accent1"/>
                </a:solidFill>
                <a:latin typeface="Times New Roman" panose="02020603050405020304" pitchFamily="18" charset="0"/>
                <a:cs typeface="Times New Roman" panose="02020603050405020304" pitchFamily="18" charset="0"/>
              </a:rPr>
              <a:t> </a:t>
            </a:r>
          </a:p>
          <a:p>
            <a:pPr lvl="1"/>
            <a:endParaRPr lang="en-US" sz="2200" b="1" dirty="0">
              <a:solidFill>
                <a:schemeClr val="accent1"/>
              </a:solidFill>
              <a:latin typeface="Times New Roman" panose="02020603050405020304" pitchFamily="18" charset="0"/>
              <a:cs typeface="Times New Roman" panose="02020603050405020304" pitchFamily="18" charset="0"/>
            </a:endParaRPr>
          </a:p>
          <a:p>
            <a:pPr lvl="1"/>
            <a:endParaRPr lang="en-US" sz="2200" b="1" dirty="0">
              <a:solidFill>
                <a:schemeClr val="accent1"/>
              </a:solidFill>
              <a:latin typeface="Times New Roman" panose="02020603050405020304" pitchFamily="18" charset="0"/>
              <a:cs typeface="Times New Roman" panose="02020603050405020304" pitchFamily="18" charset="0"/>
            </a:endParaRPr>
          </a:p>
          <a:p>
            <a:pPr lvl="1"/>
            <a:endParaRPr lang="en-US" sz="22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xmlns="" id="{5BBE157E-8CC8-434D-A775-5E399D8E4345}"/>
              </a:ext>
            </a:extLst>
          </p:cNvPr>
          <p:cNvGraphicFramePr>
            <a:graphicFrameLocks noGrp="1"/>
          </p:cNvGraphicFramePr>
          <p:nvPr>
            <p:extLst>
              <p:ext uri="{D42A27DB-BD31-4B8C-83A1-F6EECF244321}">
                <p14:modId xmlns:p14="http://schemas.microsoft.com/office/powerpoint/2010/main" xmlns="" val="3671884809"/>
              </p:ext>
            </p:extLst>
          </p:nvPr>
        </p:nvGraphicFramePr>
        <p:xfrm>
          <a:off x="2285218" y="5230884"/>
          <a:ext cx="8128001" cy="370840"/>
        </p:xfrm>
        <a:graphic>
          <a:graphicData uri="http://schemas.openxmlformats.org/drawingml/2006/table">
            <a:tbl>
              <a:tblPr firstRow="1" bandRow="1"/>
              <a:tblGrid>
                <a:gridCol w="1161143">
                  <a:extLst>
                    <a:ext uri="{9D8B030D-6E8A-4147-A177-3AD203B41FA5}">
                      <a16:colId xmlns:a16="http://schemas.microsoft.com/office/drawing/2014/main" xmlns="" val="3104708889"/>
                    </a:ext>
                  </a:extLst>
                </a:gridCol>
                <a:gridCol w="1161143">
                  <a:extLst>
                    <a:ext uri="{9D8B030D-6E8A-4147-A177-3AD203B41FA5}">
                      <a16:colId xmlns:a16="http://schemas.microsoft.com/office/drawing/2014/main" xmlns="" val="3878988918"/>
                    </a:ext>
                  </a:extLst>
                </a:gridCol>
                <a:gridCol w="1161143">
                  <a:extLst>
                    <a:ext uri="{9D8B030D-6E8A-4147-A177-3AD203B41FA5}">
                      <a16:colId xmlns:a16="http://schemas.microsoft.com/office/drawing/2014/main" xmlns="" val="584340736"/>
                    </a:ext>
                  </a:extLst>
                </a:gridCol>
                <a:gridCol w="1161143">
                  <a:extLst>
                    <a:ext uri="{9D8B030D-6E8A-4147-A177-3AD203B41FA5}">
                      <a16:colId xmlns:a16="http://schemas.microsoft.com/office/drawing/2014/main" xmlns="" val="3832129987"/>
                    </a:ext>
                  </a:extLst>
                </a:gridCol>
                <a:gridCol w="1161143">
                  <a:extLst>
                    <a:ext uri="{9D8B030D-6E8A-4147-A177-3AD203B41FA5}">
                      <a16:colId xmlns:a16="http://schemas.microsoft.com/office/drawing/2014/main" xmlns="" val="1712176058"/>
                    </a:ext>
                  </a:extLst>
                </a:gridCol>
                <a:gridCol w="1161143">
                  <a:extLst>
                    <a:ext uri="{9D8B030D-6E8A-4147-A177-3AD203B41FA5}">
                      <a16:colId xmlns:a16="http://schemas.microsoft.com/office/drawing/2014/main" xmlns="" val="2825676769"/>
                    </a:ext>
                  </a:extLst>
                </a:gridCol>
                <a:gridCol w="1161143">
                  <a:extLst>
                    <a:ext uri="{9D8B030D-6E8A-4147-A177-3AD203B41FA5}">
                      <a16:colId xmlns:a16="http://schemas.microsoft.com/office/drawing/2014/main" xmlns="" val="2374733885"/>
                    </a:ext>
                  </a:extLst>
                </a:gridCol>
              </a:tblGrid>
              <a:tr h="370840">
                <a:tc>
                  <a:txBody>
                    <a:bodyPr/>
                    <a:lstStyle/>
                    <a:p>
                      <a:r>
                        <a:rPr lang="en-US" dirty="0" err="1"/>
                        <a:t>Ename</a:t>
                      </a:r>
                      <a:endParaRPr lang="en-IN" dirty="0"/>
                    </a:p>
                  </a:txBody>
                  <a:tcPr/>
                </a:tc>
                <a:tc>
                  <a:txBody>
                    <a:bodyPr/>
                    <a:lstStyle/>
                    <a:p>
                      <a:r>
                        <a:rPr lang="en-US" dirty="0" err="1"/>
                        <a:t>Ssn</a:t>
                      </a:r>
                      <a:endParaRPr lang="en-IN" dirty="0"/>
                    </a:p>
                  </a:txBody>
                  <a:tcPr/>
                </a:tc>
                <a:tc>
                  <a:txBody>
                    <a:bodyPr/>
                    <a:lstStyle/>
                    <a:p>
                      <a:r>
                        <a:rPr lang="en-US" dirty="0" err="1"/>
                        <a:t>Bdate</a:t>
                      </a:r>
                      <a:endParaRPr lang="en-IN" dirty="0"/>
                    </a:p>
                  </a:txBody>
                  <a:tcPr/>
                </a:tc>
                <a:tc>
                  <a:txBody>
                    <a:bodyPr/>
                    <a:lstStyle/>
                    <a:p>
                      <a:r>
                        <a:rPr lang="en-US" dirty="0"/>
                        <a:t>Address</a:t>
                      </a:r>
                      <a:endParaRPr lang="en-IN" dirty="0"/>
                    </a:p>
                  </a:txBody>
                  <a:tcPr/>
                </a:tc>
                <a:tc>
                  <a:txBody>
                    <a:bodyPr/>
                    <a:lstStyle/>
                    <a:p>
                      <a:r>
                        <a:rPr lang="en-US" dirty="0" err="1"/>
                        <a:t>Dnumber</a:t>
                      </a:r>
                      <a:endParaRPr lang="en-IN" dirty="0"/>
                    </a:p>
                  </a:txBody>
                  <a:tcPr/>
                </a:tc>
                <a:tc>
                  <a:txBody>
                    <a:bodyPr/>
                    <a:lstStyle/>
                    <a:p>
                      <a:r>
                        <a:rPr lang="en-US" dirty="0" err="1"/>
                        <a:t>Dname</a:t>
                      </a:r>
                      <a:endParaRPr lang="en-IN" dirty="0"/>
                    </a:p>
                  </a:txBody>
                  <a:tcPr/>
                </a:tc>
                <a:tc>
                  <a:txBody>
                    <a:bodyPr/>
                    <a:lstStyle/>
                    <a:p>
                      <a:r>
                        <a:rPr lang="en-US" dirty="0" err="1"/>
                        <a:t>Dmgr_ssn</a:t>
                      </a:r>
                      <a:endParaRPr lang="en-IN" dirty="0"/>
                    </a:p>
                  </a:txBody>
                  <a:tcPr/>
                </a:tc>
                <a:extLst>
                  <a:ext uri="{0D108BD9-81ED-4DB2-BD59-A6C34878D82A}">
                    <a16:rowId xmlns:a16="http://schemas.microsoft.com/office/drawing/2014/main" xmlns="" val="197770084"/>
                  </a:ext>
                </a:extLst>
              </a:tr>
            </a:tbl>
          </a:graphicData>
        </a:graphic>
      </p:graphicFrame>
      <p:graphicFrame>
        <p:nvGraphicFramePr>
          <p:cNvPr id="4" name="Table 5">
            <a:extLst>
              <a:ext uri="{FF2B5EF4-FFF2-40B4-BE49-F238E27FC236}">
                <a16:creationId xmlns:a16="http://schemas.microsoft.com/office/drawing/2014/main" xmlns="" id="{E146122D-23FA-4730-AD51-33F1BF876269}"/>
              </a:ext>
            </a:extLst>
          </p:cNvPr>
          <p:cNvGraphicFramePr>
            <a:graphicFrameLocks noGrp="1"/>
          </p:cNvGraphicFramePr>
          <p:nvPr>
            <p:extLst>
              <p:ext uri="{D42A27DB-BD31-4B8C-83A1-F6EECF244321}">
                <p14:modId xmlns:p14="http://schemas.microsoft.com/office/powerpoint/2010/main" xmlns="" val="198945460"/>
              </p:ext>
            </p:extLst>
          </p:nvPr>
        </p:nvGraphicFramePr>
        <p:xfrm>
          <a:off x="2285218" y="5891787"/>
          <a:ext cx="6394548" cy="370840"/>
        </p:xfrm>
        <a:graphic>
          <a:graphicData uri="http://schemas.openxmlformats.org/drawingml/2006/table">
            <a:tbl>
              <a:tblPr firstRow="1" bandRow="1"/>
              <a:tblGrid>
                <a:gridCol w="1065758">
                  <a:extLst>
                    <a:ext uri="{9D8B030D-6E8A-4147-A177-3AD203B41FA5}">
                      <a16:colId xmlns:a16="http://schemas.microsoft.com/office/drawing/2014/main" xmlns="" val="2651024171"/>
                    </a:ext>
                  </a:extLst>
                </a:gridCol>
                <a:gridCol w="1065758">
                  <a:extLst>
                    <a:ext uri="{9D8B030D-6E8A-4147-A177-3AD203B41FA5}">
                      <a16:colId xmlns:a16="http://schemas.microsoft.com/office/drawing/2014/main" xmlns="" val="3146548155"/>
                    </a:ext>
                  </a:extLst>
                </a:gridCol>
                <a:gridCol w="1065758">
                  <a:extLst>
                    <a:ext uri="{9D8B030D-6E8A-4147-A177-3AD203B41FA5}">
                      <a16:colId xmlns:a16="http://schemas.microsoft.com/office/drawing/2014/main" xmlns="" val="1189108890"/>
                    </a:ext>
                  </a:extLst>
                </a:gridCol>
                <a:gridCol w="1065758">
                  <a:extLst>
                    <a:ext uri="{9D8B030D-6E8A-4147-A177-3AD203B41FA5}">
                      <a16:colId xmlns:a16="http://schemas.microsoft.com/office/drawing/2014/main" xmlns="" val="706430316"/>
                    </a:ext>
                  </a:extLst>
                </a:gridCol>
                <a:gridCol w="1065758">
                  <a:extLst>
                    <a:ext uri="{9D8B030D-6E8A-4147-A177-3AD203B41FA5}">
                      <a16:colId xmlns:a16="http://schemas.microsoft.com/office/drawing/2014/main" xmlns="" val="404792578"/>
                    </a:ext>
                  </a:extLst>
                </a:gridCol>
                <a:gridCol w="1065758">
                  <a:extLst>
                    <a:ext uri="{9D8B030D-6E8A-4147-A177-3AD203B41FA5}">
                      <a16:colId xmlns:a16="http://schemas.microsoft.com/office/drawing/2014/main" xmlns="" val="1820412757"/>
                    </a:ext>
                  </a:extLst>
                </a:gridCol>
              </a:tblGrid>
              <a:tr h="370840">
                <a:tc>
                  <a:txBody>
                    <a:bodyPr/>
                    <a:lstStyle/>
                    <a:p>
                      <a:r>
                        <a:rPr lang="en-US" dirty="0" err="1"/>
                        <a:t>Ssn</a:t>
                      </a:r>
                      <a:endParaRPr lang="en-IN" dirty="0"/>
                    </a:p>
                  </a:txBody>
                  <a:tcPr/>
                </a:tc>
                <a:tc>
                  <a:txBody>
                    <a:bodyPr/>
                    <a:lstStyle/>
                    <a:p>
                      <a:r>
                        <a:rPr lang="en-US" dirty="0" err="1"/>
                        <a:t>Pnumber</a:t>
                      </a:r>
                      <a:endParaRPr lang="en-IN" dirty="0"/>
                    </a:p>
                  </a:txBody>
                  <a:tcPr/>
                </a:tc>
                <a:tc>
                  <a:txBody>
                    <a:bodyPr/>
                    <a:lstStyle/>
                    <a:p>
                      <a:r>
                        <a:rPr lang="en-US" dirty="0"/>
                        <a:t>Hours</a:t>
                      </a:r>
                      <a:endParaRPr lang="en-IN" dirty="0"/>
                    </a:p>
                  </a:txBody>
                  <a:tcPr/>
                </a:tc>
                <a:tc>
                  <a:txBody>
                    <a:bodyPr/>
                    <a:lstStyle/>
                    <a:p>
                      <a:r>
                        <a:rPr lang="en-US" dirty="0" err="1"/>
                        <a:t>Ename</a:t>
                      </a:r>
                      <a:endParaRPr lang="en-IN" dirty="0"/>
                    </a:p>
                  </a:txBody>
                  <a:tcPr/>
                </a:tc>
                <a:tc>
                  <a:txBody>
                    <a:bodyPr/>
                    <a:lstStyle/>
                    <a:p>
                      <a:r>
                        <a:rPr lang="en-US" dirty="0" err="1"/>
                        <a:t>Pname</a:t>
                      </a:r>
                      <a:endParaRPr lang="en-IN" dirty="0"/>
                    </a:p>
                  </a:txBody>
                  <a:tcPr/>
                </a:tc>
                <a:tc>
                  <a:txBody>
                    <a:bodyPr/>
                    <a:lstStyle/>
                    <a:p>
                      <a:r>
                        <a:rPr lang="en-US" dirty="0" err="1"/>
                        <a:t>Plocation</a:t>
                      </a:r>
                      <a:endParaRPr lang="en-IN" dirty="0"/>
                    </a:p>
                  </a:txBody>
                  <a:tcPr/>
                </a:tc>
                <a:extLst>
                  <a:ext uri="{0D108BD9-81ED-4DB2-BD59-A6C34878D82A}">
                    <a16:rowId xmlns:a16="http://schemas.microsoft.com/office/drawing/2014/main" xmlns="" val="2578341020"/>
                  </a:ext>
                </a:extLst>
              </a:tr>
            </a:tbl>
          </a:graphicData>
        </a:graphic>
      </p:graphicFrame>
    </p:spTree>
    <p:extLst>
      <p:ext uri="{BB962C8B-B14F-4D97-AF65-F5344CB8AC3E}">
        <p14:creationId xmlns:p14="http://schemas.microsoft.com/office/powerpoint/2010/main" xmlns="" val="3897400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FBBD5D1-5D6A-438F-BCAA-CC5A45A425E0}"/>
              </a:ext>
            </a:extLst>
          </p:cNvPr>
          <p:cNvSpPr txBox="1"/>
          <p:nvPr/>
        </p:nvSpPr>
        <p:spPr>
          <a:xfrm>
            <a:off x="1125415" y="237364"/>
            <a:ext cx="5683348"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Properties of Relational Decompositions</a:t>
            </a:r>
          </a:p>
        </p:txBody>
      </p:sp>
      <p:sp>
        <p:nvSpPr>
          <p:cNvPr id="5" name="TextBox 4">
            <a:extLst>
              <a:ext uri="{FF2B5EF4-FFF2-40B4-BE49-F238E27FC236}">
                <a16:creationId xmlns:a16="http://schemas.microsoft.com/office/drawing/2014/main" xmlns="" id="{6D599CD9-BD7B-4BA5-9652-FD0E33515316}"/>
              </a:ext>
            </a:extLst>
          </p:cNvPr>
          <p:cNvSpPr txBox="1"/>
          <p:nvPr/>
        </p:nvSpPr>
        <p:spPr>
          <a:xfrm>
            <a:off x="211015" y="827205"/>
            <a:ext cx="11521440"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 relation in the relational model is not in appropriate normal form then the decomposition of a relation is required.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database, it breaks the table into multiple tables.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relation has no proper decomposition, then it may lead to problems like loss of information.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Decomposition is used to eliminate some of the problems of bad design like anomalies, inconsistencies, and redundancy.</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F01AB3A-CD97-467D-AAA0-35DC34F2C68D}"/>
              </a:ext>
            </a:extLst>
          </p:cNvPr>
          <p:cNvSpPr txBox="1"/>
          <p:nvPr/>
        </p:nvSpPr>
        <p:spPr>
          <a:xfrm>
            <a:off x="0" y="2766197"/>
            <a:ext cx="2771336" cy="400110"/>
          </a:xfrm>
          <a:prstGeom prst="rect">
            <a:avLst/>
          </a:prstGeom>
          <a:noFill/>
        </p:spPr>
        <p:txBody>
          <a:bodyPr wrap="square">
            <a:spAutoFit/>
          </a:bodyPr>
          <a:lstStyle/>
          <a:p>
            <a:pPr algn="l"/>
            <a:r>
              <a:rPr lang="en-IN" sz="2000" b="1" i="0" dirty="0">
                <a:effectLst/>
                <a:latin typeface="Times New Roman" panose="02020603050405020304" pitchFamily="18" charset="0"/>
                <a:cs typeface="Times New Roman" panose="02020603050405020304" pitchFamily="18" charset="0"/>
              </a:rPr>
              <a:t>Lossless Decomposition</a:t>
            </a:r>
          </a:p>
        </p:txBody>
      </p:sp>
      <p:sp>
        <p:nvSpPr>
          <p:cNvPr id="9" name="TextBox 8">
            <a:extLst>
              <a:ext uri="{FF2B5EF4-FFF2-40B4-BE49-F238E27FC236}">
                <a16:creationId xmlns:a16="http://schemas.microsoft.com/office/drawing/2014/main" xmlns="" id="{9CD0E908-5B80-49AA-9FA8-CEA329A25663}"/>
              </a:ext>
            </a:extLst>
          </p:cNvPr>
          <p:cNvSpPr txBox="1"/>
          <p:nvPr/>
        </p:nvSpPr>
        <p:spPr>
          <a:xfrm>
            <a:off x="211015" y="3166307"/>
            <a:ext cx="11521439" cy="1631216"/>
          </a:xfrm>
          <a:prstGeom prst="rect">
            <a:avLst/>
          </a:prstGeom>
          <a:noFill/>
        </p:spPr>
        <p:txBody>
          <a:bodyPr wrap="square">
            <a:spAutoFit/>
          </a:bodyPr>
          <a:lstStyle/>
          <a:p>
            <a:pPr marL="342900" indent="-342900" algn="l">
              <a:buFont typeface="Arial" panose="020B0604020202020204" pitchFamily="34" charset="0"/>
              <a:buChar char="•"/>
            </a:pPr>
            <a:r>
              <a:rPr lang="en-US" sz="2000" b="0" dirty="0">
                <a:solidFill>
                  <a:srgbClr val="000000"/>
                </a:solidFill>
                <a:effectLst/>
                <a:latin typeface="Times New Roman" panose="02020603050405020304" pitchFamily="18" charset="0"/>
                <a:cs typeface="Times New Roman" panose="02020603050405020304" pitchFamily="18" charset="0"/>
              </a:rPr>
              <a:t>If the information is not lost from the relation that is decomposed, then the decomposition will be lossless.</a:t>
            </a:r>
          </a:p>
          <a:p>
            <a:pPr marL="342900" indent="-342900" algn="l">
              <a:buFont typeface="Arial" panose="020B0604020202020204" pitchFamily="34" charset="0"/>
              <a:buChar char="•"/>
            </a:pPr>
            <a:r>
              <a:rPr lang="en-US" sz="2000" b="0" dirty="0">
                <a:solidFill>
                  <a:srgbClr val="000000"/>
                </a:solidFill>
                <a:effectLst/>
                <a:latin typeface="Times New Roman" panose="02020603050405020304" pitchFamily="18" charset="0"/>
                <a:cs typeface="Times New Roman" panose="02020603050405020304" pitchFamily="18" charset="0"/>
              </a:rPr>
              <a:t>The lossless decomposition guarantees that the join of relations will result in the same relation as it was decomposed.</a:t>
            </a:r>
          </a:p>
          <a:p>
            <a:pPr marL="342900" indent="-342900" algn="l">
              <a:buFont typeface="Arial" panose="020B0604020202020204" pitchFamily="34" charset="0"/>
              <a:buChar char="•"/>
            </a:pPr>
            <a:r>
              <a:rPr lang="en-US" sz="2000" b="0" dirty="0">
                <a:solidFill>
                  <a:srgbClr val="000000"/>
                </a:solidFill>
                <a:effectLst/>
                <a:latin typeface="Times New Roman" panose="02020603050405020304" pitchFamily="18" charset="0"/>
                <a:cs typeface="Times New Roman" panose="02020603050405020304" pitchFamily="18" charset="0"/>
              </a:rPr>
              <a:t>The relation is said to be lossless decomposition if natural joins of all the decomposition give the original relation.</a:t>
            </a:r>
          </a:p>
        </p:txBody>
      </p:sp>
    </p:spTree>
    <p:extLst>
      <p:ext uri="{BB962C8B-B14F-4D97-AF65-F5344CB8AC3E}">
        <p14:creationId xmlns:p14="http://schemas.microsoft.com/office/powerpoint/2010/main" xmlns="" val="1069011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4C4068C-27BB-4595-9AD1-1CA077164709}"/>
              </a:ext>
            </a:extLst>
          </p:cNvPr>
          <p:cNvSpPr txBox="1"/>
          <p:nvPr/>
        </p:nvSpPr>
        <p:spPr>
          <a:xfrm>
            <a:off x="1252024" y="279568"/>
            <a:ext cx="6865034"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Dependency-Preserving Decomposition into 3NF Schemas</a:t>
            </a:r>
            <a:endParaRPr lang="en-IN"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E95B435-DBB4-4EA7-BCFD-CE18F11CEE19}"/>
              </a:ext>
            </a:extLst>
          </p:cNvPr>
          <p:cNvSpPr txBox="1"/>
          <p:nvPr/>
        </p:nvSpPr>
        <p:spPr>
          <a:xfrm>
            <a:off x="253218" y="921321"/>
            <a:ext cx="11437034" cy="4154984"/>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Algorithm: </a:t>
            </a:r>
            <a:r>
              <a:rPr lang="en-US" sz="2200" dirty="0">
                <a:latin typeface="Times New Roman" panose="02020603050405020304" pitchFamily="18" charset="0"/>
                <a:cs typeface="Times New Roman" panose="02020603050405020304" pitchFamily="18" charset="0"/>
              </a:rPr>
              <a:t>Relational synthesis algorithm with dependency-preserving </a:t>
            </a:r>
          </a:p>
          <a:p>
            <a:r>
              <a:rPr lang="en-US" sz="2200" b="1" dirty="0">
                <a:latin typeface="Times New Roman" panose="02020603050405020304" pitchFamily="18" charset="0"/>
                <a:cs typeface="Times New Roman" panose="02020603050405020304" pitchFamily="18" charset="0"/>
              </a:rPr>
              <a:t>Input        : </a:t>
            </a:r>
            <a:r>
              <a:rPr lang="en-US" sz="2200" dirty="0">
                <a:latin typeface="Times New Roman" panose="02020603050405020304" pitchFamily="18" charset="0"/>
                <a:cs typeface="Times New Roman" panose="02020603050405020304" pitchFamily="18" charset="0"/>
              </a:rPr>
              <a:t>A universal relation R and a set of functional dependencies F on the attributes of R. </a:t>
            </a:r>
            <a:r>
              <a:rPr lang="en-US" sz="2200" b="1" dirty="0">
                <a:latin typeface="Times New Roman" panose="02020603050405020304" pitchFamily="18" charset="0"/>
                <a:cs typeface="Times New Roman" panose="02020603050405020304" pitchFamily="18" charset="0"/>
              </a:rPr>
              <a:t>Output     :</a:t>
            </a:r>
            <a:r>
              <a:rPr lang="en-US" sz="2200" dirty="0">
                <a:latin typeface="Times New Roman" panose="02020603050405020304" pitchFamily="18" charset="0"/>
                <a:cs typeface="Times New Roman" panose="02020603050405020304" pitchFamily="18" charset="0"/>
              </a:rPr>
              <a:t> A dependency-preserving decomposition DECOMP = {R1, R2, . . . , Rn} of R that all Ri ’s in DECOMP are in 3NF.</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 1. Find a minimal cover G for F; </a:t>
            </a:r>
          </a:p>
          <a:p>
            <a:r>
              <a:rPr lang="en-US" sz="2200" dirty="0">
                <a:latin typeface="Times New Roman" panose="02020603050405020304" pitchFamily="18" charset="0"/>
                <a:cs typeface="Times New Roman" panose="02020603050405020304" pitchFamily="18" charset="0"/>
              </a:rPr>
              <a:t>	– 2. For each left-hand-side X of a functional dependency that appears in G, create</a:t>
            </a:r>
          </a:p>
          <a:p>
            <a:r>
              <a:rPr lang="en-US" sz="2200" dirty="0">
                <a:latin typeface="Times New Roman" panose="02020603050405020304" pitchFamily="18" charset="0"/>
                <a:cs typeface="Times New Roman" panose="02020603050405020304" pitchFamily="18" charset="0"/>
              </a:rPr>
              <a:t>	       a relation schema in DECOMP with attributes {X ∪ {A1} ∪ {A2} . . . ∪ {Ak}},</a:t>
            </a:r>
          </a:p>
          <a:p>
            <a:r>
              <a:rPr lang="en-US" sz="2200" dirty="0">
                <a:latin typeface="Times New Roman" panose="02020603050405020304" pitchFamily="18" charset="0"/>
                <a:cs typeface="Times New Roman" panose="02020603050405020304" pitchFamily="18" charset="0"/>
              </a:rPr>
              <a:t>	       where X → A1, X → A2, . . . , X → Ak are the only dependencies in G with X</a:t>
            </a:r>
          </a:p>
          <a:p>
            <a:r>
              <a:rPr lang="en-US" sz="2200" dirty="0">
                <a:latin typeface="Times New Roman" panose="02020603050405020304" pitchFamily="18" charset="0"/>
                <a:cs typeface="Times New Roman" panose="02020603050405020304" pitchFamily="18" charset="0"/>
              </a:rPr>
              <a:t>	       as left-hand-side (X is the key of this relation);</a:t>
            </a:r>
          </a:p>
          <a:p>
            <a:r>
              <a:rPr lang="en-US" sz="2200" dirty="0">
                <a:latin typeface="Times New Roman" panose="02020603050405020304" pitchFamily="18" charset="0"/>
                <a:cs typeface="Times New Roman" panose="02020603050405020304" pitchFamily="18" charset="0"/>
              </a:rPr>
              <a:t>	– 3. Place any remaining attributes (that have not been placed in any relation) in a single  	      	       relation schema to ensure the attribute preservation property.</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33019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6922E2-8896-45BF-B077-4F2C5DE92E66}"/>
              </a:ext>
            </a:extLst>
          </p:cNvPr>
          <p:cNvSpPr txBox="1"/>
          <p:nvPr/>
        </p:nvSpPr>
        <p:spPr>
          <a:xfrm>
            <a:off x="1125415" y="60625"/>
            <a:ext cx="1350499"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Example</a:t>
            </a:r>
            <a:endParaRPr lang="en-IN" sz="2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F289BFA-642E-4050-AD0A-E1D2DD3D25AF}"/>
              </a:ext>
            </a:extLst>
          </p:cNvPr>
          <p:cNvSpPr txBox="1"/>
          <p:nvPr/>
        </p:nvSpPr>
        <p:spPr>
          <a:xfrm>
            <a:off x="1125415" y="476362"/>
            <a:ext cx="10440573" cy="5324535"/>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R = {A, B, C, D, E, H},</a:t>
            </a:r>
          </a:p>
          <a:p>
            <a:r>
              <a:rPr lang="en-IN" sz="2000" dirty="0">
                <a:solidFill>
                  <a:srgbClr val="FF0000"/>
                </a:solidFill>
                <a:latin typeface="Times New Roman" panose="02020603050405020304" pitchFamily="18" charset="0"/>
                <a:cs typeface="Times New Roman" panose="02020603050405020304" pitchFamily="18" charset="0"/>
              </a:rPr>
              <a:t>F = {AE → BC, B → AD, CD → E, E → CD, A → E}. </a:t>
            </a:r>
          </a:p>
          <a:p>
            <a:r>
              <a:rPr lang="en-IN" sz="2000" dirty="0">
                <a:latin typeface="Times New Roman" panose="02020603050405020304" pitchFamily="18" charset="0"/>
                <a:cs typeface="Times New Roman" panose="02020603050405020304" pitchFamily="18" charset="0"/>
              </a:rPr>
              <a:t>Find a dependency-preserving and lossless-join decomposition DECOMP = {R1, R2, . . . , Rn} of R such that each Ri in DECOMP is in 3NF.</a:t>
            </a:r>
          </a:p>
          <a:p>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Step 1: </a:t>
            </a:r>
            <a:r>
              <a:rPr lang="en-US" sz="2000" b="1" dirty="0">
                <a:latin typeface="Times New Roman" panose="02020603050405020304" pitchFamily="18" charset="0"/>
                <a:cs typeface="Times New Roman" panose="02020603050405020304" pitchFamily="18" charset="0"/>
              </a:rPr>
              <a:t>A minimal cover </a:t>
            </a:r>
            <a:r>
              <a:rPr lang="en-US" sz="2000" dirty="0">
                <a:latin typeface="Times New Roman" panose="02020603050405020304" pitchFamily="18" charset="0"/>
                <a:cs typeface="Times New Roman" panose="02020603050405020304" pitchFamily="18" charset="0"/>
              </a:rPr>
              <a:t>G = {A → B, A → E, B → A, CD → E, E → CD} of F is derived from above algorithm </a:t>
            </a:r>
          </a:p>
          <a:p>
            <a:endParaRPr lang="en-US"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Step 2: Decompose R to</a:t>
            </a:r>
          </a:p>
          <a:p>
            <a:r>
              <a:rPr lang="en-IN" sz="2000" dirty="0">
                <a:latin typeface="Times New Roman" panose="02020603050405020304" pitchFamily="18" charset="0"/>
                <a:cs typeface="Times New Roman" panose="02020603050405020304" pitchFamily="18" charset="0"/>
              </a:rPr>
              <a:t>	R1 = {A, B, E} and F1 = {A → B, A → E}</a:t>
            </a:r>
          </a:p>
          <a:p>
            <a:r>
              <a:rPr lang="en-IN" sz="2000" dirty="0">
                <a:latin typeface="Times New Roman" panose="02020603050405020304" pitchFamily="18" charset="0"/>
                <a:cs typeface="Times New Roman" panose="02020603050405020304" pitchFamily="18" charset="0"/>
              </a:rPr>
              <a:t>	R2 = {B, A} and F2 = {B → A}</a:t>
            </a:r>
          </a:p>
          <a:p>
            <a:r>
              <a:rPr lang="en-IN" sz="2000" dirty="0">
                <a:latin typeface="Times New Roman" panose="02020603050405020304" pitchFamily="18" charset="0"/>
                <a:cs typeface="Times New Roman" panose="02020603050405020304" pitchFamily="18" charset="0"/>
              </a:rPr>
              <a:t>	R3 = {C, D, E} and F3 = {CD → E}</a:t>
            </a:r>
          </a:p>
          <a:p>
            <a:r>
              <a:rPr lang="en-IN" sz="2000" dirty="0">
                <a:latin typeface="Times New Roman" panose="02020603050405020304" pitchFamily="18" charset="0"/>
                <a:cs typeface="Times New Roman" panose="02020603050405020304" pitchFamily="18" charset="0"/>
              </a:rPr>
              <a:t>	R4 = {E, C, D} and F4 = {E → CD}</a:t>
            </a:r>
          </a:p>
          <a:p>
            <a:r>
              <a:rPr lang="en-IN" sz="2000" dirty="0">
                <a:latin typeface="Times New Roman" panose="02020603050405020304" pitchFamily="18" charset="0"/>
                <a:cs typeface="Times New Roman" panose="02020603050405020304" pitchFamily="18" charset="0"/>
              </a:rPr>
              <a:t>	Combine R3 and R4 into one relation schema</a:t>
            </a:r>
          </a:p>
          <a:p>
            <a:r>
              <a:rPr lang="en-IN" sz="2000" dirty="0">
                <a:latin typeface="Times New Roman" panose="02020603050405020304" pitchFamily="18" charset="0"/>
                <a:cs typeface="Times New Roman" panose="02020603050405020304" pitchFamily="18" charset="0"/>
              </a:rPr>
              <a:t>	R5 = {C, D, E} and F5 = {CD → E, E → CD}.</a:t>
            </a:r>
          </a:p>
          <a:p>
            <a:r>
              <a:rPr lang="en-US" sz="2000" dirty="0">
                <a:latin typeface="Times New Roman" panose="02020603050405020304" pitchFamily="18" charset="0"/>
                <a:cs typeface="Times New Roman" panose="02020603050405020304" pitchFamily="18" charset="0"/>
              </a:rPr>
              <a:t>– Step 3: AH and BH are candidate keys of R, and neither of them appear in R1, R2, R5. Create another relation schema</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E688F8F-773F-461E-A380-AB505E5A5CDD}"/>
              </a:ext>
            </a:extLst>
          </p:cNvPr>
          <p:cNvSpPr txBox="1"/>
          <p:nvPr/>
        </p:nvSpPr>
        <p:spPr>
          <a:xfrm>
            <a:off x="1125415" y="5760213"/>
            <a:ext cx="994585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R6 = {A, H} and F = {} Then, all relational schemas in the decomposition DECOMP = {R1, R2, R5,R6} are in 3NF.</a:t>
            </a:r>
            <a:endParaRPr lang="en-IN"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F867CB3-33D1-4DA5-A580-B1C33F78F3E7}"/>
              </a:ext>
            </a:extLst>
          </p:cNvPr>
          <p:cNvSpPr txBox="1"/>
          <p:nvPr/>
        </p:nvSpPr>
        <p:spPr>
          <a:xfrm>
            <a:off x="6569612" y="3543162"/>
            <a:ext cx="5568462" cy="923330"/>
          </a:xfrm>
          <a:prstGeom prst="rect">
            <a:avLst/>
          </a:prstGeom>
          <a:noFill/>
          <a:ln>
            <a:solidFill>
              <a:schemeClr val="tx1"/>
            </a:solidFill>
          </a:ln>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Dependency preservation: </a:t>
            </a:r>
            <a:r>
              <a:rPr lang="en-US" dirty="0">
                <a:latin typeface="Times New Roman" panose="02020603050405020304" pitchFamily="18" charset="0"/>
                <a:cs typeface="Times New Roman" panose="02020603050405020304" pitchFamily="18" charset="0"/>
              </a:rPr>
              <a:t>{F1 ∪ F2 ∪ F5 ∪ F6} + = F + </a:t>
            </a:r>
          </a:p>
          <a:p>
            <a:r>
              <a:rPr lang="en-US" b="1" dirty="0">
                <a:solidFill>
                  <a:srgbClr val="FF0000"/>
                </a:solidFill>
                <a:latin typeface="Times New Roman" panose="02020603050405020304" pitchFamily="18" charset="0"/>
                <a:cs typeface="Times New Roman" panose="02020603050405020304" pitchFamily="18" charset="0"/>
              </a:rPr>
              <a:t>Lossless join property: </a:t>
            </a:r>
            <a:r>
              <a:rPr lang="en-US" dirty="0">
                <a:latin typeface="Times New Roman" panose="02020603050405020304" pitchFamily="18" charset="0"/>
                <a:cs typeface="Times New Roman" panose="02020603050405020304" pitchFamily="18" charset="0"/>
              </a:rPr>
              <a:t>Try to use algorithm to test this decomposition.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9074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6A7E4A-24F4-4022-A934-5C0315C021B0}"/>
              </a:ext>
            </a:extLst>
          </p:cNvPr>
          <p:cNvSpPr txBox="1"/>
          <p:nvPr/>
        </p:nvSpPr>
        <p:spPr>
          <a:xfrm>
            <a:off x="1167618" y="223296"/>
            <a:ext cx="9369084" cy="430887"/>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Lossless (Nonadditive) Join Decomposition into BCNF Schemas</a:t>
            </a:r>
            <a:endParaRPr lang="en-IN" sz="2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47C2D5-708C-4853-B7F1-B316266F9562}"/>
              </a:ext>
            </a:extLst>
          </p:cNvPr>
          <p:cNvSpPr txBox="1"/>
          <p:nvPr/>
        </p:nvSpPr>
        <p:spPr>
          <a:xfrm>
            <a:off x="412652" y="888833"/>
            <a:ext cx="11366695" cy="4154984"/>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Algorithm: </a:t>
            </a:r>
            <a:r>
              <a:rPr lang="en-US" sz="2200" dirty="0">
                <a:latin typeface="Times New Roman" panose="02020603050405020304" pitchFamily="18" charset="0"/>
                <a:cs typeface="Times New Roman" panose="02020603050405020304" pitchFamily="18" charset="0"/>
              </a:rPr>
              <a:t>Relational decomposition into BCNF relations with lossless join property </a:t>
            </a:r>
          </a:p>
          <a:p>
            <a:r>
              <a:rPr lang="en-US" sz="2200" b="1" dirty="0">
                <a:latin typeface="Times New Roman" panose="02020603050405020304" pitchFamily="18" charset="0"/>
                <a:cs typeface="Times New Roman" panose="02020603050405020304" pitchFamily="18" charset="0"/>
              </a:rPr>
              <a:t>Input        : </a:t>
            </a:r>
            <a:r>
              <a:rPr lang="en-US" sz="2200" dirty="0">
                <a:latin typeface="Times New Roman" panose="02020603050405020304" pitchFamily="18" charset="0"/>
                <a:cs typeface="Times New Roman" panose="02020603050405020304" pitchFamily="18" charset="0"/>
              </a:rPr>
              <a:t>A universal relation R and a set of functional dependencies F on the attributes of R.</a:t>
            </a:r>
          </a:p>
          <a:p>
            <a:endParaRPr lang="en-US"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	– 1. Set DECOMP = {R}; </a:t>
            </a:r>
          </a:p>
          <a:p>
            <a:r>
              <a:rPr lang="en-US" sz="2200" dirty="0">
                <a:latin typeface="Times New Roman" panose="02020603050405020304" pitchFamily="18" charset="0"/>
                <a:cs typeface="Times New Roman" panose="02020603050405020304" pitchFamily="18" charset="0"/>
              </a:rPr>
              <a:t>	– 2. While there is a relation schema Q in DECOMP that is not in BCNF do</a:t>
            </a: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choose a relation schema Q in DECOMP that is not in BCNF;</a:t>
            </a:r>
          </a:p>
          <a:p>
            <a:r>
              <a:rPr lang="en-US" sz="2200" dirty="0">
                <a:latin typeface="Times New Roman" panose="02020603050405020304" pitchFamily="18" charset="0"/>
                <a:cs typeface="Times New Roman" panose="02020603050405020304" pitchFamily="18" charset="0"/>
              </a:rPr>
              <a:t>		find a functional dependency X → Y in Q that violates BCNF;</a:t>
            </a:r>
          </a:p>
          <a:p>
            <a:r>
              <a:rPr lang="en-US" sz="2200" dirty="0">
                <a:latin typeface="Times New Roman" panose="02020603050405020304" pitchFamily="18" charset="0"/>
                <a:cs typeface="Times New Roman" panose="02020603050405020304" pitchFamily="18" charset="0"/>
              </a:rPr>
              <a:t>		replace Q in DECOMP by two relation schemas (Q − Y ) and (X ∪ Y );</a:t>
            </a:r>
          </a:p>
          <a:p>
            <a:r>
              <a:rPr lang="en-US" sz="2200" dirty="0">
                <a:latin typeface="Times New Roman" panose="02020603050405020304" pitchFamily="18" charset="0"/>
                <a:cs typeface="Times New Roman" panose="02020603050405020304" pitchFamily="18" charset="0"/>
              </a:rPr>
              <a:t>	     };</a:t>
            </a:r>
          </a:p>
          <a:p>
            <a:r>
              <a:rPr lang="en-IN" sz="2200" dirty="0">
                <a:solidFill>
                  <a:srgbClr val="FF0000"/>
                </a:solidFill>
                <a:latin typeface="Times New Roman" panose="02020603050405020304" pitchFamily="18" charset="0"/>
                <a:cs typeface="Times New Roman" panose="02020603050405020304" pitchFamily="18" charset="0"/>
              </a:rPr>
              <a:t>Why</a:t>
            </a:r>
            <a:r>
              <a:rPr lang="en-IN" sz="2200" dirty="0">
                <a:latin typeface="Times New Roman" panose="02020603050405020304" pitchFamily="18" charset="0"/>
                <a:cs typeface="Times New Roman" panose="02020603050405020304" pitchFamily="18" charset="0"/>
              </a:rPr>
              <a:t>: Since (Q − Y ) ∩ (X ∪ Y ) → (X ∪ Y ) − (Q − Y ) is equivalent to X → Y ∈ F+. By Property LJ1, the decomposition is lossless.</a:t>
            </a:r>
          </a:p>
        </p:txBody>
      </p:sp>
    </p:spTree>
    <p:extLst>
      <p:ext uri="{BB962C8B-B14F-4D97-AF65-F5344CB8AC3E}">
        <p14:creationId xmlns:p14="http://schemas.microsoft.com/office/powerpoint/2010/main" xmlns="" val="2969598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530AE4-148C-4B58-97EB-4F24C27A7850}"/>
              </a:ext>
            </a:extLst>
          </p:cNvPr>
          <p:cNvSpPr txBox="1"/>
          <p:nvPr/>
        </p:nvSpPr>
        <p:spPr>
          <a:xfrm>
            <a:off x="1153551" y="209228"/>
            <a:ext cx="1631852" cy="430887"/>
          </a:xfrm>
          <a:prstGeom prst="rect">
            <a:avLst/>
          </a:prstGeom>
          <a:noFill/>
        </p:spPr>
        <p:txBody>
          <a:bodyPr wrap="square">
            <a:spAutoFit/>
          </a:bodyPr>
          <a:lstStyle/>
          <a:p>
            <a:r>
              <a:rPr lang="en-IN" sz="2200" b="1" dirty="0">
                <a:latin typeface="Times New Roman" panose="02020603050405020304" pitchFamily="18" charset="0"/>
                <a:cs typeface="Times New Roman" panose="02020603050405020304" pitchFamily="18" charset="0"/>
              </a:rPr>
              <a:t>Example 1</a:t>
            </a:r>
          </a:p>
        </p:txBody>
      </p:sp>
      <p:sp>
        <p:nvSpPr>
          <p:cNvPr id="9" name="TextBox 8">
            <a:extLst>
              <a:ext uri="{FF2B5EF4-FFF2-40B4-BE49-F238E27FC236}">
                <a16:creationId xmlns:a16="http://schemas.microsoft.com/office/drawing/2014/main" xmlns="" id="{31305DC9-530C-4903-A301-9329187DE840}"/>
              </a:ext>
            </a:extLst>
          </p:cNvPr>
          <p:cNvSpPr txBox="1"/>
          <p:nvPr/>
        </p:nvSpPr>
        <p:spPr>
          <a:xfrm>
            <a:off x="154745" y="640115"/>
            <a:ext cx="10297552" cy="3139321"/>
          </a:xfrm>
          <a:prstGeom prst="rect">
            <a:avLst/>
          </a:prstGeom>
          <a:noFill/>
        </p:spPr>
        <p:txBody>
          <a:bodyPr wrap="square">
            <a:spAutoFit/>
          </a:bodyPr>
          <a:lstStyle/>
          <a:p>
            <a:r>
              <a:rPr lang="en-IN" sz="2200" dirty="0">
                <a:latin typeface="Times New Roman" panose="02020603050405020304" pitchFamily="18" charset="0"/>
                <a:cs typeface="Times New Roman" panose="02020603050405020304" pitchFamily="18" charset="0"/>
              </a:rPr>
              <a:t>R = {A, B, C}</a:t>
            </a:r>
          </a:p>
          <a:p>
            <a:r>
              <a:rPr lang="en-IN" sz="2200" dirty="0">
                <a:latin typeface="Times New Roman" panose="02020603050405020304" pitchFamily="18" charset="0"/>
                <a:cs typeface="Times New Roman" panose="02020603050405020304" pitchFamily="18" charset="0"/>
              </a:rPr>
              <a:t>F = {AB → C, C → B}</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 Step 1: </a:t>
            </a:r>
            <a:r>
              <a:rPr lang="en-IN" sz="2200" dirty="0">
                <a:latin typeface="Times New Roman" panose="02020603050405020304" pitchFamily="18" charset="0"/>
                <a:cs typeface="Times New Roman" panose="02020603050405020304" pitchFamily="18" charset="0"/>
              </a:rPr>
              <a:t>Let DECOMP = {{A, B, C}};</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 Step 2: </a:t>
            </a:r>
            <a:r>
              <a:rPr lang="en-IN" sz="2200" dirty="0">
                <a:latin typeface="Times New Roman" panose="02020603050405020304" pitchFamily="18" charset="0"/>
                <a:cs typeface="Times New Roman" panose="02020603050405020304" pitchFamily="18" charset="0"/>
              </a:rPr>
              <a:t>{A, B, C} in DECOMP that is not in BCNF;</a:t>
            </a:r>
          </a:p>
          <a:p>
            <a:r>
              <a:rPr lang="en-IN" sz="2200" dirty="0">
                <a:latin typeface="Times New Roman" panose="02020603050405020304" pitchFamily="18" charset="0"/>
                <a:cs typeface="Times New Roman" panose="02020603050405020304" pitchFamily="18" charset="0"/>
              </a:rPr>
              <a:t>	                Pick {A, B, C} in DECOMP;</a:t>
            </a:r>
          </a:p>
          <a:p>
            <a:r>
              <a:rPr lang="en-IN" sz="2200" dirty="0">
                <a:latin typeface="Times New Roman" panose="02020603050405020304" pitchFamily="18" charset="0"/>
                <a:cs typeface="Times New Roman" panose="02020603050405020304" pitchFamily="18" charset="0"/>
              </a:rPr>
              <a:t>                              Pick C → B in {A, B, C} that violates BCNF;</a:t>
            </a:r>
          </a:p>
          <a:p>
            <a:r>
              <a:rPr lang="en-IN" sz="2200" dirty="0">
                <a:latin typeface="Times New Roman" panose="02020603050405020304" pitchFamily="18" charset="0"/>
                <a:cs typeface="Times New Roman" panose="02020603050405020304" pitchFamily="18" charset="0"/>
              </a:rPr>
              <a:t>		 Replace {A, B, C} in DECOMP by {A, C} and {B, C};</a:t>
            </a:r>
          </a:p>
          <a:p>
            <a:r>
              <a:rPr lang="en-IN" sz="2200" b="1" dirty="0">
                <a:latin typeface="Times New Roman" panose="02020603050405020304" pitchFamily="18" charset="0"/>
                <a:cs typeface="Times New Roman" panose="02020603050405020304" pitchFamily="18" charset="0"/>
              </a:rPr>
              <a:t>Step 2: </a:t>
            </a:r>
            <a:r>
              <a:rPr lang="en-IN" sz="2200" dirty="0">
                <a:latin typeface="Times New Roman" panose="02020603050405020304" pitchFamily="18" charset="0"/>
                <a:cs typeface="Times New Roman" panose="02020603050405020304" pitchFamily="18" charset="0"/>
              </a:rPr>
              <a:t>DECOMP = {{A, C}, {B, C}} and both {A, C} and {B, C} are in BCNF;</a:t>
            </a:r>
          </a:p>
          <a:p>
            <a:r>
              <a:rPr lang="en-IN" sz="2200" dirty="0">
                <a:latin typeface="Times New Roman" panose="02020603050405020304" pitchFamily="18" charset="0"/>
                <a:cs typeface="Times New Roman" panose="02020603050405020304" pitchFamily="18" charset="0"/>
              </a:rPr>
              <a:t>Therefore, the decomposition DECOMP = {{A, C}, {B, C}} has the lossless join property</a:t>
            </a:r>
          </a:p>
        </p:txBody>
      </p:sp>
      <p:sp>
        <p:nvSpPr>
          <p:cNvPr id="13" name="TextBox 12">
            <a:extLst>
              <a:ext uri="{FF2B5EF4-FFF2-40B4-BE49-F238E27FC236}">
                <a16:creationId xmlns:a16="http://schemas.microsoft.com/office/drawing/2014/main" xmlns="" id="{D9027723-C6C6-44E8-BFBB-7F1661A7BCC9}"/>
              </a:ext>
            </a:extLst>
          </p:cNvPr>
          <p:cNvSpPr txBox="1"/>
          <p:nvPr/>
        </p:nvSpPr>
        <p:spPr>
          <a:xfrm>
            <a:off x="107851" y="3733716"/>
            <a:ext cx="1631852" cy="430887"/>
          </a:xfrm>
          <a:prstGeom prst="rect">
            <a:avLst/>
          </a:prstGeom>
          <a:noFill/>
        </p:spPr>
        <p:txBody>
          <a:bodyPr wrap="square">
            <a:spAutoFit/>
          </a:bodyPr>
          <a:lstStyle/>
          <a:p>
            <a:r>
              <a:rPr lang="en-IN" sz="2200" b="1" dirty="0">
                <a:latin typeface="Times New Roman" panose="02020603050405020304" pitchFamily="18" charset="0"/>
                <a:cs typeface="Times New Roman" panose="02020603050405020304" pitchFamily="18" charset="0"/>
              </a:rPr>
              <a:t>Example 2</a:t>
            </a:r>
          </a:p>
        </p:txBody>
      </p:sp>
      <p:sp>
        <p:nvSpPr>
          <p:cNvPr id="15" name="TextBox 14">
            <a:extLst>
              <a:ext uri="{FF2B5EF4-FFF2-40B4-BE49-F238E27FC236}">
                <a16:creationId xmlns:a16="http://schemas.microsoft.com/office/drawing/2014/main" xmlns="" id="{7E2B8B07-1ABC-419A-BF35-4A8AD0DA4C78}"/>
              </a:ext>
            </a:extLst>
          </p:cNvPr>
          <p:cNvSpPr txBox="1"/>
          <p:nvPr/>
        </p:nvSpPr>
        <p:spPr>
          <a:xfrm>
            <a:off x="3096064" y="3909198"/>
            <a:ext cx="7716129" cy="2554545"/>
          </a:xfrm>
          <a:prstGeom prst="rect">
            <a:avLst/>
          </a:prstGeom>
          <a:noFill/>
        </p:spPr>
        <p:txBody>
          <a:bodyPr wrap="square">
            <a:spAutoFit/>
          </a:bodyPr>
          <a:lstStyle/>
          <a:p>
            <a:r>
              <a:rPr lang="pt-BR" sz="2000" dirty="0">
                <a:latin typeface="Times New Roman" panose="02020603050405020304" pitchFamily="18" charset="0"/>
                <a:cs typeface="Times New Roman" panose="02020603050405020304" pitchFamily="18" charset="0"/>
              </a:rPr>
              <a:t>R = {A, B, C, D, E} </a:t>
            </a:r>
          </a:p>
          <a:p>
            <a:r>
              <a:rPr lang="pt-BR" sz="2000" dirty="0">
                <a:latin typeface="Times New Roman" panose="02020603050405020304" pitchFamily="18" charset="0"/>
                <a:cs typeface="Times New Roman" panose="02020603050405020304" pitchFamily="18" charset="0"/>
              </a:rPr>
              <a:t>F = {AB → CDE, C → A, E → D}</a:t>
            </a:r>
          </a:p>
          <a:p>
            <a:r>
              <a:rPr lang="en-US" sz="2000" dirty="0">
                <a:latin typeface="Times New Roman" panose="02020603050405020304" pitchFamily="18" charset="0"/>
                <a:cs typeface="Times New Roman" panose="02020603050405020304" pitchFamily="18" charset="0"/>
              </a:rPr>
              <a:t>– Step 1: Let DECOMP = {{A, B, C, D, E}};</a:t>
            </a:r>
          </a:p>
          <a:p>
            <a:r>
              <a:rPr lang="en-US" sz="2000" dirty="0">
                <a:latin typeface="Times New Roman" panose="02020603050405020304" pitchFamily="18" charset="0"/>
                <a:cs typeface="Times New Roman" panose="02020603050405020304" pitchFamily="18" charset="0"/>
              </a:rPr>
              <a:t>– Step 2: {A, B, C, D, E} in DECOMP that is not in BCNF;</a:t>
            </a:r>
          </a:p>
          <a:p>
            <a:r>
              <a:rPr lang="en-US" sz="2000" dirty="0">
                <a:latin typeface="Times New Roman" panose="02020603050405020304" pitchFamily="18" charset="0"/>
                <a:cs typeface="Times New Roman" panose="02020603050405020304" pitchFamily="18" charset="0"/>
              </a:rPr>
              <a:t>Pick {A, B, C, D, E} in DECOMP;</a:t>
            </a:r>
          </a:p>
          <a:p>
            <a:r>
              <a:rPr lang="en-US" sz="2000" dirty="0">
                <a:latin typeface="Times New Roman" panose="02020603050405020304" pitchFamily="18" charset="0"/>
                <a:cs typeface="Times New Roman" panose="02020603050405020304" pitchFamily="18" charset="0"/>
              </a:rPr>
              <a:t>Pick C → A in {A, B, C, D, E} that violates BCNF;</a:t>
            </a:r>
          </a:p>
          <a:p>
            <a:r>
              <a:rPr lang="en-US" sz="2000" dirty="0">
                <a:latin typeface="Times New Roman" panose="02020603050405020304" pitchFamily="18" charset="0"/>
                <a:cs typeface="Times New Roman" panose="02020603050405020304" pitchFamily="18" charset="0"/>
              </a:rPr>
              <a:t>Replace {A, B, C, D, E} in DECOMP by {B, C, D, E} and {A, C};</a:t>
            </a:r>
          </a:p>
          <a:p>
            <a:r>
              <a:rPr lang="en-IN" sz="2000" dirty="0">
                <a:latin typeface="Times New Roman" panose="02020603050405020304" pitchFamily="18" charset="0"/>
                <a:cs typeface="Times New Roman" panose="02020603050405020304" pitchFamily="18" charset="0"/>
              </a:rPr>
              <a:t>in</a:t>
            </a:r>
          </a:p>
        </p:txBody>
      </p:sp>
    </p:spTree>
    <p:extLst>
      <p:ext uri="{BB962C8B-B14F-4D97-AF65-F5344CB8AC3E}">
        <p14:creationId xmlns:p14="http://schemas.microsoft.com/office/powerpoint/2010/main" xmlns="" val="7546923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8D8C7F-F933-4016-BABF-8C109B1CF643}"/>
              </a:ext>
            </a:extLst>
          </p:cNvPr>
          <p:cNvSpPr txBox="1"/>
          <p:nvPr/>
        </p:nvSpPr>
        <p:spPr>
          <a:xfrm>
            <a:off x="450166" y="792537"/>
            <a:ext cx="10199077" cy="2462213"/>
          </a:xfrm>
          <a:prstGeom prst="rect">
            <a:avLst/>
          </a:prstGeom>
          <a:noFill/>
        </p:spPr>
        <p:txBody>
          <a:bodyPr wrap="square">
            <a:spAutoFit/>
          </a:bodyPr>
          <a:lstStyle/>
          <a:p>
            <a:r>
              <a:rPr lang="en-IN" sz="2200" dirty="0">
                <a:latin typeface="Times New Roman" panose="02020603050405020304" pitchFamily="18" charset="0"/>
                <a:cs typeface="Times New Roman" panose="02020603050405020304" pitchFamily="18" charset="0"/>
              </a:rPr>
              <a:t>Step 2: DECOMP = {{B, C, D, E}, {A, C}} and {B, C, D, E} in DECOMP that is not in BCNF; Pick {B, C, D, E} in DECOMP;</a:t>
            </a:r>
          </a:p>
          <a:p>
            <a:r>
              <a:rPr lang="en-IN" sz="2200" dirty="0">
                <a:latin typeface="Times New Roman" panose="02020603050405020304" pitchFamily="18" charset="0"/>
                <a:cs typeface="Times New Roman" panose="02020603050405020304" pitchFamily="18" charset="0"/>
              </a:rPr>
              <a:t>Pick E → D in {B, C, D, E} that violate BCNF; </a:t>
            </a:r>
          </a:p>
          <a:p>
            <a:r>
              <a:rPr lang="en-IN" sz="2200" dirty="0">
                <a:latin typeface="Times New Roman" panose="02020603050405020304" pitchFamily="18" charset="0"/>
                <a:cs typeface="Times New Roman" panose="02020603050405020304" pitchFamily="18" charset="0"/>
              </a:rPr>
              <a:t>Replace {B, C, D, E} in DECOMP by {B, C, E} and {D, E}; </a:t>
            </a:r>
          </a:p>
          <a:p>
            <a:endParaRPr lang="en-I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Step 2: DECOMP = {{A, C}, {B, C, E}, {D, E}} and all of them are in BCNF;</a:t>
            </a:r>
          </a:p>
          <a:p>
            <a:r>
              <a:rPr lang="en-US" sz="2200" dirty="0">
                <a:latin typeface="Times New Roman" panose="02020603050405020304" pitchFamily="18" charset="0"/>
                <a:cs typeface="Times New Roman" panose="02020603050405020304" pitchFamily="18" charset="0"/>
              </a:rPr>
              <a:t>Therefore, the decomposition DECOMP has the lossless join property</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77899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664A168-DE71-45B1-9ABD-79D8C94D64F3}"/>
              </a:ext>
            </a:extLst>
          </p:cNvPr>
          <p:cNvSpPr txBox="1"/>
          <p:nvPr/>
        </p:nvSpPr>
        <p:spPr>
          <a:xfrm>
            <a:off x="990600" y="98474"/>
            <a:ext cx="11029071" cy="6186309"/>
          </a:xfrm>
          <a:prstGeom prst="rect">
            <a:avLst/>
          </a:prstGeom>
          <a:noFill/>
        </p:spPr>
        <p:txBody>
          <a:bodyPr wrap="square">
            <a:spAutoFit/>
          </a:bodyPr>
          <a:lstStyle/>
          <a:p>
            <a:r>
              <a:rPr lang="en-IN" sz="2200" dirty="0">
                <a:latin typeface="Times New Roman" panose="02020603050405020304" pitchFamily="18" charset="0"/>
                <a:cs typeface="Times New Roman" panose="02020603050405020304" pitchFamily="18" charset="0"/>
              </a:rPr>
              <a:t>The same example, but try to pick a different FD first that violate BCNF</a:t>
            </a:r>
          </a:p>
          <a:p>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R = {A, B, C, D, E}</a:t>
            </a:r>
          </a:p>
          <a:p>
            <a:r>
              <a:rPr lang="en-IN" sz="2200" dirty="0">
                <a:latin typeface="Times New Roman" panose="02020603050405020304" pitchFamily="18" charset="0"/>
                <a:cs typeface="Times New Roman" panose="02020603050405020304" pitchFamily="18" charset="0"/>
              </a:rPr>
              <a:t>F = {AB → CDE, C → A, E → D}</a:t>
            </a:r>
          </a:p>
          <a:p>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	– Step 1:  Let DECOMP = {{A, B, C, D, E}};</a:t>
            </a:r>
          </a:p>
          <a:p>
            <a:r>
              <a:rPr lang="en-IN" sz="2200" dirty="0">
                <a:latin typeface="Times New Roman" panose="02020603050405020304" pitchFamily="18" charset="0"/>
                <a:cs typeface="Times New Roman" panose="02020603050405020304" pitchFamily="18" charset="0"/>
              </a:rPr>
              <a:t>	– Step 2:  {A, B, C, D, E} in DECOMP that is not in BCNF;</a:t>
            </a:r>
          </a:p>
          <a:p>
            <a:r>
              <a:rPr lang="en-IN" sz="2200" dirty="0">
                <a:latin typeface="Times New Roman" panose="02020603050405020304" pitchFamily="18" charset="0"/>
                <a:cs typeface="Times New Roman" panose="02020603050405020304" pitchFamily="18" charset="0"/>
              </a:rPr>
              <a:t>		  Pick {A, B, C, D, E} in DECOMP;</a:t>
            </a:r>
          </a:p>
          <a:p>
            <a:r>
              <a:rPr lang="en-IN" sz="2200" dirty="0">
                <a:latin typeface="Times New Roman" panose="02020603050405020304" pitchFamily="18" charset="0"/>
                <a:cs typeface="Times New Roman" panose="02020603050405020304" pitchFamily="18" charset="0"/>
              </a:rPr>
              <a:t>		  Pick E → D in {A, B, C, D, E} that violates BCNF;</a:t>
            </a:r>
          </a:p>
          <a:p>
            <a:r>
              <a:rPr lang="en-IN" sz="2200" dirty="0">
                <a:latin typeface="Times New Roman" panose="02020603050405020304" pitchFamily="18" charset="0"/>
                <a:cs typeface="Times New Roman" panose="02020603050405020304" pitchFamily="18" charset="0"/>
              </a:rPr>
              <a:t>		  Replace {A, B, C, D, E} in DECOMP by {A, B, C, E} and {D, E};</a:t>
            </a:r>
          </a:p>
          <a:p>
            <a:r>
              <a:rPr lang="en-IN" sz="2200" dirty="0">
                <a:latin typeface="Times New Roman" panose="02020603050405020304" pitchFamily="18" charset="0"/>
                <a:cs typeface="Times New Roman" panose="02020603050405020304" pitchFamily="18" charset="0"/>
              </a:rPr>
              <a:t>	  Step 2: DECOMP = {{A, B, C, E}, {D, E}} and {A, B, C, E} in DECOMP that is not in BCNF;</a:t>
            </a:r>
          </a:p>
          <a:p>
            <a:r>
              <a:rPr lang="en-IN" sz="2200" dirty="0">
                <a:latin typeface="Times New Roman" panose="02020603050405020304" pitchFamily="18" charset="0"/>
                <a:cs typeface="Times New Roman" panose="02020603050405020304" pitchFamily="18" charset="0"/>
              </a:rPr>
              <a:t>		  Pick {A, B, C, E} in DECOMP;</a:t>
            </a:r>
          </a:p>
          <a:p>
            <a:r>
              <a:rPr lang="en-IN" sz="2200" dirty="0">
                <a:latin typeface="Times New Roman" panose="02020603050405020304" pitchFamily="18" charset="0"/>
                <a:cs typeface="Times New Roman" panose="02020603050405020304" pitchFamily="18" charset="0"/>
              </a:rPr>
              <a:t>		  Pick C → A in {A, B, C, E} that violate BCNF;</a:t>
            </a:r>
          </a:p>
          <a:p>
            <a:r>
              <a:rPr lang="en-IN" sz="2200" dirty="0">
                <a:latin typeface="Times New Roman" panose="02020603050405020304" pitchFamily="18" charset="0"/>
                <a:cs typeface="Times New Roman" panose="02020603050405020304" pitchFamily="18" charset="0"/>
              </a:rPr>
              <a:t>		  Replace {A, B, C, E} in DECOMP by {B, C, E} and {A, C};</a:t>
            </a:r>
          </a:p>
          <a:p>
            <a:r>
              <a:rPr lang="en-IN" sz="2200" dirty="0">
                <a:latin typeface="Times New Roman" panose="02020603050405020304" pitchFamily="18" charset="0"/>
                <a:cs typeface="Times New Roman" panose="02020603050405020304" pitchFamily="18" charset="0"/>
              </a:rPr>
              <a:t>	  Step 2: DECOMP = {{A, C}, {B, C, E}, {D, E}} and all of them are in BCNF;</a:t>
            </a:r>
          </a:p>
          <a:p>
            <a:r>
              <a:rPr lang="en-IN" sz="2200" dirty="0">
                <a:latin typeface="Times New Roman" panose="02020603050405020304" pitchFamily="18" charset="0"/>
                <a:cs typeface="Times New Roman" panose="02020603050405020304" pitchFamily="18" charset="0"/>
              </a:rPr>
              <a:t>		 Therefore, the decomposition DECOMP has the lossless join property.</a:t>
            </a:r>
          </a:p>
          <a:p>
            <a:r>
              <a:rPr lang="en-IN" sz="2200" dirty="0">
                <a:latin typeface="Times New Roman" panose="02020603050405020304" pitchFamily="18" charset="0"/>
                <a:cs typeface="Times New Roman" panose="02020603050405020304" pitchFamily="18" charset="0"/>
              </a:rPr>
              <a:t>		 The order of F Ds to be applied for decomposition does not matter</a:t>
            </a:r>
          </a:p>
        </p:txBody>
      </p:sp>
    </p:spTree>
    <p:extLst>
      <p:ext uri="{BB962C8B-B14F-4D97-AF65-F5344CB8AC3E}">
        <p14:creationId xmlns:p14="http://schemas.microsoft.com/office/powerpoint/2010/main" xmlns="" val="348972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3FC8D7-AC12-4D22-8592-AC5E127B4660}"/>
              </a:ext>
            </a:extLst>
          </p:cNvPr>
          <p:cNvSpPr txBox="1"/>
          <p:nvPr/>
        </p:nvSpPr>
        <p:spPr>
          <a:xfrm>
            <a:off x="1209822" y="124822"/>
            <a:ext cx="3193366"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Nulls, Dangling tuples</a:t>
            </a:r>
          </a:p>
        </p:txBody>
      </p:sp>
      <p:sp>
        <p:nvSpPr>
          <p:cNvPr id="5" name="TextBox 4">
            <a:extLst>
              <a:ext uri="{FF2B5EF4-FFF2-40B4-BE49-F238E27FC236}">
                <a16:creationId xmlns:a16="http://schemas.microsoft.com/office/drawing/2014/main" xmlns="" id="{5A7520CE-F847-4C68-B06D-72D5A6278E5F}"/>
              </a:ext>
            </a:extLst>
          </p:cNvPr>
          <p:cNvSpPr txBox="1"/>
          <p:nvPr/>
        </p:nvSpPr>
        <p:spPr>
          <a:xfrm>
            <a:off x="253218" y="762223"/>
            <a:ext cx="11521440" cy="769441"/>
          </a:xfrm>
          <a:prstGeom prst="rect">
            <a:avLst/>
          </a:prstGeom>
          <a:noFill/>
        </p:spPr>
        <p:txBody>
          <a:bodyPr wrap="square">
            <a:spAutoFit/>
          </a:bodyPr>
          <a:lstStyle/>
          <a:p>
            <a:r>
              <a:rPr lang="en-US" sz="2200" b="0" i="0" dirty="0">
                <a:solidFill>
                  <a:srgbClr val="333333"/>
                </a:solidFill>
                <a:effectLst/>
                <a:latin typeface="Times New Roman" panose="02020603050405020304" pitchFamily="18" charset="0"/>
              </a:rPr>
              <a:t>In this section we will discuss a few general issues related to problems that arise when relational design is not approached properly.</a:t>
            </a:r>
            <a:endParaRPr lang="en-IN" sz="2200" dirty="0"/>
          </a:p>
        </p:txBody>
      </p:sp>
      <p:sp>
        <p:nvSpPr>
          <p:cNvPr id="7" name="TextBox 6">
            <a:extLst>
              <a:ext uri="{FF2B5EF4-FFF2-40B4-BE49-F238E27FC236}">
                <a16:creationId xmlns:a16="http://schemas.microsoft.com/office/drawing/2014/main" xmlns="" id="{1CDC0074-FF26-4160-A1CE-1D5EC5F2A919}"/>
              </a:ext>
            </a:extLst>
          </p:cNvPr>
          <p:cNvSpPr txBox="1"/>
          <p:nvPr/>
        </p:nvSpPr>
        <p:spPr>
          <a:xfrm>
            <a:off x="253218" y="1645845"/>
            <a:ext cx="6105378" cy="400110"/>
          </a:xfrm>
          <a:prstGeom prst="rect">
            <a:avLst/>
          </a:prstGeom>
          <a:noFill/>
        </p:spPr>
        <p:txBody>
          <a:bodyPr wrap="square">
            <a:spAutoFit/>
          </a:bodyPr>
          <a:lstStyle/>
          <a:p>
            <a:r>
              <a:rPr lang="en-US" sz="2000" b="1" i="0" dirty="0">
                <a:solidFill>
                  <a:srgbClr val="333333"/>
                </a:solidFill>
                <a:effectLst/>
                <a:latin typeface="Times New Roman" panose="02020603050405020304" pitchFamily="18" charset="0"/>
                <a:cs typeface="Times New Roman" panose="02020603050405020304" pitchFamily="18" charset="0"/>
              </a:rPr>
              <a:t>1. Problems with NULL Values and Dangling Tuples</a:t>
            </a:r>
            <a:endParaRPr lang="en-IN"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A2978A87-D26B-419F-9773-9931B115A6AD}"/>
              </a:ext>
            </a:extLst>
          </p:cNvPr>
          <p:cNvPicPr>
            <a:picLocks noChangeAspect="1"/>
          </p:cNvPicPr>
          <p:nvPr/>
        </p:nvPicPr>
        <p:blipFill>
          <a:blip r:embed="rId2"/>
          <a:stretch>
            <a:fillRect/>
          </a:stretch>
        </p:blipFill>
        <p:spPr>
          <a:xfrm>
            <a:off x="1856934" y="2045955"/>
            <a:ext cx="10335065" cy="3954856"/>
          </a:xfrm>
          <a:prstGeom prst="rect">
            <a:avLst/>
          </a:prstGeom>
        </p:spPr>
      </p:pic>
    </p:spTree>
    <p:extLst>
      <p:ext uri="{BB962C8B-B14F-4D97-AF65-F5344CB8AC3E}">
        <p14:creationId xmlns:p14="http://schemas.microsoft.com/office/powerpoint/2010/main" xmlns="" val="560527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64A2DD-56B9-44AF-AAF5-44ADC8EFFA56}"/>
              </a:ext>
            </a:extLst>
          </p:cNvPr>
          <p:cNvSpPr txBox="1"/>
          <p:nvPr/>
        </p:nvSpPr>
        <p:spPr>
          <a:xfrm>
            <a:off x="180535" y="566678"/>
            <a:ext cx="11437034" cy="3477875"/>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cs typeface="Times New Roman" panose="02020603050405020304" pitchFamily="18" charset="0"/>
              </a:rPr>
              <a:t>We must carefully consider the problems associated with NULLs when designing a relational database schema. There is no fully satisfactory relational design theory as yet that includes NULL values. One problem occurs when some tuples have NULL values for attributes that will be used to join individual relations in the decomposition. To illustrate this, consider the database, where two relations EMPLOYEE and DEPARTMENT are shown. The last two employee tuples— ‘Berger’ and ‘Benitez’—represent newly hired employees who have not yet been assigned to a department (assume that this does not violate any integrity constraints). Now suppose that we want to retrieve a list of (</a:t>
            </a:r>
            <a:r>
              <a:rPr lang="en-US" sz="2200" b="0" i="0" dirty="0" err="1">
                <a:solidFill>
                  <a:srgbClr val="333333"/>
                </a:solidFill>
                <a:effectLst/>
                <a:latin typeface="Times New Roman" panose="02020603050405020304" pitchFamily="18" charset="0"/>
                <a:cs typeface="Times New Roman" panose="02020603050405020304" pitchFamily="18" charset="0"/>
              </a:rPr>
              <a:t>Ename</a:t>
            </a:r>
            <a:r>
              <a:rPr lang="en-US" sz="2200" b="0" i="0" dirty="0">
                <a:solidFill>
                  <a:srgbClr val="333333"/>
                </a:solidFill>
                <a:effectLst/>
                <a:latin typeface="Times New Roman" panose="02020603050405020304" pitchFamily="18" charset="0"/>
                <a:cs typeface="Times New Roman" panose="02020603050405020304" pitchFamily="18" charset="0"/>
              </a:rPr>
              <a:t>, </a:t>
            </a:r>
            <a:r>
              <a:rPr lang="en-US" sz="2200" b="0" i="0" dirty="0" err="1">
                <a:solidFill>
                  <a:srgbClr val="333333"/>
                </a:solidFill>
                <a:effectLst/>
                <a:latin typeface="Times New Roman" panose="02020603050405020304" pitchFamily="18" charset="0"/>
                <a:cs typeface="Times New Roman" panose="02020603050405020304" pitchFamily="18" charset="0"/>
              </a:rPr>
              <a:t>Dname</a:t>
            </a:r>
            <a:r>
              <a:rPr lang="en-US" sz="2200" b="0" i="0" dirty="0">
                <a:solidFill>
                  <a:srgbClr val="333333"/>
                </a:solidFill>
                <a:effectLst/>
                <a:latin typeface="Times New Roman" panose="02020603050405020304" pitchFamily="18" charset="0"/>
                <a:cs typeface="Times New Roman" panose="02020603050405020304" pitchFamily="18" charset="0"/>
              </a:rPr>
              <a:t>) values for all the employees. If we apply the NATURAL JOIN operation on EMPLOYEE and DEPARTMENT , the two aforementioned tuples will </a:t>
            </a:r>
            <a:r>
              <a:rPr lang="en-US" sz="2200" b="0" i="1" dirty="0">
                <a:solidFill>
                  <a:srgbClr val="333333"/>
                </a:solidFill>
                <a:effectLst/>
                <a:latin typeface="Times New Roman" panose="02020603050405020304" pitchFamily="18" charset="0"/>
                <a:cs typeface="Times New Roman" panose="02020603050405020304" pitchFamily="18" charset="0"/>
              </a:rPr>
              <a:t>not</a:t>
            </a:r>
            <a:r>
              <a:rPr lang="en-US" sz="2200" b="0" i="0" dirty="0">
                <a:solidFill>
                  <a:srgbClr val="333333"/>
                </a:solidFill>
                <a:effectLst/>
                <a:latin typeface="Times New Roman" panose="02020603050405020304" pitchFamily="18" charset="0"/>
                <a:cs typeface="Times New Roman" panose="02020603050405020304" pitchFamily="18" charset="0"/>
              </a:rPr>
              <a:t> appear in the result.</a:t>
            </a:r>
            <a:endParaRPr lang="en-IN"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83005FE-F5E2-4AF2-A86A-18D30BC9CD88}"/>
              </a:ext>
            </a:extLst>
          </p:cNvPr>
          <p:cNvSpPr txBox="1"/>
          <p:nvPr/>
        </p:nvSpPr>
        <p:spPr>
          <a:xfrm>
            <a:off x="180535" y="4163763"/>
            <a:ext cx="11265877" cy="1446550"/>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cs typeface="Times New Roman" panose="02020603050405020304" pitchFamily="18" charset="0"/>
              </a:rPr>
              <a:t>The OUTER JOIN operation can deal with this problem. Recall that if we take the LEFT OUTER JOIN of EMPLOYEE with DEPARTMENT, tuples in EMPLOYEE that have NULL for the join attribute will still appear in the result, joined with an </a:t>
            </a:r>
            <a:r>
              <a:rPr lang="en-US" sz="2200" b="0" i="1" dirty="0">
                <a:solidFill>
                  <a:srgbClr val="333333"/>
                </a:solidFill>
                <a:effectLst/>
                <a:latin typeface="Times New Roman" panose="02020603050405020304" pitchFamily="18" charset="0"/>
                <a:cs typeface="Times New Roman" panose="02020603050405020304" pitchFamily="18" charset="0"/>
              </a:rPr>
              <a:t>imaginary</a:t>
            </a:r>
            <a:r>
              <a:rPr lang="en-US" sz="2200" b="0" i="0" dirty="0">
                <a:solidFill>
                  <a:srgbClr val="333333"/>
                </a:solidFill>
                <a:effectLst/>
                <a:latin typeface="Times New Roman" panose="02020603050405020304" pitchFamily="18" charset="0"/>
                <a:cs typeface="Times New Roman" panose="02020603050405020304" pitchFamily="18" charset="0"/>
              </a:rPr>
              <a:t> tuple in DEPARTMENT that has NULLs for all its attribute values. ‘C’ shows the result.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71896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52409E-D9CF-4F75-B570-CDDD1E12768B}"/>
              </a:ext>
            </a:extLst>
          </p:cNvPr>
          <p:cNvSpPr txBox="1"/>
          <p:nvPr/>
        </p:nvSpPr>
        <p:spPr>
          <a:xfrm>
            <a:off x="351691" y="970059"/>
            <a:ext cx="11493305" cy="1785104"/>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cs typeface="Times New Roman" panose="02020603050405020304" pitchFamily="18" charset="0"/>
              </a:rPr>
              <a:t>In general, whenever a relational database schema is designed in which two or more relations are interrelated via foreign keys, particular care must be devoted to watching for potential NULL values in foreign keys. This can cause unexpected loss of information in queries that involve joins on that foreign key. Moreover, if NULLs occur in other attributes, such as Salary, their effect on built-in functions such as SUM and AVERAGE must be carefully evaluated.</a:t>
            </a:r>
            <a:endParaRPr lang="en-IN"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BA1071B-0E6A-48E8-9B64-14719BF14E63}"/>
              </a:ext>
            </a:extLst>
          </p:cNvPr>
          <p:cNvSpPr txBox="1"/>
          <p:nvPr/>
        </p:nvSpPr>
        <p:spPr>
          <a:xfrm>
            <a:off x="464234" y="3040187"/>
            <a:ext cx="11380762" cy="2123658"/>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cs typeface="Times New Roman" panose="02020603050405020304" pitchFamily="18" charset="0"/>
              </a:rPr>
              <a:t>A related problem is that of </a:t>
            </a:r>
            <a:r>
              <a:rPr lang="en-US" sz="2200" b="0" i="1" dirty="0">
                <a:solidFill>
                  <a:srgbClr val="333333"/>
                </a:solidFill>
                <a:effectLst/>
                <a:latin typeface="Times New Roman" panose="02020603050405020304" pitchFamily="18" charset="0"/>
                <a:cs typeface="Times New Roman" panose="02020603050405020304" pitchFamily="18" charset="0"/>
              </a:rPr>
              <a:t>dangling tuples</a:t>
            </a:r>
            <a:r>
              <a:rPr lang="en-US" sz="2200" b="0" i="0" dirty="0">
                <a:solidFill>
                  <a:srgbClr val="333333"/>
                </a:solidFill>
                <a:effectLst/>
                <a:latin typeface="Times New Roman" panose="02020603050405020304" pitchFamily="18" charset="0"/>
                <a:cs typeface="Times New Roman" panose="02020603050405020304" pitchFamily="18" charset="0"/>
              </a:rPr>
              <a:t>, which may occur if we carry a decomposition too far. Suppose that we decompose the EMPLOYEE relation in Figure 16.2(a) further into EMPLOYEE_1 and EMPLOYEE_2, shown in Figure ‘a’ and ‘b’. If we apply the NATURAL JOIN operation to EMPLOYEE_1 and EMPLOYEE_2, we get the original EMPLOYEE relation. However, we may use the alternative representation, shown in Figure </a:t>
            </a:r>
            <a:r>
              <a:rPr lang="en-US" sz="2200" dirty="0">
                <a:solidFill>
                  <a:srgbClr val="333333"/>
                </a:solidFill>
                <a:latin typeface="Times New Roman" panose="02020603050405020304" pitchFamily="18" charset="0"/>
                <a:cs typeface="Times New Roman" panose="02020603050405020304" pitchFamily="18" charset="0"/>
              </a:rPr>
              <a:t>‘</a:t>
            </a:r>
            <a:r>
              <a:rPr lang="en-US" sz="2200" b="0" i="0" dirty="0">
                <a:solidFill>
                  <a:srgbClr val="333333"/>
                </a:solidFill>
                <a:effectLst/>
                <a:latin typeface="Times New Roman" panose="02020603050405020304" pitchFamily="18" charset="0"/>
                <a:cs typeface="Times New Roman" panose="02020603050405020304" pitchFamily="18" charset="0"/>
              </a:rPr>
              <a:t>c</a:t>
            </a:r>
            <a:r>
              <a:rPr lang="en-US" sz="2200" dirty="0">
                <a:solidFill>
                  <a:srgbClr val="333333"/>
                </a:solidFill>
                <a:latin typeface="Times New Roman" panose="02020603050405020304" pitchFamily="18" charset="0"/>
                <a:cs typeface="Times New Roman" panose="02020603050405020304" pitchFamily="18" charset="0"/>
              </a:rPr>
              <a:t>’</a:t>
            </a:r>
            <a:r>
              <a:rPr lang="en-US" sz="2200" b="0" i="0" dirty="0">
                <a:solidFill>
                  <a:srgbClr val="333333"/>
                </a:solidFill>
                <a:effectLst/>
                <a:latin typeface="Times New Roman" panose="02020603050405020304" pitchFamily="18" charset="0"/>
                <a:cs typeface="Times New Roman" panose="02020603050405020304" pitchFamily="18" charset="0"/>
              </a:rPr>
              <a:t>, where we </a:t>
            </a:r>
            <a:r>
              <a:rPr lang="en-US" sz="2200" b="0" i="1" dirty="0">
                <a:solidFill>
                  <a:srgbClr val="333333"/>
                </a:solidFill>
                <a:effectLst/>
                <a:latin typeface="Times New Roman" panose="02020603050405020304" pitchFamily="18" charset="0"/>
                <a:cs typeface="Times New Roman" panose="02020603050405020304" pitchFamily="18" charset="0"/>
              </a:rPr>
              <a:t>do not include a tuple.</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94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17C9CD-12D9-4802-B83F-5259625DC619}"/>
              </a:ext>
            </a:extLst>
          </p:cNvPr>
          <p:cNvSpPr txBox="1"/>
          <p:nvPr/>
        </p:nvSpPr>
        <p:spPr>
          <a:xfrm>
            <a:off x="379828" y="828288"/>
            <a:ext cx="11127544" cy="3416320"/>
          </a:xfrm>
          <a:prstGeom prst="rect">
            <a:avLst/>
          </a:prstGeom>
          <a:noFill/>
        </p:spPr>
        <p:txBody>
          <a:bodyPr wrap="square">
            <a:spAutoFit/>
          </a:bodyPr>
          <a:lstStyle/>
          <a:p>
            <a:pPr lvl="1"/>
            <a:r>
              <a:rPr lang="en-US" sz="2400" b="1" u="sng" dirty="0">
                <a:solidFill>
                  <a:srgbClr val="FF0000"/>
                </a:solidFill>
                <a:latin typeface="Times New Roman" panose="02020603050405020304" pitchFamily="18" charset="0"/>
                <a:cs typeface="Times New Roman" panose="02020603050405020304" pitchFamily="18" charset="0"/>
              </a:rPr>
              <a:t>Redundant Information in Tuples and Update Anomalies</a:t>
            </a:r>
          </a:p>
          <a:p>
            <a:pPr marL="800100" lvl="1" indent="-342900">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One goal of schema design is to minimize the storage space used by the relations.</a:t>
            </a:r>
          </a:p>
          <a:p>
            <a:pPr marL="800100" lvl="1" indent="-342900">
              <a:buFont typeface="Arial" panose="020B0604020202020204" pitchFamily="34" charset="0"/>
              <a:buChar char="•"/>
            </a:pPr>
            <a:endParaRPr lang="en-US" sz="2400" dirty="0">
              <a:solidFill>
                <a:srgbClr val="FF0000"/>
              </a:solidFill>
              <a:latin typeface="Times New Roman" panose="02020603050405020304" pitchFamily="18" charset="0"/>
              <a:cs typeface="Times New Roman" panose="02020603050405020304" pitchFamily="18" charset="0"/>
            </a:endParaRPr>
          </a:p>
          <a:p>
            <a:pPr marL="457200" lvl="1" indent="0">
              <a:buNone/>
            </a:pPr>
            <a:r>
              <a:rPr lang="en-US" sz="2400" dirty="0">
                <a:solidFill>
                  <a:srgbClr val="FF0000"/>
                </a:solidFill>
                <a:latin typeface="Times New Roman" panose="02020603050405020304" pitchFamily="18" charset="0"/>
                <a:cs typeface="Times New Roman" panose="02020603050405020304" pitchFamily="18" charset="0"/>
              </a:rPr>
              <a:t>	- Insertion Anomalies</a:t>
            </a:r>
          </a:p>
          <a:p>
            <a:pPr marL="457200" lvl="1" indent="0">
              <a:buNone/>
            </a:pPr>
            <a:r>
              <a:rPr lang="en-US" sz="2400" dirty="0">
                <a:solidFill>
                  <a:srgbClr val="FF0000"/>
                </a:solidFill>
                <a:latin typeface="Times New Roman" panose="02020603050405020304" pitchFamily="18" charset="0"/>
                <a:cs typeface="Times New Roman" panose="02020603050405020304" pitchFamily="18" charset="0"/>
              </a:rPr>
              <a:t>	- Difficult to insert new department, and new insert new employee(without department)	</a:t>
            </a:r>
          </a:p>
          <a:p>
            <a:pPr marL="457200" lvl="1" indent="0">
              <a:buNone/>
            </a:pPr>
            <a:r>
              <a:rPr lang="en-US" sz="2400" dirty="0">
                <a:solidFill>
                  <a:srgbClr val="FF0000"/>
                </a:solidFill>
                <a:latin typeface="Times New Roman" panose="02020603050405020304" pitchFamily="18" charset="0"/>
                <a:cs typeface="Times New Roman" panose="02020603050405020304" pitchFamily="18" charset="0"/>
              </a:rPr>
              <a:t>		- Deletion Anomalies</a:t>
            </a:r>
          </a:p>
          <a:p>
            <a:pPr marL="457200" lvl="1" indent="0">
              <a:buNone/>
            </a:pPr>
            <a:r>
              <a:rPr lang="en-US" sz="2400" dirty="0">
                <a:solidFill>
                  <a:srgbClr val="FF0000"/>
                </a:solidFill>
                <a:latin typeface="Times New Roman" panose="02020603050405020304" pitchFamily="18" charset="0"/>
                <a:cs typeface="Times New Roman" panose="02020603050405020304" pitchFamily="18" charset="0"/>
              </a:rPr>
              <a:t>		- Modification Anomalies</a:t>
            </a:r>
          </a:p>
          <a:p>
            <a:pPr marL="457200" lvl="1"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4048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EC6857-9E4C-4A4B-81C9-28172FB8EB84}"/>
              </a:ext>
            </a:extLst>
          </p:cNvPr>
          <p:cNvPicPr>
            <a:picLocks noChangeAspect="1"/>
          </p:cNvPicPr>
          <p:nvPr/>
        </p:nvPicPr>
        <p:blipFill>
          <a:blip r:embed="rId2"/>
          <a:stretch>
            <a:fillRect/>
          </a:stretch>
        </p:blipFill>
        <p:spPr>
          <a:xfrm>
            <a:off x="946711" y="831532"/>
            <a:ext cx="9786938" cy="4764893"/>
          </a:xfrm>
          <a:prstGeom prst="rect">
            <a:avLst/>
          </a:prstGeom>
        </p:spPr>
      </p:pic>
    </p:spTree>
    <p:extLst>
      <p:ext uri="{BB962C8B-B14F-4D97-AF65-F5344CB8AC3E}">
        <p14:creationId xmlns:p14="http://schemas.microsoft.com/office/powerpoint/2010/main" xmlns="" val="2330407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7369AAFB-3C36-4402-996A-BC7925C8EF8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8480" y="829993"/>
            <a:ext cx="11315040" cy="44172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1157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4FF8B345-1B40-4440-9EEA-1E8D7034B47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8042" y="872197"/>
            <a:ext cx="11589986" cy="4740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4633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22F857-C0FF-4378-9533-5B2619D3F421}"/>
              </a:ext>
            </a:extLst>
          </p:cNvPr>
          <p:cNvSpPr txBox="1"/>
          <p:nvPr/>
        </p:nvSpPr>
        <p:spPr>
          <a:xfrm>
            <a:off x="1026941" y="181093"/>
            <a:ext cx="6105378" cy="461665"/>
          </a:xfrm>
          <a:prstGeom prst="rect">
            <a:avLst/>
          </a:prstGeom>
          <a:noFill/>
        </p:spPr>
        <p:txBody>
          <a:bodyPr wrap="square">
            <a:spAutoFit/>
          </a:bodyPr>
          <a:lstStyle/>
          <a:p>
            <a:r>
              <a:rPr lang="en-US" sz="2400" b="1" i="0" u="none" strike="noStrike" baseline="0" dirty="0">
                <a:latin typeface="Times New Roman" panose="02020603050405020304" pitchFamily="18" charset="0"/>
                <a:cs typeface="Times New Roman" panose="02020603050405020304" pitchFamily="18" charset="0"/>
              </a:rPr>
              <a:t>Alternative Approaches to Database Design</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F0ACC5C-79AC-495D-A6E1-9CA63EC6B23F}"/>
              </a:ext>
            </a:extLst>
          </p:cNvPr>
          <p:cNvSpPr txBox="1"/>
          <p:nvPr/>
        </p:nvSpPr>
        <p:spPr>
          <a:xfrm>
            <a:off x="295421" y="1040079"/>
            <a:ext cx="10635176" cy="3816429"/>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Dangling tuples —Tuples that “disappear” in computing a join.</a:t>
            </a:r>
          </a:p>
          <a:p>
            <a:r>
              <a:rPr lang="en-US" sz="2200" dirty="0">
                <a:latin typeface="Times New Roman" panose="02020603050405020304" pitchFamily="18" charset="0"/>
                <a:cs typeface="Times New Roman" panose="02020603050405020304" pitchFamily="18" charset="0"/>
              </a:rPr>
              <a:t>	– Let r1(R1), r2(R2), ..., </a:t>
            </a:r>
            <a:r>
              <a:rPr lang="en-US" sz="2200" dirty="0" err="1">
                <a:latin typeface="Times New Roman" panose="02020603050405020304" pitchFamily="18" charset="0"/>
                <a:cs typeface="Times New Roman" panose="02020603050405020304" pitchFamily="18" charset="0"/>
              </a:rPr>
              <a:t>rn</a:t>
            </a:r>
            <a:r>
              <a:rPr lang="en-US" sz="2200" dirty="0">
                <a:latin typeface="Times New Roman" panose="02020603050405020304" pitchFamily="18" charset="0"/>
                <a:cs typeface="Times New Roman" panose="02020603050405020304" pitchFamily="18" charset="0"/>
              </a:rPr>
              <a:t>(Rn ) be a set of relations.</a:t>
            </a:r>
          </a:p>
          <a:p>
            <a:r>
              <a:rPr lang="en-US" sz="2200" dirty="0">
                <a:latin typeface="Times New Roman" panose="02020603050405020304" pitchFamily="18" charset="0"/>
                <a:cs typeface="Times New Roman" panose="02020603050405020304" pitchFamily="18" charset="0"/>
              </a:rPr>
              <a:t>	– A tuple t of relation </a:t>
            </a:r>
            <a:r>
              <a:rPr lang="en-US" sz="2200" dirty="0" err="1">
                <a:latin typeface="Times New Roman" panose="02020603050405020304" pitchFamily="18" charset="0"/>
                <a:cs typeface="Times New Roman" panose="02020603050405020304" pitchFamily="18" charset="0"/>
              </a:rPr>
              <a:t>r</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a dangling tuple if t is not in the relation:</a:t>
            </a:r>
          </a:p>
          <a:p>
            <a:r>
              <a:rPr lang="en-IN" sz="2200" b="0" i="0" u="none" strike="noStrike" baseline="0" dirty="0">
                <a:latin typeface="Symbol" panose="05050102010706020507" pitchFamily="18" charset="2"/>
              </a:rPr>
              <a:t>		</a:t>
            </a:r>
            <a:r>
              <a:rPr lang="en-IN" sz="2200" b="1" i="0" u="none" strike="noStrike" baseline="0" dirty="0">
                <a:latin typeface="Symbol" panose="05050102010706020507" pitchFamily="18" charset="2"/>
              </a:rPr>
              <a:t>P</a:t>
            </a:r>
            <a:r>
              <a:rPr lang="pt-BR" sz="2200" b="1" dirty="0">
                <a:latin typeface="Times New Roman" panose="02020603050405020304" pitchFamily="18" charset="0"/>
                <a:cs typeface="Times New Roman" panose="02020603050405020304" pitchFamily="18" charset="0"/>
              </a:rPr>
              <a:t>Ri</a:t>
            </a:r>
            <a:r>
              <a:rPr lang="en-IN" sz="2200" b="1" i="0" u="none" strike="noStrike" baseline="0" dirty="0">
                <a:latin typeface="Symbol" panose="05050102010706020507" pitchFamily="18" charset="2"/>
              </a:rPr>
              <a:t>  </a:t>
            </a:r>
            <a:r>
              <a:rPr lang="pt-BR" sz="2200" b="1" dirty="0">
                <a:latin typeface="Times New Roman" panose="02020603050405020304" pitchFamily="18" charset="0"/>
                <a:cs typeface="Times New Roman" panose="02020603050405020304" pitchFamily="18" charset="0"/>
              </a:rPr>
              <a:t> (r1 &lt;=&gt; r2 &lt;=&gt; ... &lt;=&gt; rn</a:t>
            </a:r>
          </a:p>
          <a:p>
            <a:endParaRPr lang="pt-BR" sz="2200" b="1"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The relation r1 </a:t>
            </a:r>
            <a:r>
              <a:rPr lang="pt-BR" sz="2200" b="1" dirty="0">
                <a:latin typeface="Times New Roman" panose="02020603050405020304" pitchFamily="18" charset="0"/>
                <a:cs typeface="Times New Roman" panose="02020603050405020304" pitchFamily="18" charset="0"/>
              </a:rPr>
              <a:t>&lt;=&gt;</a:t>
            </a:r>
            <a:r>
              <a:rPr lang="en-US" sz="2200" b="1" dirty="0">
                <a:latin typeface="Times New Roman" panose="02020603050405020304" pitchFamily="18" charset="0"/>
                <a:cs typeface="Times New Roman" panose="02020603050405020304" pitchFamily="18" charset="0"/>
              </a:rPr>
              <a:t> r2 </a:t>
            </a:r>
            <a:r>
              <a:rPr lang="pt-BR" sz="2200" b="1" dirty="0">
                <a:latin typeface="Times New Roman" panose="02020603050405020304" pitchFamily="18" charset="0"/>
                <a:cs typeface="Times New Roman" panose="02020603050405020304" pitchFamily="18" charset="0"/>
              </a:rPr>
              <a:t>&lt;=&gt;</a:t>
            </a:r>
            <a:r>
              <a:rPr lang="en-US" sz="2200" b="1" dirty="0">
                <a:latin typeface="Times New Roman" panose="02020603050405020304" pitchFamily="18" charset="0"/>
                <a:cs typeface="Times New Roman" panose="02020603050405020304" pitchFamily="18" charset="0"/>
              </a:rPr>
              <a:t> ... </a:t>
            </a:r>
            <a:r>
              <a:rPr lang="pt-BR" sz="2200" b="1" dirty="0">
                <a:latin typeface="Times New Roman" panose="02020603050405020304" pitchFamily="18" charset="0"/>
                <a:cs typeface="Times New Roman" panose="02020603050405020304" pitchFamily="18" charset="0"/>
              </a:rPr>
              <a:t>&lt;=&gt;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rn</a:t>
            </a:r>
            <a:r>
              <a:rPr lang="en-US" sz="2200" b="1" dirty="0">
                <a:latin typeface="Times New Roman" panose="02020603050405020304" pitchFamily="18" charset="0"/>
                <a:cs typeface="Times New Roman" panose="02020603050405020304" pitchFamily="18" charset="0"/>
              </a:rPr>
              <a:t> is called a universal relation since it involves all the attributes in the “universe” defined by R1 </a:t>
            </a:r>
            <a:r>
              <a:rPr lang="en-US" sz="2200" dirty="0">
                <a:latin typeface="Times New Roman" panose="02020603050405020304" pitchFamily="18" charset="0"/>
                <a:cs typeface="Times New Roman" panose="02020603050405020304" pitchFamily="18" charset="0"/>
              </a:rPr>
              <a:t>U</a:t>
            </a:r>
            <a:r>
              <a:rPr lang="en-US" sz="2200" b="1" dirty="0">
                <a:latin typeface="Times New Roman" panose="02020603050405020304" pitchFamily="18" charset="0"/>
                <a:cs typeface="Times New Roman" panose="02020603050405020304" pitchFamily="18" charset="0"/>
              </a:rPr>
              <a:t> R2 </a:t>
            </a:r>
            <a:r>
              <a:rPr lang="en-US" sz="2200" dirty="0">
                <a:latin typeface="Times New Roman" panose="02020603050405020304" pitchFamily="18" charset="0"/>
                <a:cs typeface="Times New Roman" panose="02020603050405020304" pitchFamily="18" charset="0"/>
              </a:rPr>
              <a:t>U</a:t>
            </a:r>
            <a:r>
              <a:rPr lang="en-US" sz="2200" b="1"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U</a:t>
            </a:r>
            <a:r>
              <a:rPr lang="en-US" sz="2200" b="1" dirty="0">
                <a:latin typeface="Times New Roman" panose="02020603050405020304" pitchFamily="18" charset="0"/>
                <a:cs typeface="Times New Roman" panose="02020603050405020304" pitchFamily="18" charset="0"/>
              </a:rPr>
              <a:t> Rn.</a:t>
            </a:r>
          </a:p>
          <a:p>
            <a:endParaRPr lang="en-US"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dangling tuples are allowed in the database, instead of decomposing a universal relation, we may prefer to syn. </a:t>
            </a:r>
            <a:r>
              <a:rPr lang="en-US" sz="2200" dirty="0" err="1">
                <a:latin typeface="Times New Roman" panose="02020603050405020304" pitchFamily="18" charset="0"/>
                <a:cs typeface="Times New Roman" panose="02020603050405020304" pitchFamily="18" charset="0"/>
              </a:rPr>
              <a:t>thesize</a:t>
            </a:r>
            <a:r>
              <a:rPr lang="en-US" sz="2200" dirty="0">
                <a:latin typeface="Times New Roman" panose="02020603050405020304" pitchFamily="18" charset="0"/>
                <a:cs typeface="Times New Roman" panose="02020603050405020304" pitchFamily="18" charset="0"/>
              </a:rPr>
              <a:t> a collection of normal form schemas from a given set of attributes</a:t>
            </a:r>
          </a:p>
        </p:txBody>
      </p:sp>
    </p:spTree>
    <p:extLst>
      <p:ext uri="{BB962C8B-B14F-4D97-AF65-F5344CB8AC3E}">
        <p14:creationId xmlns:p14="http://schemas.microsoft.com/office/powerpoint/2010/main" xmlns="" val="1277148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7C06CE-D919-400D-B38C-EA3278537704}"/>
              </a:ext>
            </a:extLst>
          </p:cNvPr>
          <p:cNvSpPr txBox="1"/>
          <p:nvPr/>
        </p:nvSpPr>
        <p:spPr>
          <a:xfrm>
            <a:off x="196947" y="748156"/>
            <a:ext cx="11648049" cy="2123658"/>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rPr>
              <a:t>One of the problems with the normalization algorithms we described is that the database designer must first specify </a:t>
            </a:r>
            <a:r>
              <a:rPr lang="en-US" sz="2200" b="0" i="1" dirty="0">
                <a:solidFill>
                  <a:srgbClr val="333333"/>
                </a:solidFill>
                <a:effectLst/>
                <a:latin typeface="Times New Roman" panose="02020603050405020304" pitchFamily="18" charset="0"/>
              </a:rPr>
              <a:t>all</a:t>
            </a:r>
            <a:r>
              <a:rPr lang="en-US" sz="2200" b="0" i="0" dirty="0">
                <a:solidFill>
                  <a:srgbClr val="333333"/>
                </a:solidFill>
                <a:effectLst/>
                <a:latin typeface="Times New Roman" panose="02020603050405020304" pitchFamily="18" charset="0"/>
              </a:rPr>
              <a:t> the relevant functional dependencies among the database attributes. Failure to specify one or two important dependencies may result in an undesirable design. Another problem is that these algorithms are </a:t>
            </a:r>
            <a:r>
              <a:rPr lang="en-US" sz="2200" b="0" i="1" dirty="0">
                <a:solidFill>
                  <a:srgbClr val="333333"/>
                </a:solidFill>
                <a:effectLst/>
                <a:latin typeface="Times New Roman" panose="02020603050405020304" pitchFamily="18" charset="0"/>
              </a:rPr>
              <a:t>not deterministic</a:t>
            </a:r>
            <a:r>
              <a:rPr lang="en-US" sz="2200" b="0" i="0" dirty="0">
                <a:solidFill>
                  <a:srgbClr val="333333"/>
                </a:solidFill>
                <a:effectLst/>
                <a:latin typeface="Times New Roman" panose="02020603050405020304" pitchFamily="18" charset="0"/>
              </a:rPr>
              <a:t> in general. For example, the </a:t>
            </a:r>
            <a:r>
              <a:rPr lang="en-US" sz="2200" b="0" i="1" dirty="0">
                <a:solidFill>
                  <a:srgbClr val="333333"/>
                </a:solidFill>
                <a:effectLst/>
                <a:latin typeface="Times New Roman" panose="02020603050405020304" pitchFamily="18" charset="0"/>
              </a:rPr>
              <a:t>synthesis algorithms </a:t>
            </a:r>
            <a:r>
              <a:rPr lang="en-US" sz="2200" b="0" i="0" dirty="0">
                <a:solidFill>
                  <a:srgbClr val="333333"/>
                </a:solidFill>
                <a:effectLst/>
                <a:latin typeface="Times New Roman" panose="02020603050405020304" pitchFamily="18" charset="0"/>
              </a:rPr>
              <a:t>require the specification of a minimal cover </a:t>
            </a:r>
            <a:r>
              <a:rPr lang="en-US" sz="2200" b="0" i="1" dirty="0">
                <a:solidFill>
                  <a:srgbClr val="333333"/>
                </a:solidFill>
                <a:effectLst/>
                <a:latin typeface="Times New Roman" panose="02020603050405020304" pitchFamily="18" charset="0"/>
              </a:rPr>
              <a:t>G</a:t>
            </a:r>
            <a:r>
              <a:rPr lang="en-US" sz="2200" b="0" i="0" dirty="0">
                <a:solidFill>
                  <a:srgbClr val="333333"/>
                </a:solidFill>
                <a:effectLst/>
                <a:latin typeface="Times New Roman" panose="02020603050405020304" pitchFamily="18" charset="0"/>
              </a:rPr>
              <a:t> for the set of functional dependencies </a:t>
            </a:r>
            <a:r>
              <a:rPr lang="en-US" sz="2200" b="0" i="1" dirty="0">
                <a:solidFill>
                  <a:srgbClr val="333333"/>
                </a:solidFill>
                <a:effectLst/>
                <a:latin typeface="Times New Roman" panose="02020603050405020304" pitchFamily="18" charset="0"/>
              </a:rPr>
              <a:t>F</a:t>
            </a:r>
            <a:r>
              <a:rPr lang="en-US" sz="2200" b="0" i="0" dirty="0">
                <a:solidFill>
                  <a:srgbClr val="333333"/>
                </a:solidFill>
                <a:effectLst/>
                <a:latin typeface="Times New Roman" panose="02020603050405020304" pitchFamily="18" charset="0"/>
              </a:rPr>
              <a:t>. Because there may be in general many minimal covers corresponding to </a:t>
            </a:r>
            <a:r>
              <a:rPr lang="en-US" sz="2200" b="0" i="1" dirty="0">
                <a:solidFill>
                  <a:srgbClr val="333333"/>
                </a:solidFill>
                <a:effectLst/>
                <a:latin typeface="Times New Roman" panose="02020603050405020304" pitchFamily="18" charset="0"/>
              </a:rPr>
              <a:t>F</a:t>
            </a:r>
            <a:endParaRPr lang="en-IN" sz="2200" dirty="0"/>
          </a:p>
        </p:txBody>
      </p:sp>
      <p:sp>
        <p:nvSpPr>
          <p:cNvPr id="5" name="TextBox 4">
            <a:extLst>
              <a:ext uri="{FF2B5EF4-FFF2-40B4-BE49-F238E27FC236}">
                <a16:creationId xmlns:a16="http://schemas.microsoft.com/office/drawing/2014/main" xmlns="" id="{EA0E6B9F-8E99-4C15-B9F8-26BDE8D21790}"/>
              </a:ext>
            </a:extLst>
          </p:cNvPr>
          <p:cNvSpPr txBox="1"/>
          <p:nvPr/>
        </p:nvSpPr>
        <p:spPr>
          <a:xfrm>
            <a:off x="253217" y="3170579"/>
            <a:ext cx="11535507" cy="1785104"/>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rPr>
              <a:t>The decomposition algorithm to achieve BCNF, depends on the order in which the functional dependencies are supplied to the algorithm to check for BCNF violation. Again, it is possible that many different designs may arise corresponding to the same set of functional dependencies, depending on the order in which such dependencies are considered for violation of BCNF. Some of the designs may be preferred, whereas others may be undesirable.</a:t>
            </a:r>
            <a:endParaRPr lang="en-IN" sz="2200" dirty="0"/>
          </a:p>
        </p:txBody>
      </p:sp>
    </p:spTree>
    <p:extLst>
      <p:ext uri="{BB962C8B-B14F-4D97-AF65-F5344CB8AC3E}">
        <p14:creationId xmlns:p14="http://schemas.microsoft.com/office/powerpoint/2010/main" xmlns="" val="4014930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B4CB36B-AE29-47BE-AB1E-807677EFF0AD}"/>
              </a:ext>
            </a:extLst>
          </p:cNvPr>
          <p:cNvSpPr txBox="1"/>
          <p:nvPr/>
        </p:nvSpPr>
        <p:spPr>
          <a:xfrm>
            <a:off x="295422" y="883475"/>
            <a:ext cx="11577710" cy="1446550"/>
          </a:xfrm>
          <a:prstGeom prst="rect">
            <a:avLst/>
          </a:prstGeom>
          <a:noFill/>
        </p:spPr>
        <p:txBody>
          <a:bodyPr wrap="square">
            <a:spAutoFit/>
          </a:bodyPr>
          <a:lstStyle/>
          <a:p>
            <a:pPr algn="just"/>
            <a:r>
              <a:rPr lang="en-US" sz="2200" b="0" i="0" dirty="0">
                <a:solidFill>
                  <a:srgbClr val="333333"/>
                </a:solidFill>
                <a:effectLst/>
                <a:latin typeface="Times New Roman" panose="02020603050405020304" pitchFamily="18" charset="0"/>
              </a:rPr>
              <a:t>It is not always possible to find a decomposition into relation schemas that preserves dependencies and allows each relation schema in the decomposition to be in BCNF. We can check the 3NF relation schemas in the decomposition individually to see whether each satisfies BCNF. If some relation schema </a:t>
            </a:r>
            <a:r>
              <a:rPr lang="en-US" sz="2200" b="0" i="1" dirty="0">
                <a:solidFill>
                  <a:srgbClr val="333333"/>
                </a:solidFill>
                <a:effectLst/>
                <a:latin typeface="Times New Roman" panose="02020603050405020304" pitchFamily="18" charset="0"/>
              </a:rPr>
              <a:t>R</a:t>
            </a:r>
            <a:r>
              <a:rPr lang="en-US" sz="2200" b="0" i="1" baseline="-25000" dirty="0">
                <a:solidFill>
                  <a:srgbClr val="333333"/>
                </a:solidFill>
                <a:effectLst/>
                <a:latin typeface="Times New Roman" panose="02020603050405020304" pitchFamily="18" charset="0"/>
              </a:rPr>
              <a:t>i</a:t>
            </a:r>
            <a:r>
              <a:rPr lang="en-US" sz="2200" b="0" i="0" dirty="0">
                <a:solidFill>
                  <a:srgbClr val="333333"/>
                </a:solidFill>
                <a:effectLst/>
                <a:latin typeface="Times New Roman" panose="02020603050405020304" pitchFamily="18" charset="0"/>
              </a:rPr>
              <a:t> is not in BCNF, we can choose to decompose it further or to leave it as it is in 3NF</a:t>
            </a:r>
            <a:endParaRPr lang="en-IN" sz="2200" dirty="0"/>
          </a:p>
        </p:txBody>
      </p:sp>
    </p:spTree>
    <p:extLst>
      <p:ext uri="{BB962C8B-B14F-4D97-AF65-F5344CB8AC3E}">
        <p14:creationId xmlns:p14="http://schemas.microsoft.com/office/powerpoint/2010/main" xmlns="" val="865936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2FDEB5-940E-42FD-90D4-172023714E48}"/>
              </a:ext>
            </a:extLst>
          </p:cNvPr>
          <p:cNvSpPr txBox="1"/>
          <p:nvPr/>
        </p:nvSpPr>
        <p:spPr>
          <a:xfrm>
            <a:off x="112541" y="965703"/>
            <a:ext cx="11633982" cy="1785104"/>
          </a:xfrm>
          <a:prstGeom prst="rect">
            <a:avLst/>
          </a:prstGeom>
          <a:noFill/>
        </p:spPr>
        <p:txBody>
          <a:bodyPr wrap="square">
            <a:spAutoFit/>
          </a:bodyPr>
          <a:lstStyle/>
          <a:p>
            <a:pPr algn="l"/>
            <a:r>
              <a:rPr lang="en-IN" sz="2200" b="1" i="0" u="none" strike="noStrike" baseline="0" dirty="0">
                <a:latin typeface="Times New Roman" panose="02020603050405020304" pitchFamily="18" charset="0"/>
                <a:cs typeface="Times New Roman" panose="02020603050405020304" pitchFamily="18" charset="0"/>
              </a:rPr>
              <a:t>Textbooks:</a:t>
            </a:r>
          </a:p>
          <a:p>
            <a:pPr algn="l"/>
            <a:endParaRPr lang="en-IN" sz="2200" b="1"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1. Fundamentals of Database Systems, </a:t>
            </a:r>
            <a:r>
              <a:rPr lang="en-US" sz="2200" b="0" i="0" u="none" strike="noStrike" baseline="0" dirty="0" err="1">
                <a:latin typeface="Times New Roman" panose="02020603050405020304" pitchFamily="18" charset="0"/>
                <a:cs typeface="Times New Roman" panose="02020603050405020304" pitchFamily="18" charset="0"/>
              </a:rPr>
              <a:t>Ramez</a:t>
            </a:r>
            <a:r>
              <a:rPr lang="en-US" sz="2200" b="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err="1">
                <a:latin typeface="Times New Roman" panose="02020603050405020304" pitchFamily="18" charset="0"/>
                <a:cs typeface="Times New Roman" panose="02020603050405020304" pitchFamily="18" charset="0"/>
              </a:rPr>
              <a:t>Elmasri</a:t>
            </a:r>
            <a:r>
              <a:rPr lang="en-US" sz="2200" b="0" i="0" u="none" strike="noStrike" baseline="0" dirty="0">
                <a:latin typeface="Times New Roman" panose="02020603050405020304" pitchFamily="18" charset="0"/>
                <a:cs typeface="Times New Roman" panose="02020603050405020304" pitchFamily="18" charset="0"/>
              </a:rPr>
              <a:t> and </a:t>
            </a:r>
            <a:r>
              <a:rPr lang="en-US" sz="2200" b="0" i="0" u="none" strike="noStrike" baseline="0" dirty="0" err="1">
                <a:latin typeface="Times New Roman" panose="02020603050405020304" pitchFamily="18" charset="0"/>
                <a:cs typeface="Times New Roman" panose="02020603050405020304" pitchFamily="18" charset="0"/>
              </a:rPr>
              <a:t>Shamkant</a:t>
            </a:r>
            <a:r>
              <a:rPr lang="en-US" sz="2200" b="0" i="0" u="none" strike="noStrike" baseline="0" dirty="0">
                <a:latin typeface="Times New Roman" panose="02020603050405020304" pitchFamily="18" charset="0"/>
                <a:cs typeface="Times New Roman" panose="02020603050405020304" pitchFamily="18" charset="0"/>
              </a:rPr>
              <a:t> B. </a:t>
            </a:r>
            <a:r>
              <a:rPr lang="en-US" sz="2200" b="0" i="0" u="none" strike="noStrike" baseline="0" dirty="0" err="1">
                <a:latin typeface="Times New Roman" panose="02020603050405020304" pitchFamily="18" charset="0"/>
                <a:cs typeface="Times New Roman" panose="02020603050405020304" pitchFamily="18" charset="0"/>
              </a:rPr>
              <a:t>Navathe</a:t>
            </a:r>
            <a:r>
              <a:rPr lang="en-US" sz="2200" b="0" i="0" u="none" strike="noStrike" baseline="0" dirty="0">
                <a:latin typeface="Times New Roman" panose="02020603050405020304" pitchFamily="18" charset="0"/>
                <a:cs typeface="Times New Roman" panose="02020603050405020304" pitchFamily="18" charset="0"/>
              </a:rPr>
              <a:t>, 7th Edition, 2017, </a:t>
            </a:r>
            <a:r>
              <a:rPr lang="en-IN" sz="2200" b="0" i="0" u="none" strike="noStrike" baseline="0" dirty="0">
                <a:latin typeface="Times New Roman" panose="02020603050405020304" pitchFamily="18" charset="0"/>
                <a:cs typeface="Times New Roman" panose="02020603050405020304" pitchFamily="18" charset="0"/>
              </a:rPr>
              <a:t>Pearson.</a:t>
            </a:r>
          </a:p>
          <a:p>
            <a:pPr algn="l"/>
            <a:r>
              <a:rPr lang="en-US" sz="2200" b="0" i="0" u="none" strike="noStrike" baseline="0" dirty="0">
                <a:latin typeface="Times New Roman" panose="02020603050405020304" pitchFamily="18" charset="0"/>
                <a:cs typeface="Times New Roman" panose="02020603050405020304" pitchFamily="18" charset="0"/>
              </a:rPr>
              <a:t>2. Database management systems, Ramakrishnan, and </a:t>
            </a:r>
            <a:r>
              <a:rPr lang="en-US" sz="2200" b="0" i="0" u="none" strike="noStrike" baseline="0" dirty="0" err="1">
                <a:latin typeface="Times New Roman" panose="02020603050405020304" pitchFamily="18" charset="0"/>
                <a:cs typeface="Times New Roman" panose="02020603050405020304" pitchFamily="18" charset="0"/>
              </a:rPr>
              <a:t>Gehrke</a:t>
            </a:r>
            <a:r>
              <a:rPr lang="en-US" sz="2200" b="0" i="0" u="none" strike="noStrike" baseline="0" dirty="0">
                <a:latin typeface="Times New Roman" panose="02020603050405020304" pitchFamily="18" charset="0"/>
                <a:cs typeface="Times New Roman" panose="02020603050405020304" pitchFamily="18" charset="0"/>
              </a:rPr>
              <a:t>, 3rd Edition, 2014, McGraw Hill</a:t>
            </a:r>
            <a:endParaRPr lang="en-IN"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AFEDC49-F15E-4AD0-AFC2-1B024317A407}"/>
              </a:ext>
            </a:extLst>
          </p:cNvPr>
          <p:cNvSpPr txBox="1"/>
          <p:nvPr/>
        </p:nvSpPr>
        <p:spPr>
          <a:xfrm>
            <a:off x="112541" y="3059668"/>
            <a:ext cx="2574388" cy="461665"/>
          </a:xfrm>
          <a:prstGeom prst="rect">
            <a:avLst/>
          </a:prstGeom>
          <a:noFill/>
        </p:spPr>
        <p:txBody>
          <a:bodyPr wrap="square">
            <a:spAutoFit/>
          </a:bodyPr>
          <a:lstStyle/>
          <a:p>
            <a:r>
              <a:rPr lang="en-IN" sz="2400" b="1" i="0" u="none" strike="noStrike" baseline="0" dirty="0">
                <a:latin typeface="Times New Roman" panose="02020603050405020304" pitchFamily="18" charset="0"/>
                <a:cs typeface="Times New Roman" panose="02020603050405020304" pitchFamily="18" charset="0"/>
              </a:rPr>
              <a:t>Reference Books:</a:t>
            </a:r>
            <a:endParaRPr lang="en-I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EBE02D5-7E03-421C-B50F-D7478B017F8C}"/>
              </a:ext>
            </a:extLst>
          </p:cNvPr>
          <p:cNvSpPr txBox="1"/>
          <p:nvPr/>
        </p:nvSpPr>
        <p:spPr>
          <a:xfrm>
            <a:off x="112541" y="3664523"/>
            <a:ext cx="11633982" cy="1446550"/>
          </a:xfrm>
          <a:prstGeom prst="rect">
            <a:avLst/>
          </a:prstGeom>
          <a:noFill/>
        </p:spPr>
        <p:txBody>
          <a:bodyPr wrap="square">
            <a:spAutoFit/>
          </a:bodyPr>
          <a:lstStyle/>
          <a:p>
            <a:pPr lvl="1"/>
            <a:r>
              <a:rPr lang="en-US" sz="2200" b="0" i="0" u="none" strike="noStrike" baseline="0" dirty="0">
                <a:latin typeface="Times New Roman" panose="02020603050405020304" pitchFamily="18" charset="0"/>
                <a:cs typeface="Times New Roman" panose="02020603050405020304" pitchFamily="18" charset="0"/>
              </a:rPr>
              <a:t>1.    </a:t>
            </a:r>
            <a:r>
              <a:rPr lang="en-US" sz="2200" b="0" i="0" u="none" strike="noStrike" baseline="0" dirty="0" err="1">
                <a:latin typeface="Times New Roman" panose="02020603050405020304" pitchFamily="18" charset="0"/>
                <a:cs typeface="Times New Roman" panose="02020603050405020304" pitchFamily="18" charset="0"/>
              </a:rPr>
              <a:t>Silberschatz</a:t>
            </a:r>
            <a:r>
              <a:rPr lang="en-US" sz="2200" b="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err="1">
                <a:latin typeface="Times New Roman" panose="02020603050405020304" pitchFamily="18" charset="0"/>
                <a:cs typeface="Times New Roman" panose="02020603050405020304" pitchFamily="18" charset="0"/>
              </a:rPr>
              <a:t>Korth</a:t>
            </a:r>
            <a:r>
              <a:rPr lang="en-US" sz="2200" b="0" i="0" u="none" strike="noStrike" baseline="0" dirty="0">
                <a:latin typeface="Times New Roman" panose="02020603050405020304" pitchFamily="18" charset="0"/>
                <a:cs typeface="Times New Roman" panose="02020603050405020304" pitchFamily="18" charset="0"/>
              </a:rPr>
              <a:t> and </a:t>
            </a:r>
            <a:r>
              <a:rPr lang="en-US" sz="2200" b="0" i="0" u="none" strike="noStrike" baseline="0" dirty="0" err="1">
                <a:latin typeface="Times New Roman" panose="02020603050405020304" pitchFamily="18" charset="0"/>
                <a:cs typeface="Times New Roman" panose="02020603050405020304" pitchFamily="18" charset="0"/>
              </a:rPr>
              <a:t>Sudharshan</a:t>
            </a:r>
            <a:r>
              <a:rPr lang="en-US" sz="2200" b="0" i="0" u="none" strike="noStrike" baseline="0" dirty="0">
                <a:latin typeface="Times New Roman" panose="02020603050405020304" pitchFamily="18" charset="0"/>
                <a:cs typeface="Times New Roman" panose="02020603050405020304" pitchFamily="18" charset="0"/>
              </a:rPr>
              <a:t>, Database System Concepts, 6th Edition, Mc-</a:t>
            </a:r>
            <a:r>
              <a:rPr lang="en-US" sz="2200" b="0" i="0" u="none" strike="noStrike" baseline="0" dirty="0" err="1">
                <a:latin typeface="Times New Roman" panose="02020603050405020304" pitchFamily="18" charset="0"/>
                <a:cs typeface="Times New Roman" panose="02020603050405020304" pitchFamily="18" charset="0"/>
              </a:rPr>
              <a:t>GrawHill</a:t>
            </a:r>
            <a:r>
              <a:rPr lang="en-US" sz="2200" b="0" i="0" u="none" strike="noStrike" baseline="0" dirty="0">
                <a:latin typeface="Times New Roman" panose="02020603050405020304" pitchFamily="18" charset="0"/>
                <a:cs typeface="Times New Roman" panose="02020603050405020304" pitchFamily="18" charset="0"/>
              </a:rPr>
              <a:t>,   	2013.</a:t>
            </a:r>
          </a:p>
          <a:p>
            <a:pPr lvl="1"/>
            <a:r>
              <a:rPr lang="en-US" sz="2200" b="0" i="0" u="none" strike="noStrike" baseline="0" dirty="0">
                <a:latin typeface="Times New Roman" panose="02020603050405020304" pitchFamily="18" charset="0"/>
                <a:cs typeface="Times New Roman" panose="02020603050405020304" pitchFamily="18" charset="0"/>
              </a:rPr>
              <a:t>2.    Coronel, Morris, and Rob, Database Principles Fundamentals of Design, Implementation and        	 </a:t>
            </a:r>
            <a:r>
              <a:rPr lang="en-IN" sz="2200" b="0" i="0" u="none" strike="noStrike" baseline="0" dirty="0">
                <a:latin typeface="Times New Roman" panose="02020603050405020304" pitchFamily="18" charset="0"/>
                <a:cs typeface="Times New Roman" panose="02020603050405020304" pitchFamily="18" charset="0"/>
              </a:rPr>
              <a:t>Management, Cengage Learning 2012.</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93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E81E91-21A0-4949-A242-99141A796296}"/>
              </a:ext>
            </a:extLst>
          </p:cNvPr>
          <p:cNvSpPr txBox="1"/>
          <p:nvPr/>
        </p:nvSpPr>
        <p:spPr>
          <a:xfrm>
            <a:off x="323557" y="830386"/>
            <a:ext cx="11141612" cy="4708981"/>
          </a:xfrm>
          <a:prstGeom prst="rect">
            <a:avLst/>
          </a:prstGeom>
          <a:noFill/>
        </p:spPr>
        <p:txBody>
          <a:bodyPr wrap="square">
            <a:spAutoFit/>
          </a:bodyPr>
          <a:lstStyle/>
          <a:p>
            <a:r>
              <a:rPr lang="en-US" sz="2000" b="0" i="0" dirty="0">
                <a:solidFill>
                  <a:srgbClr val="3A3A3A"/>
                </a:solidFill>
                <a:effectLst/>
                <a:latin typeface="Times New Roman" panose="02020603050405020304" pitchFamily="18" charset="0"/>
                <a:cs typeface="Times New Roman" panose="02020603050405020304" pitchFamily="18" charset="0"/>
              </a:rPr>
              <a:t>1. In the __________ normal form, a composite attribute is converted to individual attributes.</a:t>
            </a:r>
          </a:p>
          <a:p>
            <a:pPr marL="457200" indent="-457200">
              <a:buAutoNum type="alphaLcParenR"/>
            </a:pPr>
            <a:r>
              <a:rPr lang="en-US" sz="2000" b="1" dirty="0">
                <a:latin typeface="Times New Roman" panose="02020603050405020304" pitchFamily="18" charset="0"/>
                <a:cs typeface="Times New Roman" panose="02020603050405020304" pitchFamily="18" charset="0"/>
              </a:rPr>
              <a:t>First</a:t>
            </a:r>
            <a:r>
              <a:rPr lang="en-US" sz="2000" dirty="0">
                <a:latin typeface="Times New Roman" panose="02020603050405020304" pitchFamily="18" charset="0"/>
                <a:cs typeface="Times New Roman" panose="02020603050405020304" pitchFamily="18" charset="0"/>
              </a:rPr>
              <a:t>	b) Second	c) Third		d) Fourth</a:t>
            </a:r>
          </a:p>
          <a:p>
            <a:pPr marL="457200" indent="-457200">
              <a:buAutoNum type="alphaLcParenR"/>
            </a:pPr>
            <a:endParaRPr lang="en-US" sz="2000" b="1" dirty="0">
              <a:latin typeface="Times New Roman" panose="02020603050405020304" pitchFamily="18" charset="0"/>
              <a:cs typeface="Times New Roman" panose="02020603050405020304" pitchFamily="18" charset="0"/>
            </a:endParaRPr>
          </a:p>
          <a:p>
            <a:pPr marL="457200" indent="-457200">
              <a:buAutoNum type="arabicPeriod" startAt="2"/>
            </a:pPr>
            <a:r>
              <a:rPr lang="en-US" sz="2000" dirty="0">
                <a:latin typeface="Times New Roman" panose="02020603050405020304" pitchFamily="18" charset="0"/>
                <a:cs typeface="Times New Roman" panose="02020603050405020304" pitchFamily="18" charset="0"/>
              </a:rPr>
              <a:t>Tables in second normal form (2NF) </a:t>
            </a:r>
          </a:p>
          <a:p>
            <a:r>
              <a:rPr lang="en-US" sz="2000" b="1" dirty="0">
                <a:latin typeface="Times New Roman" panose="02020603050405020304" pitchFamily="18" charset="0"/>
                <a:cs typeface="Times New Roman" panose="02020603050405020304" pitchFamily="18" charset="0"/>
              </a:rPr>
              <a:t>a)    Eliminate all hidden dependencies</a:t>
            </a:r>
            <a:r>
              <a:rPr lang="en-US" sz="2000" dirty="0">
                <a:latin typeface="Times New Roman" panose="02020603050405020304" pitchFamily="18" charset="0"/>
                <a:cs typeface="Times New Roman" panose="02020603050405020304" pitchFamily="18" charset="0"/>
              </a:rPr>
              <a:t>	b) Eliminate the possibility of a insertion anomalies</a:t>
            </a:r>
          </a:p>
          <a:p>
            <a:r>
              <a:rPr lang="en-US" sz="2000" dirty="0">
                <a:latin typeface="Times New Roman" panose="02020603050405020304" pitchFamily="18" charset="0"/>
                <a:cs typeface="Times New Roman" panose="02020603050405020304" pitchFamily="18" charset="0"/>
              </a:rPr>
              <a:t>c)    Have a composite key	d) Have all non key fields depend on the whole primary key</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Functional Dependencies are the types of constraints that are based on______</a:t>
            </a:r>
          </a:p>
          <a:p>
            <a:pPr marL="457200" indent="-457200">
              <a:buAutoNum type="alphaLcParenR"/>
            </a:pPr>
            <a:r>
              <a:rPr lang="en-US" sz="2000" b="1" dirty="0">
                <a:latin typeface="Times New Roman" panose="02020603050405020304" pitchFamily="18" charset="0"/>
                <a:cs typeface="Times New Roman" panose="02020603050405020304" pitchFamily="18" charset="0"/>
              </a:rPr>
              <a:t>Key</a:t>
            </a:r>
            <a:r>
              <a:rPr lang="en-US" sz="2000" dirty="0">
                <a:latin typeface="Times New Roman" panose="02020603050405020304" pitchFamily="18" charset="0"/>
                <a:cs typeface="Times New Roman" panose="02020603050405020304" pitchFamily="18" charset="0"/>
              </a:rPr>
              <a:t>		b) Key revisited		c) Superset key		d) None of the mentioned</a:t>
            </a:r>
          </a:p>
          <a:p>
            <a:pPr marL="457200" indent="-457200">
              <a:buAutoNum type="alphaLcParenR"/>
            </a:pPr>
            <a:endParaRPr lang="en-US" sz="2000" dirty="0">
              <a:latin typeface="Times New Roman" panose="02020603050405020304" pitchFamily="18" charset="0"/>
              <a:cs typeface="Times New Roman" panose="02020603050405020304" pitchFamily="18" charset="0"/>
            </a:endParaRPr>
          </a:p>
          <a:p>
            <a:pPr marL="457200" indent="-457200">
              <a:buAutoNum type="arabicPeriod" startAt="4"/>
            </a:pPr>
            <a:r>
              <a:rPr lang="en-US" sz="2000" dirty="0">
                <a:latin typeface="Times New Roman" panose="02020603050405020304" pitchFamily="18" charset="0"/>
                <a:cs typeface="Times New Roman" panose="02020603050405020304" pitchFamily="18" charset="0"/>
              </a:rPr>
              <a:t>Which forms are based on the concept of functional dependency:</a:t>
            </a:r>
          </a:p>
          <a:p>
            <a:pPr marL="457200" indent="-457200">
              <a:buAutoNum type="alphaLcParenR"/>
            </a:pPr>
            <a:r>
              <a:rPr lang="en-US" sz="2000" dirty="0">
                <a:latin typeface="Times New Roman" panose="02020603050405020304" pitchFamily="18" charset="0"/>
                <a:cs typeface="Times New Roman" panose="02020603050405020304" pitchFamily="18" charset="0"/>
              </a:rPr>
              <a:t>1NF		b) 2NF		</a:t>
            </a:r>
            <a:r>
              <a:rPr lang="en-US" sz="2000" b="1" dirty="0">
                <a:latin typeface="Times New Roman" panose="02020603050405020304" pitchFamily="18" charset="0"/>
                <a:cs typeface="Times New Roman" panose="02020603050405020304" pitchFamily="18" charset="0"/>
              </a:rPr>
              <a:t>c) 3NF</a:t>
            </a:r>
            <a:r>
              <a:rPr lang="en-US" sz="2000" dirty="0">
                <a:latin typeface="Times New Roman" panose="02020603050405020304" pitchFamily="18" charset="0"/>
                <a:cs typeface="Times New Roman" panose="02020603050405020304" pitchFamily="18" charset="0"/>
              </a:rPr>
              <a:t>		d) 4NF</a:t>
            </a:r>
          </a:p>
          <a:p>
            <a:pPr marL="457200" indent="-457200">
              <a:buAutoNum type="alphaLcParenR"/>
            </a:pPr>
            <a:endParaRPr lang="en-US" sz="2000" dirty="0">
              <a:latin typeface="Times New Roman" panose="02020603050405020304" pitchFamily="18" charset="0"/>
              <a:cs typeface="Times New Roman" panose="02020603050405020304" pitchFamily="18" charset="0"/>
            </a:endParaRPr>
          </a:p>
          <a:p>
            <a:pPr marL="457200" indent="-457200">
              <a:buAutoNum type="arabicPeriod" startAt="5"/>
            </a:pPr>
            <a:r>
              <a:rPr lang="en-IN" sz="2000" dirty="0">
                <a:latin typeface="Times New Roman" panose="02020603050405020304" pitchFamily="18" charset="0"/>
                <a:cs typeface="Times New Roman" panose="02020603050405020304" pitchFamily="18" charset="0"/>
              </a:rPr>
              <a:t>Multi-valued dependencies dealing with</a:t>
            </a:r>
          </a:p>
          <a:p>
            <a:r>
              <a:rPr lang="en-IN" sz="2000" dirty="0">
                <a:latin typeface="Times New Roman" panose="02020603050405020304" pitchFamily="18" charset="0"/>
                <a:cs typeface="Times New Roman" panose="02020603050405020304" pitchFamily="18" charset="0"/>
              </a:rPr>
              <a:t>a)    2NF		b) 3NF		</a:t>
            </a:r>
            <a:r>
              <a:rPr lang="en-IN" sz="2000" b="1" dirty="0">
                <a:latin typeface="Times New Roman" panose="02020603050405020304" pitchFamily="18" charset="0"/>
                <a:cs typeface="Times New Roman" panose="02020603050405020304" pitchFamily="18" charset="0"/>
              </a:rPr>
              <a:t>c) 4NF</a:t>
            </a:r>
            <a:r>
              <a:rPr lang="en-IN" sz="2000" dirty="0">
                <a:latin typeface="Times New Roman" panose="02020603050405020304" pitchFamily="18" charset="0"/>
                <a:cs typeface="Times New Roman" panose="02020603050405020304" pitchFamily="18" charset="0"/>
              </a:rPr>
              <a:t>		d) All the above</a:t>
            </a:r>
          </a:p>
        </p:txBody>
      </p:sp>
      <p:sp>
        <p:nvSpPr>
          <p:cNvPr id="7" name="TextBox 6">
            <a:extLst>
              <a:ext uri="{FF2B5EF4-FFF2-40B4-BE49-F238E27FC236}">
                <a16:creationId xmlns:a16="http://schemas.microsoft.com/office/drawing/2014/main" xmlns="" id="{30647F5D-E8AE-4FEA-A24D-868EF5D0A646}"/>
              </a:ext>
            </a:extLst>
          </p:cNvPr>
          <p:cNvSpPr txBox="1"/>
          <p:nvPr/>
        </p:nvSpPr>
        <p:spPr>
          <a:xfrm>
            <a:off x="1139483" y="174276"/>
            <a:ext cx="841717" cy="369332"/>
          </a:xfrm>
          <a:prstGeom prst="rect">
            <a:avLst/>
          </a:prstGeom>
          <a:noFill/>
        </p:spPr>
        <p:txBody>
          <a:bodyPr wrap="square">
            <a:spAutoFit/>
          </a:bodyPr>
          <a:lstStyle/>
          <a:p>
            <a:r>
              <a:rPr lang="en-IN" sz="1800" dirty="0">
                <a:latin typeface="Times New Roman" panose="02020603050405020304" pitchFamily="18" charset="0"/>
                <a:cs typeface="Times New Roman" panose="02020603050405020304" pitchFamily="18" charset="0"/>
              </a:rPr>
              <a:t>MCQ</a:t>
            </a:r>
            <a:endParaRPr lang="en-IN" dirty="0"/>
          </a:p>
        </p:txBody>
      </p:sp>
    </p:spTree>
    <p:extLst>
      <p:ext uri="{BB962C8B-B14F-4D97-AF65-F5344CB8AC3E}">
        <p14:creationId xmlns:p14="http://schemas.microsoft.com/office/powerpoint/2010/main" xmlns="" val="16040945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093D6D-BB0B-402B-B7B5-6D896F2B514B}"/>
              </a:ext>
            </a:extLst>
          </p:cNvPr>
          <p:cNvSpPr txBox="1"/>
          <p:nvPr/>
        </p:nvSpPr>
        <p:spPr>
          <a:xfrm>
            <a:off x="1491176" y="174276"/>
            <a:ext cx="3868615"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V</a:t>
            </a:r>
            <a:r>
              <a:rPr lang="en-IN" sz="2000" b="1" dirty="0">
                <a:latin typeface="Times New Roman" panose="02020603050405020304" pitchFamily="18" charset="0"/>
                <a:cs typeface="Times New Roman" panose="02020603050405020304" pitchFamily="18" charset="0"/>
              </a:rPr>
              <a:t>TU – Question Bank</a:t>
            </a:r>
            <a:endParaRPr lang="en-IN" sz="2000" b="1" dirty="0"/>
          </a:p>
        </p:txBody>
      </p:sp>
      <p:sp>
        <p:nvSpPr>
          <p:cNvPr id="5" name="TextBox 4">
            <a:extLst>
              <a:ext uri="{FF2B5EF4-FFF2-40B4-BE49-F238E27FC236}">
                <a16:creationId xmlns:a16="http://schemas.microsoft.com/office/drawing/2014/main" xmlns="" id="{9840578B-DB00-4168-8C7E-83C8B089854A}"/>
              </a:ext>
            </a:extLst>
          </p:cNvPr>
          <p:cNvSpPr txBox="1"/>
          <p:nvPr/>
        </p:nvSpPr>
        <p:spPr>
          <a:xfrm>
            <a:off x="239150" y="574386"/>
            <a:ext cx="11324493" cy="4708981"/>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t>
            </a:r>
            <a:r>
              <a:rPr lang="en-IN" sz="2000" dirty="0">
                <a:latin typeface="Times New Roman" panose="02020603050405020304" pitchFamily="18" charset="0"/>
                <a:cs typeface="Times New Roman" panose="02020603050405020304" pitchFamily="18" charset="0"/>
              </a:rPr>
              <a:t>hat are the problems caused by insertion, updating, and deletion anomalies? Discuss with an example.</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Define Multi-Using the minimal cover algorithm, find the minimal cover for the following FDs:</a:t>
            </a:r>
          </a:p>
          <a:p>
            <a:r>
              <a:rPr lang="en-IN" sz="2000" dirty="0">
                <a:latin typeface="Times New Roman" panose="02020603050405020304" pitchFamily="18" charset="0"/>
                <a:cs typeface="Times New Roman" panose="02020603050405020304" pitchFamily="18" charset="0"/>
              </a:rPr>
              <a:t>	F = { AB -&gt; C,  A -&gt; D, BD - &gt; C,  D -&gt; BG,  AE -&gt; F}</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valued dependency and Join dependency. Explain 4NF and 5NF with examples.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Define Non-additive join property of a decomposition and write an algorithm of testing for non-additive join dependency.</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 Relation R (A, C, D, E, H) satisfies the following FDs: A - &gt; C, AC - &gt; D, E - &gt; AD, E - &gt; H</a:t>
            </a:r>
          </a:p>
          <a:p>
            <a:r>
              <a:rPr lang="en-IN" sz="2000" dirty="0">
                <a:latin typeface="Times New Roman" panose="02020603050405020304" pitchFamily="18" charset="0"/>
                <a:cs typeface="Times New Roman" panose="02020603050405020304" pitchFamily="18" charset="0"/>
              </a:rPr>
              <a:t>    Find the canonical cover for this set of FD’s.</a:t>
            </a:r>
          </a:p>
          <a:p>
            <a:endParaRPr lang="en-IN" sz="2000"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Question Bank</a:t>
            </a:r>
          </a:p>
          <a:p>
            <a:pPr marL="457200" indent="-457200">
              <a:buAutoNum type="arabicPeriod"/>
            </a:pPr>
            <a:r>
              <a:rPr lang="en-IN" sz="2000" dirty="0">
                <a:latin typeface="Times New Roman" panose="02020603050405020304" pitchFamily="18" charset="0"/>
                <a:cs typeface="Times New Roman" panose="02020603050405020304" pitchFamily="18" charset="0"/>
              </a:rPr>
              <a:t>Explain 1NF and 2NF with suitable illustration.</a:t>
            </a:r>
          </a:p>
          <a:p>
            <a:pPr marL="457200" indent="-457200">
              <a:buAutoNum type="arabicPeriod"/>
            </a:pPr>
            <a:r>
              <a:rPr lang="en-IN" sz="2000" dirty="0">
                <a:latin typeface="Times New Roman" panose="02020603050405020304" pitchFamily="18" charset="0"/>
                <a:cs typeface="Times New Roman" panose="02020603050405020304" pitchFamily="18" charset="0"/>
              </a:rPr>
              <a:t>Describe 2NF and FD with suitable example.</a:t>
            </a:r>
          </a:p>
          <a:p>
            <a:pPr marL="457200" indent="-457200">
              <a:buAutoNum type="arabicPeriod"/>
            </a:pPr>
            <a:r>
              <a:rPr lang="en-IN" sz="2000" dirty="0">
                <a:latin typeface="Times New Roman" panose="02020603050405020304" pitchFamily="18" charset="0"/>
                <a:cs typeface="Times New Roman" panose="02020603050405020304" pitchFamily="18" charset="0"/>
              </a:rPr>
              <a:t>State about the Transitivity dependency and 3NF in details.</a:t>
            </a:r>
          </a:p>
          <a:p>
            <a:pPr marL="457200" indent="-457200">
              <a:buAutoNum type="arabicPeriod"/>
            </a:pPr>
            <a:r>
              <a:rPr lang="en-IN" sz="2000" dirty="0">
                <a:latin typeface="Times New Roman" panose="02020603050405020304" pitchFamily="18" charset="0"/>
                <a:cs typeface="Times New Roman" panose="02020603050405020304" pitchFamily="18" charset="0"/>
              </a:rPr>
              <a:t>What is multi-valued dependency? How the 4NF solving multi-valued dependency? Illustrate.</a:t>
            </a:r>
          </a:p>
          <a:p>
            <a:r>
              <a:rPr lang="en-IN" sz="2000" dirty="0">
                <a:latin typeface="Times New Roman" panose="02020603050405020304" pitchFamily="18" charset="0"/>
                <a:cs typeface="Times New Roman" panose="02020603050405020304" pitchFamily="18" charset="0"/>
              </a:rPr>
              <a:t>5.     What is domain key normal form? Explain with suitable diagram.	 </a:t>
            </a:r>
            <a:endParaRPr lang="en-IN" sz="2000" dirty="0"/>
          </a:p>
        </p:txBody>
      </p:sp>
    </p:spTree>
    <p:extLst>
      <p:ext uri="{BB962C8B-B14F-4D97-AF65-F5344CB8AC3E}">
        <p14:creationId xmlns:p14="http://schemas.microsoft.com/office/powerpoint/2010/main" xmlns="" val="2508512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53FBC7-FA35-4226-BC91-32DAEA0B3207}"/>
              </a:ext>
            </a:extLst>
          </p:cNvPr>
          <p:cNvSpPr txBox="1"/>
          <p:nvPr/>
        </p:nvSpPr>
        <p:spPr>
          <a:xfrm>
            <a:off x="365760" y="940747"/>
            <a:ext cx="6105378" cy="369332"/>
          </a:xfrm>
          <a:prstGeom prst="rect">
            <a:avLst/>
          </a:prstGeom>
          <a:noFill/>
        </p:spPr>
        <p:txBody>
          <a:bodyPr wrap="square">
            <a:spAutoFit/>
          </a:bodyPr>
          <a:lstStyle/>
          <a:p>
            <a:r>
              <a:rPr lang="en-IN" dirty="0">
                <a:hlinkClick r:id="rId2"/>
              </a:rPr>
              <a:t>https://www.youtube.com/watch?v=OBiNTE14EEg</a:t>
            </a:r>
            <a:endParaRPr lang="en-IN" dirty="0"/>
          </a:p>
        </p:txBody>
      </p:sp>
      <p:sp>
        <p:nvSpPr>
          <p:cNvPr id="7" name="TextBox 6">
            <a:extLst>
              <a:ext uri="{FF2B5EF4-FFF2-40B4-BE49-F238E27FC236}">
                <a16:creationId xmlns:a16="http://schemas.microsoft.com/office/drawing/2014/main" xmlns="" id="{74C1E502-084C-4C52-B1CE-E213A53E3D42}"/>
              </a:ext>
            </a:extLst>
          </p:cNvPr>
          <p:cNvSpPr txBox="1"/>
          <p:nvPr/>
        </p:nvSpPr>
        <p:spPr>
          <a:xfrm>
            <a:off x="365760" y="1488491"/>
            <a:ext cx="6105378" cy="369332"/>
          </a:xfrm>
          <a:prstGeom prst="rect">
            <a:avLst/>
          </a:prstGeom>
          <a:noFill/>
        </p:spPr>
        <p:txBody>
          <a:bodyPr wrap="square">
            <a:spAutoFit/>
          </a:bodyPr>
          <a:lstStyle/>
          <a:p>
            <a:r>
              <a:rPr lang="en-IN" dirty="0">
                <a:hlinkClick r:id="rId3"/>
              </a:rPr>
              <a:t>https://www.studytonight.com/dbms/fourth-normal-form.php</a:t>
            </a:r>
            <a:endParaRPr lang="en-IN" dirty="0"/>
          </a:p>
        </p:txBody>
      </p:sp>
      <p:sp>
        <p:nvSpPr>
          <p:cNvPr id="9" name="TextBox 8">
            <a:extLst>
              <a:ext uri="{FF2B5EF4-FFF2-40B4-BE49-F238E27FC236}">
                <a16:creationId xmlns:a16="http://schemas.microsoft.com/office/drawing/2014/main" xmlns="" id="{C8CB4B45-0556-418E-942A-3EADFF8095E6}"/>
              </a:ext>
            </a:extLst>
          </p:cNvPr>
          <p:cNvSpPr txBox="1"/>
          <p:nvPr/>
        </p:nvSpPr>
        <p:spPr>
          <a:xfrm>
            <a:off x="365760" y="2036235"/>
            <a:ext cx="6105378" cy="923330"/>
          </a:xfrm>
          <a:prstGeom prst="rect">
            <a:avLst/>
          </a:prstGeom>
          <a:noFill/>
        </p:spPr>
        <p:txBody>
          <a:bodyPr wrap="square">
            <a:spAutoFit/>
          </a:bodyPr>
          <a:lstStyle/>
          <a:p>
            <a:r>
              <a:rPr lang="en-IN" dirty="0">
                <a:hlinkClick r:id="rId4"/>
              </a:rPr>
              <a:t>https://www.youtube.com/watch?v=YD8dhOmuVnY</a:t>
            </a:r>
            <a:endParaRPr lang="en-IN" dirty="0"/>
          </a:p>
          <a:p>
            <a:endParaRPr lang="en-IN" dirty="0"/>
          </a:p>
          <a:p>
            <a:r>
              <a:rPr lang="en-IN" dirty="0">
                <a:hlinkClick r:id="rId5"/>
              </a:rPr>
              <a:t>http://cs.tsu.edu/ghemri/CS346/ClassNotes/Normalization.pdf</a:t>
            </a:r>
            <a:endParaRPr lang="en-IN" dirty="0"/>
          </a:p>
        </p:txBody>
      </p:sp>
      <p:sp>
        <p:nvSpPr>
          <p:cNvPr id="11" name="TextBox 10">
            <a:extLst>
              <a:ext uri="{FF2B5EF4-FFF2-40B4-BE49-F238E27FC236}">
                <a16:creationId xmlns:a16="http://schemas.microsoft.com/office/drawing/2014/main" xmlns="" id="{177156F3-D9E6-4E48-AB7D-97635C573658}"/>
              </a:ext>
            </a:extLst>
          </p:cNvPr>
          <p:cNvSpPr txBox="1"/>
          <p:nvPr/>
        </p:nvSpPr>
        <p:spPr>
          <a:xfrm>
            <a:off x="365760" y="5076650"/>
            <a:ext cx="6105378" cy="369332"/>
          </a:xfrm>
          <a:prstGeom prst="rect">
            <a:avLst/>
          </a:prstGeom>
          <a:noFill/>
        </p:spPr>
        <p:txBody>
          <a:bodyPr wrap="square">
            <a:spAutoFit/>
          </a:bodyPr>
          <a:lstStyle/>
          <a:p>
            <a:r>
              <a:rPr lang="en-IN" dirty="0">
                <a:hlinkClick r:id="rId6"/>
              </a:rPr>
              <a:t>https://nptel.ac.in/courses/106/105/106105175/</a:t>
            </a:r>
            <a:endParaRPr lang="en-IN" dirty="0"/>
          </a:p>
        </p:txBody>
      </p:sp>
      <p:sp>
        <p:nvSpPr>
          <p:cNvPr id="13" name="TextBox 12">
            <a:extLst>
              <a:ext uri="{FF2B5EF4-FFF2-40B4-BE49-F238E27FC236}">
                <a16:creationId xmlns:a16="http://schemas.microsoft.com/office/drawing/2014/main" xmlns="" id="{A8D5B646-5FE4-4E19-9893-2889725826FB}"/>
              </a:ext>
            </a:extLst>
          </p:cNvPr>
          <p:cNvSpPr txBox="1"/>
          <p:nvPr/>
        </p:nvSpPr>
        <p:spPr>
          <a:xfrm>
            <a:off x="365760" y="4570212"/>
            <a:ext cx="6105378" cy="369332"/>
          </a:xfrm>
          <a:prstGeom prst="rect">
            <a:avLst/>
          </a:prstGeom>
          <a:noFill/>
        </p:spPr>
        <p:txBody>
          <a:bodyPr wrap="square">
            <a:spAutoFit/>
          </a:bodyPr>
          <a:lstStyle/>
          <a:p>
            <a:r>
              <a:rPr lang="en-IN" dirty="0">
                <a:hlinkClick r:id="rId7"/>
              </a:rPr>
              <a:t>https://nptel.ac.in/courses/106/106/106106093/</a:t>
            </a:r>
            <a:endParaRPr lang="en-IN" dirty="0"/>
          </a:p>
        </p:txBody>
      </p:sp>
      <p:sp>
        <p:nvSpPr>
          <p:cNvPr id="15" name="TextBox 14">
            <a:extLst>
              <a:ext uri="{FF2B5EF4-FFF2-40B4-BE49-F238E27FC236}">
                <a16:creationId xmlns:a16="http://schemas.microsoft.com/office/drawing/2014/main" xmlns="" id="{DBBA3174-FB0B-46F6-91B9-1C352628BB6F}"/>
              </a:ext>
            </a:extLst>
          </p:cNvPr>
          <p:cNvSpPr txBox="1"/>
          <p:nvPr/>
        </p:nvSpPr>
        <p:spPr>
          <a:xfrm>
            <a:off x="365760" y="3975797"/>
            <a:ext cx="6105378"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N</a:t>
            </a:r>
            <a:r>
              <a:rPr lang="en-IN" sz="2400" b="1" dirty="0">
                <a:latin typeface="Times New Roman" panose="02020603050405020304" pitchFamily="18" charset="0"/>
                <a:cs typeface="Times New Roman" panose="02020603050405020304" pitchFamily="18" charset="0"/>
              </a:rPr>
              <a:t>PTEL</a:t>
            </a:r>
            <a:endParaRPr lang="en-IN" sz="2400" dirty="0"/>
          </a:p>
        </p:txBody>
      </p:sp>
      <p:sp>
        <p:nvSpPr>
          <p:cNvPr id="19" name="TextBox 18">
            <a:extLst>
              <a:ext uri="{FF2B5EF4-FFF2-40B4-BE49-F238E27FC236}">
                <a16:creationId xmlns:a16="http://schemas.microsoft.com/office/drawing/2014/main" xmlns="" id="{35AA9826-F9D2-4728-A87A-AF2DD2ED0815}"/>
              </a:ext>
            </a:extLst>
          </p:cNvPr>
          <p:cNvSpPr txBox="1"/>
          <p:nvPr/>
        </p:nvSpPr>
        <p:spPr>
          <a:xfrm>
            <a:off x="1080868" y="260140"/>
            <a:ext cx="1676400"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References</a:t>
            </a:r>
            <a:endParaRPr lang="en-IN" sz="2400" dirty="0"/>
          </a:p>
        </p:txBody>
      </p:sp>
    </p:spTree>
    <p:extLst>
      <p:ext uri="{BB962C8B-B14F-4D97-AF65-F5344CB8AC3E}">
        <p14:creationId xmlns:p14="http://schemas.microsoft.com/office/powerpoint/2010/main" xmlns="" val="30284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3B2E183-F0D4-4308-AA7F-AEEBCA8572A3}"/>
              </a:ext>
            </a:extLst>
          </p:cNvPr>
          <p:cNvPicPr>
            <a:picLocks noChangeAspect="1"/>
          </p:cNvPicPr>
          <p:nvPr/>
        </p:nvPicPr>
        <p:blipFill>
          <a:blip r:embed="rId2"/>
          <a:stretch>
            <a:fillRect/>
          </a:stretch>
        </p:blipFill>
        <p:spPr>
          <a:xfrm>
            <a:off x="1481797" y="-305973"/>
            <a:ext cx="9228406" cy="7733715"/>
          </a:xfrm>
          <a:prstGeom prst="rect">
            <a:avLst/>
          </a:prstGeom>
        </p:spPr>
      </p:pic>
    </p:spTree>
    <p:extLst>
      <p:ext uri="{BB962C8B-B14F-4D97-AF65-F5344CB8AC3E}">
        <p14:creationId xmlns:p14="http://schemas.microsoft.com/office/powerpoint/2010/main" xmlns="" val="444463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58B1B8F-E6FA-42FB-B00F-3AF89B25FDB3}"/>
              </a:ext>
            </a:extLst>
          </p:cNvPr>
          <p:cNvSpPr txBox="1"/>
          <p:nvPr/>
        </p:nvSpPr>
        <p:spPr>
          <a:xfrm>
            <a:off x="281354" y="1744786"/>
            <a:ext cx="10888394" cy="369332"/>
          </a:xfrm>
          <a:prstGeom prst="rect">
            <a:avLst/>
          </a:prstGeom>
          <a:noFill/>
        </p:spPr>
        <p:txBody>
          <a:bodyPr wrap="square">
            <a:spAutoFit/>
          </a:bodyPr>
          <a:lstStyle/>
          <a:p>
            <a:r>
              <a:rPr lang="en-IN" dirty="0">
                <a:hlinkClick r:id="rId2"/>
              </a:rPr>
              <a:t>https://www.youtube.com/watch?v=rvJgArru8dI&amp;list=PLFW6lRTa1g813IyYHLRP_bWJEKQDeEcSP&amp;index=2</a:t>
            </a:r>
            <a:endParaRPr lang="en-IN" dirty="0"/>
          </a:p>
        </p:txBody>
      </p:sp>
      <p:sp>
        <p:nvSpPr>
          <p:cNvPr id="6" name="TextBox 5">
            <a:extLst>
              <a:ext uri="{FF2B5EF4-FFF2-40B4-BE49-F238E27FC236}">
                <a16:creationId xmlns:a16="http://schemas.microsoft.com/office/drawing/2014/main" xmlns="" id="{AA474AE4-4E52-447C-844D-989DF6F38132}"/>
              </a:ext>
            </a:extLst>
          </p:cNvPr>
          <p:cNvSpPr txBox="1"/>
          <p:nvPr/>
        </p:nvSpPr>
        <p:spPr>
          <a:xfrm>
            <a:off x="281354" y="894972"/>
            <a:ext cx="4051495"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Innovative Video Content</a:t>
            </a:r>
            <a:endParaRPr lang="en-IN" sz="2400" dirty="0"/>
          </a:p>
        </p:txBody>
      </p:sp>
    </p:spTree>
    <p:extLst>
      <p:ext uri="{BB962C8B-B14F-4D97-AF65-F5344CB8AC3E}">
        <p14:creationId xmlns:p14="http://schemas.microsoft.com/office/powerpoint/2010/main" xmlns="" val="3952802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9294</TotalTime>
  <Words>8718</Words>
  <Application>Microsoft Office PowerPoint</Application>
  <PresentationFormat>Custom</PresentationFormat>
  <Paragraphs>1478</Paragraphs>
  <Slides>90</Slides>
  <Notes>4</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SANCHARI SAHA</dc:creator>
  <cp:lastModifiedBy>student</cp:lastModifiedBy>
  <cp:revision>725</cp:revision>
  <dcterms:modified xsi:type="dcterms:W3CDTF">2023-10-20T06:32:43Z</dcterms:modified>
</cp:coreProperties>
</file>